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1"/>
  </p:notesMasterIdLst>
  <p:sldIdLst>
    <p:sldId id="256" r:id="rId2"/>
    <p:sldId id="257" r:id="rId3"/>
    <p:sldId id="258" r:id="rId4"/>
    <p:sldId id="259" r:id="rId5"/>
    <p:sldId id="260" r:id="rId6"/>
    <p:sldId id="261" r:id="rId7"/>
    <p:sldId id="265" r:id="rId8"/>
    <p:sldId id="266" r:id="rId9"/>
    <p:sldId id="262" r:id="rId10"/>
    <p:sldId id="267" r:id="rId11"/>
    <p:sldId id="268" r:id="rId12"/>
    <p:sldId id="269" r:id="rId13"/>
    <p:sldId id="274" r:id="rId14"/>
    <p:sldId id="275" r:id="rId15"/>
    <p:sldId id="276" r:id="rId16"/>
    <p:sldId id="277" r:id="rId17"/>
    <p:sldId id="278" r:id="rId18"/>
    <p:sldId id="279" r:id="rId19"/>
    <p:sldId id="280" r:id="rId20"/>
    <p:sldId id="270" r:id="rId21"/>
    <p:sldId id="271" r:id="rId22"/>
    <p:sldId id="272" r:id="rId23"/>
    <p:sldId id="273" r:id="rId24"/>
    <p:sldId id="263" r:id="rId25"/>
    <p:sldId id="296" r:id="rId26"/>
    <p:sldId id="281" r:id="rId27"/>
    <p:sldId id="282" r:id="rId28"/>
    <p:sldId id="283" r:id="rId29"/>
    <p:sldId id="284" r:id="rId30"/>
    <p:sldId id="285" r:id="rId31"/>
    <p:sldId id="286" r:id="rId32"/>
    <p:sldId id="287" r:id="rId33"/>
    <p:sldId id="288" r:id="rId34"/>
    <p:sldId id="289" r:id="rId35"/>
    <p:sldId id="290" r:id="rId36"/>
    <p:sldId id="264" r:id="rId37"/>
    <p:sldId id="291" r:id="rId38"/>
    <p:sldId id="293" r:id="rId39"/>
    <p:sldId id="292" r:id="rId40"/>
    <p:sldId id="294" r:id="rId41"/>
    <p:sldId id="295" r:id="rId42"/>
    <p:sldId id="297" r:id="rId43"/>
    <p:sldId id="298" r:id="rId44"/>
    <p:sldId id="299" r:id="rId45"/>
    <p:sldId id="300" r:id="rId46"/>
    <p:sldId id="308" r:id="rId47"/>
    <p:sldId id="301" r:id="rId48"/>
    <p:sldId id="302" r:id="rId49"/>
    <p:sldId id="303" r:id="rId50"/>
    <p:sldId id="304" r:id="rId51"/>
    <p:sldId id="305" r:id="rId52"/>
    <p:sldId id="306" r:id="rId53"/>
    <p:sldId id="307" r:id="rId54"/>
    <p:sldId id="309" r:id="rId55"/>
    <p:sldId id="310" r:id="rId56"/>
    <p:sldId id="311" r:id="rId57"/>
    <p:sldId id="312" r:id="rId58"/>
    <p:sldId id="318" r:id="rId59"/>
    <p:sldId id="313" r:id="rId60"/>
    <p:sldId id="314" r:id="rId61"/>
    <p:sldId id="319" r:id="rId62"/>
    <p:sldId id="320" r:id="rId63"/>
    <p:sldId id="315" r:id="rId64"/>
    <p:sldId id="322" r:id="rId65"/>
    <p:sldId id="323" r:id="rId66"/>
    <p:sldId id="317" r:id="rId67"/>
    <p:sldId id="324" r:id="rId68"/>
    <p:sldId id="325" r:id="rId69"/>
    <p:sldId id="327" r:id="rId7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DD13F9-DA4A-431C-9F12-430528243B83}">
          <p14:sldIdLst>
            <p14:sldId id="256"/>
            <p14:sldId id="257"/>
            <p14:sldId id="258"/>
            <p14:sldId id="259"/>
            <p14:sldId id="260"/>
            <p14:sldId id="261"/>
            <p14:sldId id="265"/>
            <p14:sldId id="266"/>
            <p14:sldId id="262"/>
            <p14:sldId id="267"/>
            <p14:sldId id="268"/>
            <p14:sldId id="269"/>
            <p14:sldId id="274"/>
            <p14:sldId id="275"/>
            <p14:sldId id="276"/>
            <p14:sldId id="277"/>
            <p14:sldId id="278"/>
            <p14:sldId id="279"/>
            <p14:sldId id="280"/>
            <p14:sldId id="270"/>
            <p14:sldId id="271"/>
            <p14:sldId id="272"/>
            <p14:sldId id="273"/>
            <p14:sldId id="263"/>
            <p14:sldId id="296"/>
            <p14:sldId id="281"/>
            <p14:sldId id="282"/>
            <p14:sldId id="283"/>
            <p14:sldId id="284"/>
            <p14:sldId id="285"/>
            <p14:sldId id="286"/>
            <p14:sldId id="287"/>
            <p14:sldId id="288"/>
            <p14:sldId id="289"/>
            <p14:sldId id="290"/>
            <p14:sldId id="264"/>
            <p14:sldId id="291"/>
            <p14:sldId id="293"/>
            <p14:sldId id="292"/>
            <p14:sldId id="294"/>
            <p14:sldId id="295"/>
            <p14:sldId id="297"/>
            <p14:sldId id="298"/>
            <p14:sldId id="299"/>
            <p14:sldId id="300"/>
            <p14:sldId id="308"/>
            <p14:sldId id="301"/>
            <p14:sldId id="302"/>
            <p14:sldId id="303"/>
            <p14:sldId id="304"/>
            <p14:sldId id="305"/>
            <p14:sldId id="306"/>
            <p14:sldId id="307"/>
            <p14:sldId id="309"/>
            <p14:sldId id="310"/>
            <p14:sldId id="311"/>
            <p14:sldId id="312"/>
            <p14:sldId id="318"/>
            <p14:sldId id="313"/>
            <p14:sldId id="314"/>
            <p14:sldId id="319"/>
            <p14:sldId id="320"/>
            <p14:sldId id="315"/>
            <p14:sldId id="322"/>
            <p14:sldId id="323"/>
            <p14:sldId id="317"/>
            <p14:sldId id="324"/>
            <p14:sldId id="325"/>
            <p14:sldId id="3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heb Najjar" initials="CN" lastIdx="2" clrIdx="0">
    <p:extLst>
      <p:ext uri="{19B8F6BF-5375-455C-9EA6-DF929625EA0E}">
        <p15:presenceInfo xmlns:p15="http://schemas.microsoft.com/office/powerpoint/2012/main" userId="bc1fa7bb450d19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1" autoAdjust="0"/>
    <p:restoredTop sz="93978" autoAdjust="0"/>
  </p:normalViewPr>
  <p:slideViewPr>
    <p:cSldViewPr>
      <p:cViewPr varScale="1">
        <p:scale>
          <a:sx n="69" d="100"/>
          <a:sy n="69" d="100"/>
        </p:scale>
        <p:origin x="864" y="60"/>
      </p:cViewPr>
      <p:guideLst>
        <p:guide orient="horz" pos="2160"/>
        <p:guide pos="3840"/>
      </p:guideLst>
    </p:cSldViewPr>
  </p:slideViewPr>
  <p:outlineViewPr>
    <p:cViewPr>
      <p:scale>
        <a:sx n="33" d="100"/>
        <a:sy n="33" d="100"/>
      </p:scale>
      <p:origin x="12" y="6048"/>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image" Target="../media/image940.png"/><Relationship Id="rId4" Type="http://schemas.openxmlformats.org/officeDocument/2006/relationships/image" Target="../media/image97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E578C1-C2D9-42A5-8999-D4D0B78DE1C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C0F82A3C-47B5-4AA3-B14C-753CD8963BC4}">
      <dgm:prSet phldrT="[Texte]" custT="1">
        <dgm:style>
          <a:lnRef idx="1">
            <a:schemeClr val="accent1"/>
          </a:lnRef>
          <a:fillRef idx="2">
            <a:schemeClr val="accent1"/>
          </a:fillRef>
          <a:effectRef idx="1">
            <a:schemeClr val="accent1"/>
          </a:effectRef>
          <a:fontRef idx="minor">
            <a:schemeClr val="dk1"/>
          </a:fontRef>
        </dgm:style>
      </dgm:prSet>
      <dgm:spPr/>
      <dgm:t>
        <a:bodyPr/>
        <a:lstStyle/>
        <a:p>
          <a:r>
            <a:rPr lang="fr-FR" sz="2000" b="1" dirty="0" smtClean="0">
              <a:solidFill>
                <a:schemeClr val="bg1"/>
              </a:solidFill>
            </a:rPr>
            <a:t>(I) La fonction zêta </a:t>
          </a:r>
          <a:endParaRPr lang="fr-FR" sz="2000" b="1" dirty="0">
            <a:solidFill>
              <a:schemeClr val="bg1"/>
            </a:solidFill>
          </a:endParaRPr>
        </a:p>
      </dgm:t>
    </dgm:pt>
    <dgm:pt modelId="{306B0C49-186A-468F-B793-2AC5698A0189}" type="parTrans" cxnId="{BFA73297-8AE5-4290-89AD-16810761F210}">
      <dgm:prSet/>
      <dgm:spPr/>
      <dgm:t>
        <a:bodyPr/>
        <a:lstStyle/>
        <a:p>
          <a:endParaRPr lang="fr-FR"/>
        </a:p>
      </dgm:t>
    </dgm:pt>
    <dgm:pt modelId="{4499B15F-95CA-47D2-B445-92F452484A8B}" type="sibTrans" cxnId="{BFA73297-8AE5-4290-89AD-16810761F210}">
      <dgm:prSet/>
      <dgm:spPr/>
      <dgm:t>
        <a:bodyPr/>
        <a:lstStyle/>
        <a:p>
          <a:endParaRPr lang="fr-FR"/>
        </a:p>
      </dgm:t>
    </dgm:pt>
    <dgm:pt modelId="{4F4167E8-052C-4E68-891B-FADC89553E0B}">
      <dgm:prSet phldrT="[Texte]" custT="1"/>
      <dgm:spPr>
        <a:noFill/>
        <a:ln>
          <a:solidFill>
            <a:schemeClr val="tx2">
              <a:lumMod val="50000"/>
            </a:schemeClr>
          </a:solidFill>
        </a:ln>
      </dgm:spPr>
      <dgm:t>
        <a:bodyPr/>
        <a:lstStyle/>
        <a:p>
          <a:r>
            <a:rPr lang="fr-FR" sz="2000" b="1" dirty="0" smtClean="0">
              <a:solidFill>
                <a:schemeClr val="accent1"/>
              </a:solidFill>
            </a:rPr>
            <a:t>Extensions</a:t>
          </a:r>
          <a:endParaRPr lang="fr-FR" sz="2000" b="1" dirty="0">
            <a:solidFill>
              <a:schemeClr val="accent1"/>
            </a:solidFill>
          </a:endParaRPr>
        </a:p>
      </dgm:t>
    </dgm:pt>
    <dgm:pt modelId="{3092FDDC-9EB8-4B92-94A4-F2E8CFF87CF5}" type="parTrans" cxnId="{64B27211-F6D0-4E83-B579-AC1DC5AE1482}">
      <dgm:prSet/>
      <dgm:spPr/>
      <dgm:t>
        <a:bodyPr/>
        <a:lstStyle/>
        <a:p>
          <a:endParaRPr lang="fr-FR"/>
        </a:p>
      </dgm:t>
    </dgm:pt>
    <dgm:pt modelId="{900CE040-6731-46C2-A77B-F1F5DCDB769E}" type="sibTrans" cxnId="{64B27211-F6D0-4E83-B579-AC1DC5AE1482}">
      <dgm:prSet/>
      <dgm:spPr/>
      <dgm:t>
        <a:bodyPr/>
        <a:lstStyle/>
        <a:p>
          <a:endParaRPr lang="fr-FR"/>
        </a:p>
      </dgm:t>
    </dgm:pt>
    <dgm:pt modelId="{E25EFDB7-54D8-49DB-84B8-A6585AA18FEF}">
      <dgm:prSet phldrT="[Texte]" custT="1">
        <dgm:style>
          <a:lnRef idx="1">
            <a:schemeClr val="accent1"/>
          </a:lnRef>
          <a:fillRef idx="2">
            <a:schemeClr val="accent1"/>
          </a:fillRef>
          <a:effectRef idx="1">
            <a:schemeClr val="accent1"/>
          </a:effectRef>
          <a:fontRef idx="minor">
            <a:schemeClr val="dk1"/>
          </a:fontRef>
        </dgm:style>
      </dgm:prSet>
      <dgm:spPr/>
      <dgm:t>
        <a:bodyPr/>
        <a:lstStyle/>
        <a:p>
          <a:r>
            <a:rPr lang="fr-FR" sz="2000" b="1" dirty="0" smtClean="0"/>
            <a:t>(II) La conjecture de Riemann</a:t>
          </a:r>
          <a:endParaRPr lang="fr-FR" sz="2000" b="1" dirty="0"/>
        </a:p>
      </dgm:t>
    </dgm:pt>
    <dgm:pt modelId="{C0EF4002-78CA-4278-9A01-B61221EBB1CA}" type="parTrans" cxnId="{400A0938-4059-4EA9-8970-AEBC87A81E4C}">
      <dgm:prSet/>
      <dgm:spPr/>
      <dgm:t>
        <a:bodyPr/>
        <a:lstStyle/>
        <a:p>
          <a:endParaRPr lang="fr-FR"/>
        </a:p>
      </dgm:t>
    </dgm:pt>
    <dgm:pt modelId="{E096904A-9065-4E12-B046-C97108B25812}" type="sibTrans" cxnId="{400A0938-4059-4EA9-8970-AEBC87A81E4C}">
      <dgm:prSet/>
      <dgm:spPr/>
      <dgm:t>
        <a:bodyPr/>
        <a:lstStyle/>
        <a:p>
          <a:endParaRPr lang="fr-FR"/>
        </a:p>
      </dgm:t>
    </dgm:pt>
    <dgm:pt modelId="{3E9E0E2E-AE56-4042-8AF5-755E24205832}">
      <dgm:prSet phldrT="[Texte]" custT="1"/>
      <dgm:spPr>
        <a:noFill/>
        <a:ln>
          <a:solidFill>
            <a:schemeClr val="tx2">
              <a:lumMod val="50000"/>
            </a:schemeClr>
          </a:solidFill>
        </a:ln>
      </dgm:spPr>
      <dgm:t>
        <a:bodyPr/>
        <a:lstStyle/>
        <a:p>
          <a:r>
            <a:rPr lang="fr-FR" sz="2000" b="1" dirty="0" smtClean="0">
              <a:solidFill>
                <a:schemeClr val="accent1"/>
              </a:solidFill>
            </a:rPr>
            <a:t>Enoncé</a:t>
          </a:r>
          <a:endParaRPr lang="fr-FR" sz="2000" b="1" dirty="0">
            <a:solidFill>
              <a:schemeClr val="accent1"/>
            </a:solidFill>
          </a:endParaRPr>
        </a:p>
      </dgm:t>
    </dgm:pt>
    <dgm:pt modelId="{71F95406-0031-4B34-987A-182E9D867A03}" type="parTrans" cxnId="{CAFFB89C-0E24-432D-A03C-BC94F0614B58}">
      <dgm:prSet/>
      <dgm:spPr/>
      <dgm:t>
        <a:bodyPr/>
        <a:lstStyle/>
        <a:p>
          <a:endParaRPr lang="fr-FR"/>
        </a:p>
      </dgm:t>
    </dgm:pt>
    <dgm:pt modelId="{082FEB5B-CD3B-4F70-A301-0FB7E2417000}" type="sibTrans" cxnId="{CAFFB89C-0E24-432D-A03C-BC94F0614B58}">
      <dgm:prSet/>
      <dgm:spPr/>
      <dgm:t>
        <a:bodyPr/>
        <a:lstStyle/>
        <a:p>
          <a:endParaRPr lang="fr-FR"/>
        </a:p>
      </dgm:t>
    </dgm:pt>
    <dgm:pt modelId="{6F37ACC8-535B-4A4B-9277-59E67CD114FF}">
      <dgm:prSet phldrT="[Texte]" custT="1">
        <dgm:style>
          <a:lnRef idx="1">
            <a:schemeClr val="accent1"/>
          </a:lnRef>
          <a:fillRef idx="2">
            <a:schemeClr val="accent1"/>
          </a:fillRef>
          <a:effectRef idx="1">
            <a:schemeClr val="accent1"/>
          </a:effectRef>
          <a:fontRef idx="minor">
            <a:schemeClr val="dk1"/>
          </a:fontRef>
        </dgm:style>
      </dgm:prSet>
      <dgm:spPr/>
      <dgm:t>
        <a:bodyPr/>
        <a:lstStyle/>
        <a:p>
          <a:r>
            <a:rPr lang="fr-FR" sz="2000" b="1" dirty="0" smtClean="0"/>
            <a:t>(III) Applications</a:t>
          </a:r>
          <a:endParaRPr lang="fr-FR" sz="2000" b="1" dirty="0"/>
        </a:p>
      </dgm:t>
    </dgm:pt>
    <dgm:pt modelId="{E7014C28-BCC1-4351-AA7A-978F369E5EB1}" type="parTrans" cxnId="{176164A3-21CA-4AFB-821A-774D33D8D6FB}">
      <dgm:prSet/>
      <dgm:spPr/>
      <dgm:t>
        <a:bodyPr/>
        <a:lstStyle/>
        <a:p>
          <a:endParaRPr lang="fr-FR"/>
        </a:p>
      </dgm:t>
    </dgm:pt>
    <dgm:pt modelId="{736A08BA-CFF3-4761-A93A-1EBA29FDFF05}" type="sibTrans" cxnId="{176164A3-21CA-4AFB-821A-774D33D8D6FB}">
      <dgm:prSet/>
      <dgm:spPr/>
      <dgm:t>
        <a:bodyPr/>
        <a:lstStyle/>
        <a:p>
          <a:endParaRPr lang="fr-FR"/>
        </a:p>
      </dgm:t>
    </dgm:pt>
    <dgm:pt modelId="{7AF0D1DB-C400-4D29-826B-DB5C1FF8DE4B}">
      <dgm:prSet phldrT="[Texte]" custT="1"/>
      <dgm:spPr>
        <a:noFill/>
        <a:ln>
          <a:solidFill>
            <a:schemeClr val="tx2">
              <a:lumMod val="50000"/>
            </a:schemeClr>
          </a:solidFill>
        </a:ln>
      </dgm:spPr>
      <dgm:t>
        <a:bodyPr/>
        <a:lstStyle/>
        <a:p>
          <a:r>
            <a:rPr lang="fr-FR" sz="2000" b="1" dirty="0" smtClean="0">
              <a:solidFill>
                <a:schemeClr val="accent1"/>
              </a:solidFill>
            </a:rPr>
            <a:t>Dans la théorie des nombres</a:t>
          </a:r>
          <a:endParaRPr lang="fr-FR" sz="2000" b="1" dirty="0">
            <a:solidFill>
              <a:schemeClr val="accent1"/>
            </a:solidFill>
          </a:endParaRPr>
        </a:p>
      </dgm:t>
    </dgm:pt>
    <dgm:pt modelId="{6BCABC4D-BB14-4149-8403-35A51A0BD3DE}" type="sibTrans" cxnId="{412D083A-AF51-47B9-9A3B-805D4BA0A21C}">
      <dgm:prSet/>
      <dgm:spPr/>
      <dgm:t>
        <a:bodyPr/>
        <a:lstStyle/>
        <a:p>
          <a:endParaRPr lang="fr-FR"/>
        </a:p>
      </dgm:t>
    </dgm:pt>
    <dgm:pt modelId="{735A090E-07CF-45FD-AFB9-643B05A95337}" type="parTrans" cxnId="{412D083A-AF51-47B9-9A3B-805D4BA0A21C}">
      <dgm:prSet/>
      <dgm:spPr/>
      <dgm:t>
        <a:bodyPr/>
        <a:lstStyle/>
        <a:p>
          <a:endParaRPr lang="fr-FR"/>
        </a:p>
      </dgm:t>
    </dgm:pt>
    <dgm:pt modelId="{3AD0556E-929C-41EE-93B6-93F122FB126E}">
      <dgm:prSet phldrT="[Texte]" custT="1"/>
      <dgm:spPr>
        <a:noFill/>
        <a:ln>
          <a:solidFill>
            <a:schemeClr val="tx2">
              <a:lumMod val="50000"/>
            </a:schemeClr>
          </a:solidFill>
        </a:ln>
      </dgm:spPr>
      <dgm:t>
        <a:bodyPr/>
        <a:lstStyle/>
        <a:p>
          <a:r>
            <a:rPr lang="fr-FR" sz="2000" b="1" dirty="0" smtClean="0">
              <a:solidFill>
                <a:schemeClr val="accent1"/>
              </a:solidFill>
            </a:rPr>
            <a:t>Etude et Visualisation </a:t>
          </a:r>
          <a:endParaRPr lang="fr-FR" sz="2000" b="1" dirty="0">
            <a:solidFill>
              <a:schemeClr val="accent1"/>
            </a:solidFill>
          </a:endParaRPr>
        </a:p>
      </dgm:t>
    </dgm:pt>
    <dgm:pt modelId="{8D601633-2BD9-478B-BE9C-371B8A1A7126}" type="parTrans" cxnId="{C1D513D7-5D80-41AB-864A-B99DDD7B687E}">
      <dgm:prSet/>
      <dgm:spPr/>
      <dgm:t>
        <a:bodyPr/>
        <a:lstStyle/>
        <a:p>
          <a:endParaRPr lang="fr-FR"/>
        </a:p>
      </dgm:t>
    </dgm:pt>
    <dgm:pt modelId="{2D4879C8-B7A2-4563-93BE-15F6297416DB}" type="sibTrans" cxnId="{C1D513D7-5D80-41AB-864A-B99DDD7B687E}">
      <dgm:prSet/>
      <dgm:spPr/>
      <dgm:t>
        <a:bodyPr/>
        <a:lstStyle/>
        <a:p>
          <a:endParaRPr lang="fr-FR"/>
        </a:p>
      </dgm:t>
    </dgm:pt>
    <dgm:pt modelId="{094570B5-7FDB-4D55-B35C-AA7BE8A5BCB4}">
      <dgm:prSet phldrT="[Texte]" custT="1"/>
      <dgm:spPr>
        <a:noFill/>
        <a:ln>
          <a:solidFill>
            <a:schemeClr val="tx2">
              <a:lumMod val="50000"/>
            </a:schemeClr>
          </a:solidFill>
        </a:ln>
      </dgm:spPr>
      <dgm:t>
        <a:bodyPr/>
        <a:lstStyle/>
        <a:p>
          <a:r>
            <a:rPr lang="fr-FR" sz="2000" b="1" dirty="0" smtClean="0">
              <a:solidFill>
                <a:schemeClr val="accent1"/>
              </a:solidFill>
            </a:rPr>
            <a:t>Les zéros</a:t>
          </a:r>
          <a:endParaRPr lang="fr-FR" sz="2000" b="1" dirty="0">
            <a:solidFill>
              <a:schemeClr val="accent1"/>
            </a:solidFill>
          </a:endParaRPr>
        </a:p>
      </dgm:t>
    </dgm:pt>
    <dgm:pt modelId="{2E94ADF7-3A94-4AF5-BD0B-18199FD9965B}" type="parTrans" cxnId="{9B88D7F3-696C-47E4-9AD2-D682B15F5B1F}">
      <dgm:prSet/>
      <dgm:spPr/>
      <dgm:t>
        <a:bodyPr/>
        <a:lstStyle/>
        <a:p>
          <a:endParaRPr lang="fr-FR"/>
        </a:p>
      </dgm:t>
    </dgm:pt>
    <dgm:pt modelId="{A4AB48AE-CC9B-432D-9921-8CEECBADD122}" type="sibTrans" cxnId="{9B88D7F3-696C-47E4-9AD2-D682B15F5B1F}">
      <dgm:prSet/>
      <dgm:spPr/>
      <dgm:t>
        <a:bodyPr/>
        <a:lstStyle/>
        <a:p>
          <a:endParaRPr lang="fr-FR"/>
        </a:p>
      </dgm:t>
    </dgm:pt>
    <dgm:pt modelId="{81C882F5-EE4E-4587-B6AA-1C99DFAEFCA6}">
      <dgm:prSet phldrT="[Texte]" custT="1"/>
      <dgm:spPr>
        <a:noFill/>
        <a:ln>
          <a:solidFill>
            <a:schemeClr val="tx2">
              <a:lumMod val="50000"/>
            </a:schemeClr>
          </a:solidFill>
        </a:ln>
      </dgm:spPr>
      <dgm:t>
        <a:bodyPr/>
        <a:lstStyle/>
        <a:p>
          <a:r>
            <a:rPr lang="fr-FR" sz="2000" b="1" dirty="0" smtClean="0">
              <a:solidFill>
                <a:schemeClr val="accent1"/>
              </a:solidFill>
            </a:rPr>
            <a:t>vérifications</a:t>
          </a:r>
          <a:endParaRPr lang="fr-FR" sz="2000" b="1" dirty="0">
            <a:solidFill>
              <a:schemeClr val="accent1"/>
            </a:solidFill>
          </a:endParaRPr>
        </a:p>
      </dgm:t>
    </dgm:pt>
    <dgm:pt modelId="{DDE4A3AE-CEF9-4756-ABE1-54DAE1B53A00}" type="parTrans" cxnId="{BB93C0D3-F8D1-467E-8744-472DF641C4EE}">
      <dgm:prSet/>
      <dgm:spPr/>
      <dgm:t>
        <a:bodyPr/>
        <a:lstStyle/>
        <a:p>
          <a:endParaRPr lang="fr-FR"/>
        </a:p>
      </dgm:t>
    </dgm:pt>
    <dgm:pt modelId="{F90ADA78-6880-45D0-AD61-7F567F21B851}" type="sibTrans" cxnId="{BB93C0D3-F8D1-467E-8744-472DF641C4EE}">
      <dgm:prSet/>
      <dgm:spPr/>
      <dgm:t>
        <a:bodyPr/>
        <a:lstStyle/>
        <a:p>
          <a:endParaRPr lang="fr-FR"/>
        </a:p>
      </dgm:t>
    </dgm:pt>
    <dgm:pt modelId="{908E49DD-96DF-48E9-9C9B-5D79811BCCC3}">
      <dgm:prSet phldrT="[Texte]" custT="1"/>
      <dgm:spPr>
        <a:noFill/>
        <a:ln>
          <a:solidFill>
            <a:schemeClr val="tx2">
              <a:lumMod val="50000"/>
            </a:schemeClr>
          </a:solidFill>
        </a:ln>
      </dgm:spPr>
      <dgm:t>
        <a:bodyPr/>
        <a:lstStyle/>
        <a:p>
          <a:r>
            <a:rPr lang="fr-FR" sz="2000" b="1" dirty="0" smtClean="0">
              <a:solidFill>
                <a:schemeClr val="accent1"/>
              </a:solidFill>
            </a:rPr>
            <a:t> En mécanique quantique </a:t>
          </a:r>
          <a:endParaRPr lang="fr-FR" sz="2000" b="1" dirty="0">
            <a:solidFill>
              <a:schemeClr val="accent1"/>
            </a:solidFill>
          </a:endParaRPr>
        </a:p>
      </dgm:t>
    </dgm:pt>
    <dgm:pt modelId="{1DAF1C27-63DF-4FB3-88F7-7FC1F714DFEF}" type="parTrans" cxnId="{FD06A635-22B8-4EEA-87DC-F11EFF0D6C04}">
      <dgm:prSet/>
      <dgm:spPr/>
      <dgm:t>
        <a:bodyPr/>
        <a:lstStyle/>
        <a:p>
          <a:endParaRPr lang="fr-FR"/>
        </a:p>
      </dgm:t>
    </dgm:pt>
    <dgm:pt modelId="{F5998A6B-8E7E-4FEF-8BF8-FAD0E6314795}" type="sibTrans" cxnId="{FD06A635-22B8-4EEA-87DC-F11EFF0D6C04}">
      <dgm:prSet/>
      <dgm:spPr/>
      <dgm:t>
        <a:bodyPr/>
        <a:lstStyle/>
        <a:p>
          <a:endParaRPr lang="fr-FR"/>
        </a:p>
      </dgm:t>
    </dgm:pt>
    <dgm:pt modelId="{6463E736-DB31-4CD3-943F-A56E49EA6C8B}">
      <dgm:prSet phldrT="[Texte]" custT="1">
        <dgm:style>
          <a:lnRef idx="1">
            <a:schemeClr val="accent1"/>
          </a:lnRef>
          <a:fillRef idx="2">
            <a:schemeClr val="accent1"/>
          </a:fillRef>
          <a:effectRef idx="1">
            <a:schemeClr val="accent1"/>
          </a:effectRef>
          <a:fontRef idx="minor">
            <a:schemeClr val="dk1"/>
          </a:fontRef>
        </dgm:style>
      </dgm:prSet>
      <dgm:spPr/>
      <dgm:t>
        <a:bodyPr/>
        <a:lstStyle/>
        <a:p>
          <a:r>
            <a:rPr lang="fr-FR" sz="2000" b="1" dirty="0" smtClean="0"/>
            <a:t>Introduction générale </a:t>
          </a:r>
          <a:endParaRPr lang="fr-FR" sz="2000" b="1" dirty="0"/>
        </a:p>
      </dgm:t>
    </dgm:pt>
    <dgm:pt modelId="{D1A4FBA7-51BD-4344-850B-DB00FB21908E}" type="parTrans" cxnId="{05480E34-776A-4A2F-9D37-4895FD5988D2}">
      <dgm:prSet/>
      <dgm:spPr/>
      <dgm:t>
        <a:bodyPr/>
        <a:lstStyle/>
        <a:p>
          <a:endParaRPr lang="fr-FR"/>
        </a:p>
      </dgm:t>
    </dgm:pt>
    <dgm:pt modelId="{81619157-D398-4F07-89DE-3BFFB9F8BEA9}" type="sibTrans" cxnId="{05480E34-776A-4A2F-9D37-4895FD5988D2}">
      <dgm:prSet/>
      <dgm:spPr/>
      <dgm:t>
        <a:bodyPr/>
        <a:lstStyle/>
        <a:p>
          <a:endParaRPr lang="fr-FR"/>
        </a:p>
      </dgm:t>
    </dgm:pt>
    <dgm:pt modelId="{BB45DB56-67F7-48F1-B257-C4A6CB66994B}">
      <dgm:prSet phldrT="[Texte]" custT="1">
        <dgm:style>
          <a:lnRef idx="1">
            <a:schemeClr val="accent1"/>
          </a:lnRef>
          <a:fillRef idx="2">
            <a:schemeClr val="accent1"/>
          </a:fillRef>
          <a:effectRef idx="1">
            <a:schemeClr val="accent1"/>
          </a:effectRef>
          <a:fontRef idx="minor">
            <a:schemeClr val="dk1"/>
          </a:fontRef>
        </dgm:style>
      </dgm:prSet>
      <dgm:spPr/>
      <dgm:t>
        <a:bodyPr/>
        <a:lstStyle/>
        <a:p>
          <a:r>
            <a:rPr lang="fr-FR" sz="2000" b="1" dirty="0" smtClean="0"/>
            <a:t>Conclusion </a:t>
          </a:r>
          <a:endParaRPr lang="fr-FR" sz="2000" b="1" dirty="0"/>
        </a:p>
      </dgm:t>
    </dgm:pt>
    <dgm:pt modelId="{5DBC9638-5AC8-4BEE-8662-56ED41C339A8}" type="parTrans" cxnId="{D57E9C44-CCED-4D4E-8C7B-6BB5083EBB39}">
      <dgm:prSet/>
      <dgm:spPr/>
      <dgm:t>
        <a:bodyPr/>
        <a:lstStyle/>
        <a:p>
          <a:endParaRPr lang="fr-FR"/>
        </a:p>
      </dgm:t>
    </dgm:pt>
    <dgm:pt modelId="{FEE33349-3A29-4279-9209-30E18D8C8DFA}" type="sibTrans" cxnId="{D57E9C44-CCED-4D4E-8C7B-6BB5083EBB39}">
      <dgm:prSet/>
      <dgm:spPr/>
      <dgm:t>
        <a:bodyPr/>
        <a:lstStyle/>
        <a:p>
          <a:endParaRPr lang="fr-FR"/>
        </a:p>
      </dgm:t>
    </dgm:pt>
    <dgm:pt modelId="{005D713E-EA06-4341-8342-E34B4077D54C}" type="pres">
      <dgm:prSet presAssocID="{BAE578C1-C2D9-42A5-8999-D4D0B78DE1CD}" presName="linear" presStyleCnt="0">
        <dgm:presLayoutVars>
          <dgm:dir/>
          <dgm:animLvl val="lvl"/>
          <dgm:resizeHandles val="exact"/>
        </dgm:presLayoutVars>
      </dgm:prSet>
      <dgm:spPr/>
      <dgm:t>
        <a:bodyPr/>
        <a:lstStyle/>
        <a:p>
          <a:endParaRPr lang="fr-FR"/>
        </a:p>
      </dgm:t>
    </dgm:pt>
    <dgm:pt modelId="{953E0F8B-1A16-41DF-AD65-D5F34FB301DF}" type="pres">
      <dgm:prSet presAssocID="{6463E736-DB31-4CD3-943F-A56E49EA6C8B}" presName="parentLin" presStyleCnt="0"/>
      <dgm:spPr/>
    </dgm:pt>
    <dgm:pt modelId="{DB6B50E1-5B26-466C-A382-554B6B017A92}" type="pres">
      <dgm:prSet presAssocID="{6463E736-DB31-4CD3-943F-A56E49EA6C8B}" presName="parentLeftMargin" presStyleLbl="node1" presStyleIdx="0" presStyleCnt="5"/>
      <dgm:spPr/>
      <dgm:t>
        <a:bodyPr/>
        <a:lstStyle/>
        <a:p>
          <a:endParaRPr lang="fr-FR"/>
        </a:p>
      </dgm:t>
    </dgm:pt>
    <dgm:pt modelId="{B97CCAAC-024E-4918-A683-881C895DA90B}" type="pres">
      <dgm:prSet presAssocID="{6463E736-DB31-4CD3-943F-A56E49EA6C8B}" presName="parentText" presStyleLbl="node1" presStyleIdx="0" presStyleCnt="5">
        <dgm:presLayoutVars>
          <dgm:chMax val="0"/>
          <dgm:bulletEnabled val="1"/>
        </dgm:presLayoutVars>
      </dgm:prSet>
      <dgm:spPr/>
      <dgm:t>
        <a:bodyPr/>
        <a:lstStyle/>
        <a:p>
          <a:endParaRPr lang="fr-FR"/>
        </a:p>
      </dgm:t>
    </dgm:pt>
    <dgm:pt modelId="{812C1BF4-11FD-4702-9C63-FDEC57FD9306}" type="pres">
      <dgm:prSet presAssocID="{6463E736-DB31-4CD3-943F-A56E49EA6C8B}" presName="negativeSpace" presStyleCnt="0"/>
      <dgm:spPr/>
    </dgm:pt>
    <dgm:pt modelId="{D91C25C7-836C-463D-91F2-47112C66FCB7}" type="pres">
      <dgm:prSet presAssocID="{6463E736-DB31-4CD3-943F-A56E49EA6C8B}" presName="childText" presStyleLbl="conFgAcc1" presStyleIdx="0" presStyleCnt="5">
        <dgm:presLayoutVars>
          <dgm:bulletEnabled val="1"/>
        </dgm:presLayoutVars>
      </dgm:prSet>
      <dgm:spPr>
        <a:noFill/>
        <a:ln w="0" cap="sq" cmpd="sng">
          <a:noFill/>
        </a:ln>
      </dgm:spPr>
      <dgm:t>
        <a:bodyPr/>
        <a:lstStyle/>
        <a:p>
          <a:endParaRPr lang="fr-FR"/>
        </a:p>
      </dgm:t>
    </dgm:pt>
    <dgm:pt modelId="{B66BDD6E-CF74-4139-AFBC-1F3F10BF6B73}" type="pres">
      <dgm:prSet presAssocID="{81619157-D398-4F07-89DE-3BFFB9F8BEA9}" presName="spaceBetweenRectangles" presStyleCnt="0"/>
      <dgm:spPr/>
    </dgm:pt>
    <dgm:pt modelId="{4EDFDA8E-BF48-42A4-8F1A-C16E55D6C37C}" type="pres">
      <dgm:prSet presAssocID="{C0F82A3C-47B5-4AA3-B14C-753CD8963BC4}" presName="parentLin" presStyleCnt="0"/>
      <dgm:spPr/>
    </dgm:pt>
    <dgm:pt modelId="{C9A50177-7299-4F5F-99EC-4983D8E372A0}" type="pres">
      <dgm:prSet presAssocID="{C0F82A3C-47B5-4AA3-B14C-753CD8963BC4}" presName="parentLeftMargin" presStyleLbl="node1" presStyleIdx="0" presStyleCnt="5"/>
      <dgm:spPr/>
      <dgm:t>
        <a:bodyPr/>
        <a:lstStyle/>
        <a:p>
          <a:endParaRPr lang="fr-FR"/>
        </a:p>
      </dgm:t>
    </dgm:pt>
    <dgm:pt modelId="{F8C324D7-AFF0-4423-9D5E-BAFF8230DDB2}" type="pres">
      <dgm:prSet presAssocID="{C0F82A3C-47B5-4AA3-B14C-753CD8963BC4}" presName="parentText" presStyleLbl="node1" presStyleIdx="1" presStyleCnt="5">
        <dgm:presLayoutVars>
          <dgm:chMax val="0"/>
          <dgm:bulletEnabled val="1"/>
        </dgm:presLayoutVars>
      </dgm:prSet>
      <dgm:spPr/>
      <dgm:t>
        <a:bodyPr/>
        <a:lstStyle/>
        <a:p>
          <a:endParaRPr lang="fr-FR"/>
        </a:p>
      </dgm:t>
    </dgm:pt>
    <dgm:pt modelId="{0B2829FD-4BD6-48D8-A0A7-630E2882359C}" type="pres">
      <dgm:prSet presAssocID="{C0F82A3C-47B5-4AA3-B14C-753CD8963BC4}" presName="negativeSpace" presStyleCnt="0"/>
      <dgm:spPr/>
    </dgm:pt>
    <dgm:pt modelId="{CC18DA5D-B854-4FCC-B00B-797C00492F3E}" type="pres">
      <dgm:prSet presAssocID="{C0F82A3C-47B5-4AA3-B14C-753CD8963BC4}" presName="childText" presStyleLbl="conFgAcc1" presStyleIdx="1" presStyleCnt="5">
        <dgm:presLayoutVars>
          <dgm:bulletEnabled val="1"/>
        </dgm:presLayoutVars>
      </dgm:prSet>
      <dgm:spPr/>
      <dgm:t>
        <a:bodyPr/>
        <a:lstStyle/>
        <a:p>
          <a:endParaRPr lang="fr-FR"/>
        </a:p>
      </dgm:t>
    </dgm:pt>
    <dgm:pt modelId="{4A3737E0-9E27-4A79-8B72-DE264DB15906}" type="pres">
      <dgm:prSet presAssocID="{4499B15F-95CA-47D2-B445-92F452484A8B}" presName="spaceBetweenRectangles" presStyleCnt="0"/>
      <dgm:spPr/>
    </dgm:pt>
    <dgm:pt modelId="{C3B76F23-A1DC-45B8-9993-2BB051373F5D}" type="pres">
      <dgm:prSet presAssocID="{E25EFDB7-54D8-49DB-84B8-A6585AA18FEF}" presName="parentLin" presStyleCnt="0"/>
      <dgm:spPr/>
    </dgm:pt>
    <dgm:pt modelId="{C8A7FC4C-C027-4FDC-B78D-64AF7CB1809C}" type="pres">
      <dgm:prSet presAssocID="{E25EFDB7-54D8-49DB-84B8-A6585AA18FEF}" presName="parentLeftMargin" presStyleLbl="node1" presStyleIdx="1" presStyleCnt="5"/>
      <dgm:spPr/>
      <dgm:t>
        <a:bodyPr/>
        <a:lstStyle/>
        <a:p>
          <a:endParaRPr lang="fr-FR"/>
        </a:p>
      </dgm:t>
    </dgm:pt>
    <dgm:pt modelId="{36C24E42-48ED-41BF-A5EF-D2FE1CA17351}" type="pres">
      <dgm:prSet presAssocID="{E25EFDB7-54D8-49DB-84B8-A6585AA18FEF}" presName="parentText" presStyleLbl="node1" presStyleIdx="2" presStyleCnt="5">
        <dgm:presLayoutVars>
          <dgm:chMax val="0"/>
          <dgm:bulletEnabled val="1"/>
        </dgm:presLayoutVars>
      </dgm:prSet>
      <dgm:spPr/>
      <dgm:t>
        <a:bodyPr/>
        <a:lstStyle/>
        <a:p>
          <a:endParaRPr lang="fr-FR"/>
        </a:p>
      </dgm:t>
    </dgm:pt>
    <dgm:pt modelId="{874E7BCF-29CB-47A9-975D-CDB08170DC67}" type="pres">
      <dgm:prSet presAssocID="{E25EFDB7-54D8-49DB-84B8-A6585AA18FEF}" presName="negativeSpace" presStyleCnt="0"/>
      <dgm:spPr/>
    </dgm:pt>
    <dgm:pt modelId="{99091B4D-C8C5-4F3A-B589-78499154B631}" type="pres">
      <dgm:prSet presAssocID="{E25EFDB7-54D8-49DB-84B8-A6585AA18FEF}" presName="childText" presStyleLbl="conFgAcc1" presStyleIdx="2" presStyleCnt="5">
        <dgm:presLayoutVars>
          <dgm:bulletEnabled val="1"/>
        </dgm:presLayoutVars>
      </dgm:prSet>
      <dgm:spPr/>
      <dgm:t>
        <a:bodyPr/>
        <a:lstStyle/>
        <a:p>
          <a:endParaRPr lang="fr-FR"/>
        </a:p>
      </dgm:t>
    </dgm:pt>
    <dgm:pt modelId="{4A1E2A01-1084-45F2-B86D-A32160F6F20F}" type="pres">
      <dgm:prSet presAssocID="{E096904A-9065-4E12-B046-C97108B25812}" presName="spaceBetweenRectangles" presStyleCnt="0"/>
      <dgm:spPr/>
    </dgm:pt>
    <dgm:pt modelId="{75DB42B3-7268-4D40-94DD-360954D34AA8}" type="pres">
      <dgm:prSet presAssocID="{6F37ACC8-535B-4A4B-9277-59E67CD114FF}" presName="parentLin" presStyleCnt="0"/>
      <dgm:spPr/>
    </dgm:pt>
    <dgm:pt modelId="{37D292C1-C743-4A15-AC5A-23518E4421AC}" type="pres">
      <dgm:prSet presAssocID="{6F37ACC8-535B-4A4B-9277-59E67CD114FF}" presName="parentLeftMargin" presStyleLbl="node1" presStyleIdx="2" presStyleCnt="5"/>
      <dgm:spPr/>
      <dgm:t>
        <a:bodyPr/>
        <a:lstStyle/>
        <a:p>
          <a:endParaRPr lang="fr-FR"/>
        </a:p>
      </dgm:t>
    </dgm:pt>
    <dgm:pt modelId="{50A60D95-3BF9-4EA7-AEE4-5250004982C8}" type="pres">
      <dgm:prSet presAssocID="{6F37ACC8-535B-4A4B-9277-59E67CD114FF}" presName="parentText" presStyleLbl="node1" presStyleIdx="3" presStyleCnt="5">
        <dgm:presLayoutVars>
          <dgm:chMax val="0"/>
          <dgm:bulletEnabled val="1"/>
        </dgm:presLayoutVars>
      </dgm:prSet>
      <dgm:spPr/>
      <dgm:t>
        <a:bodyPr/>
        <a:lstStyle/>
        <a:p>
          <a:endParaRPr lang="fr-FR"/>
        </a:p>
      </dgm:t>
    </dgm:pt>
    <dgm:pt modelId="{9AD87836-9F6F-493C-80F8-7C192BF4FA26}" type="pres">
      <dgm:prSet presAssocID="{6F37ACC8-535B-4A4B-9277-59E67CD114FF}" presName="negativeSpace" presStyleCnt="0"/>
      <dgm:spPr/>
    </dgm:pt>
    <dgm:pt modelId="{E6C2A81A-C383-4A7F-AE6E-5217CC15C6FA}" type="pres">
      <dgm:prSet presAssocID="{6F37ACC8-535B-4A4B-9277-59E67CD114FF}" presName="childText" presStyleLbl="conFgAcc1" presStyleIdx="3" presStyleCnt="5">
        <dgm:presLayoutVars>
          <dgm:bulletEnabled val="1"/>
        </dgm:presLayoutVars>
      </dgm:prSet>
      <dgm:spPr/>
      <dgm:t>
        <a:bodyPr/>
        <a:lstStyle/>
        <a:p>
          <a:endParaRPr lang="fr-FR"/>
        </a:p>
      </dgm:t>
    </dgm:pt>
    <dgm:pt modelId="{BD13D3CE-D827-4ECF-BDBC-0AE17BAB1E96}" type="pres">
      <dgm:prSet presAssocID="{736A08BA-CFF3-4761-A93A-1EBA29FDFF05}" presName="spaceBetweenRectangles" presStyleCnt="0"/>
      <dgm:spPr/>
    </dgm:pt>
    <dgm:pt modelId="{1CA20F25-6597-452B-89FB-6200F248464F}" type="pres">
      <dgm:prSet presAssocID="{BB45DB56-67F7-48F1-B257-C4A6CB66994B}" presName="parentLin" presStyleCnt="0"/>
      <dgm:spPr/>
    </dgm:pt>
    <dgm:pt modelId="{6B4E0C10-F4F4-48C0-84EB-4A1941874B71}" type="pres">
      <dgm:prSet presAssocID="{BB45DB56-67F7-48F1-B257-C4A6CB66994B}" presName="parentLeftMargin" presStyleLbl="node1" presStyleIdx="3" presStyleCnt="5"/>
      <dgm:spPr/>
      <dgm:t>
        <a:bodyPr/>
        <a:lstStyle/>
        <a:p>
          <a:endParaRPr lang="fr-FR"/>
        </a:p>
      </dgm:t>
    </dgm:pt>
    <dgm:pt modelId="{4AB3A037-CD0D-4C91-98AC-1B9A7764CDAE}" type="pres">
      <dgm:prSet presAssocID="{BB45DB56-67F7-48F1-B257-C4A6CB66994B}" presName="parentText" presStyleLbl="node1" presStyleIdx="4" presStyleCnt="5">
        <dgm:presLayoutVars>
          <dgm:chMax val="0"/>
          <dgm:bulletEnabled val="1"/>
        </dgm:presLayoutVars>
      </dgm:prSet>
      <dgm:spPr/>
      <dgm:t>
        <a:bodyPr/>
        <a:lstStyle/>
        <a:p>
          <a:endParaRPr lang="fr-FR"/>
        </a:p>
      </dgm:t>
    </dgm:pt>
    <dgm:pt modelId="{1602E890-1CE6-4BFF-AAEB-F5ED994E2783}" type="pres">
      <dgm:prSet presAssocID="{BB45DB56-67F7-48F1-B257-C4A6CB66994B}" presName="negativeSpace" presStyleCnt="0"/>
      <dgm:spPr/>
    </dgm:pt>
    <dgm:pt modelId="{0CD8D05F-3BC1-4BEE-A087-71799A4BEB36}" type="pres">
      <dgm:prSet presAssocID="{BB45DB56-67F7-48F1-B257-C4A6CB66994B}" presName="childText" presStyleLbl="conFgAcc1" presStyleIdx="4" presStyleCnt="5">
        <dgm:presLayoutVars>
          <dgm:bulletEnabled val="1"/>
        </dgm:presLayoutVars>
      </dgm:prSet>
      <dgm:spPr>
        <a:noFill/>
        <a:ln>
          <a:noFill/>
        </a:ln>
      </dgm:spPr>
      <dgm:t>
        <a:bodyPr/>
        <a:lstStyle/>
        <a:p>
          <a:endParaRPr lang="fr-FR"/>
        </a:p>
      </dgm:t>
    </dgm:pt>
  </dgm:ptLst>
  <dgm:cxnLst>
    <dgm:cxn modelId="{34B12F5A-AA75-45A1-A225-22306D441E7D}" type="presOf" srcId="{BAE578C1-C2D9-42A5-8999-D4D0B78DE1CD}" destId="{005D713E-EA06-4341-8342-E34B4077D54C}" srcOrd="0" destOrd="0" presId="urn:microsoft.com/office/officeart/2005/8/layout/list1"/>
    <dgm:cxn modelId="{A3EF574A-37F3-431A-A985-158C5E0EE187}" type="presOf" srcId="{7AF0D1DB-C400-4D29-826B-DB5C1FF8DE4B}" destId="{E6C2A81A-C383-4A7F-AE6E-5217CC15C6FA}" srcOrd="0" destOrd="0" presId="urn:microsoft.com/office/officeart/2005/8/layout/list1"/>
    <dgm:cxn modelId="{05480E34-776A-4A2F-9D37-4895FD5988D2}" srcId="{BAE578C1-C2D9-42A5-8999-D4D0B78DE1CD}" destId="{6463E736-DB31-4CD3-943F-A56E49EA6C8B}" srcOrd="0" destOrd="0" parTransId="{D1A4FBA7-51BD-4344-850B-DB00FB21908E}" sibTransId="{81619157-D398-4F07-89DE-3BFFB9F8BEA9}"/>
    <dgm:cxn modelId="{FD06A635-22B8-4EEA-87DC-F11EFF0D6C04}" srcId="{6F37ACC8-535B-4A4B-9277-59E67CD114FF}" destId="{908E49DD-96DF-48E9-9C9B-5D79811BCCC3}" srcOrd="1" destOrd="0" parTransId="{1DAF1C27-63DF-4FB3-88F7-7FC1F714DFEF}" sibTransId="{F5998A6B-8E7E-4FEF-8BF8-FAD0E6314795}"/>
    <dgm:cxn modelId="{3542941E-DCAC-4C4F-8D88-C634D0FE5FD5}" type="presOf" srcId="{3AD0556E-929C-41EE-93B6-93F122FB126E}" destId="{CC18DA5D-B854-4FCC-B00B-797C00492F3E}" srcOrd="0" destOrd="1" presId="urn:microsoft.com/office/officeart/2005/8/layout/list1"/>
    <dgm:cxn modelId="{BFA73297-8AE5-4290-89AD-16810761F210}" srcId="{BAE578C1-C2D9-42A5-8999-D4D0B78DE1CD}" destId="{C0F82A3C-47B5-4AA3-B14C-753CD8963BC4}" srcOrd="1" destOrd="0" parTransId="{306B0C49-186A-468F-B793-2AC5698A0189}" sibTransId="{4499B15F-95CA-47D2-B445-92F452484A8B}"/>
    <dgm:cxn modelId="{400A0938-4059-4EA9-8970-AEBC87A81E4C}" srcId="{BAE578C1-C2D9-42A5-8999-D4D0B78DE1CD}" destId="{E25EFDB7-54D8-49DB-84B8-A6585AA18FEF}" srcOrd="2" destOrd="0" parTransId="{C0EF4002-78CA-4278-9A01-B61221EBB1CA}" sibTransId="{E096904A-9065-4E12-B046-C97108B25812}"/>
    <dgm:cxn modelId="{E23A79F9-8656-4E91-8E5B-EB2541735DE0}" type="presOf" srcId="{C0F82A3C-47B5-4AA3-B14C-753CD8963BC4}" destId="{F8C324D7-AFF0-4423-9D5E-BAFF8230DDB2}" srcOrd="1" destOrd="0" presId="urn:microsoft.com/office/officeart/2005/8/layout/list1"/>
    <dgm:cxn modelId="{C53A27D8-6229-4BF6-A6CB-18A45A6A7E4C}" type="presOf" srcId="{6F37ACC8-535B-4A4B-9277-59E67CD114FF}" destId="{37D292C1-C743-4A15-AC5A-23518E4421AC}" srcOrd="0" destOrd="0" presId="urn:microsoft.com/office/officeart/2005/8/layout/list1"/>
    <dgm:cxn modelId="{176164A3-21CA-4AFB-821A-774D33D8D6FB}" srcId="{BAE578C1-C2D9-42A5-8999-D4D0B78DE1CD}" destId="{6F37ACC8-535B-4A4B-9277-59E67CD114FF}" srcOrd="3" destOrd="0" parTransId="{E7014C28-BCC1-4351-AA7A-978F369E5EB1}" sibTransId="{736A08BA-CFF3-4761-A93A-1EBA29FDFF05}"/>
    <dgm:cxn modelId="{64B27211-F6D0-4E83-B579-AC1DC5AE1482}" srcId="{C0F82A3C-47B5-4AA3-B14C-753CD8963BC4}" destId="{4F4167E8-052C-4E68-891B-FADC89553E0B}" srcOrd="0" destOrd="0" parTransId="{3092FDDC-9EB8-4B92-94A4-F2E8CFF87CF5}" sibTransId="{900CE040-6731-46C2-A77B-F1F5DCDB769E}"/>
    <dgm:cxn modelId="{7F1C05D5-78E7-409F-A927-A660CD105BDA}" type="presOf" srcId="{6463E736-DB31-4CD3-943F-A56E49EA6C8B}" destId="{B97CCAAC-024E-4918-A683-881C895DA90B}" srcOrd="1" destOrd="0" presId="urn:microsoft.com/office/officeart/2005/8/layout/list1"/>
    <dgm:cxn modelId="{F2E47F8F-C451-4049-ACBC-426D0F25A48B}" type="presOf" srcId="{81C882F5-EE4E-4587-B6AA-1C99DFAEFCA6}" destId="{99091B4D-C8C5-4F3A-B589-78499154B631}" srcOrd="0" destOrd="1" presId="urn:microsoft.com/office/officeart/2005/8/layout/list1"/>
    <dgm:cxn modelId="{29DBB4CF-FD15-4184-A350-130A4E582FA6}" type="presOf" srcId="{E25EFDB7-54D8-49DB-84B8-A6585AA18FEF}" destId="{36C24E42-48ED-41BF-A5EF-D2FE1CA17351}" srcOrd="1" destOrd="0" presId="urn:microsoft.com/office/officeart/2005/8/layout/list1"/>
    <dgm:cxn modelId="{D57E9C44-CCED-4D4E-8C7B-6BB5083EBB39}" srcId="{BAE578C1-C2D9-42A5-8999-D4D0B78DE1CD}" destId="{BB45DB56-67F7-48F1-B257-C4A6CB66994B}" srcOrd="4" destOrd="0" parTransId="{5DBC9638-5AC8-4BEE-8662-56ED41C339A8}" sibTransId="{FEE33349-3A29-4279-9209-30E18D8C8DFA}"/>
    <dgm:cxn modelId="{C1D513D7-5D80-41AB-864A-B99DDD7B687E}" srcId="{C0F82A3C-47B5-4AA3-B14C-753CD8963BC4}" destId="{3AD0556E-929C-41EE-93B6-93F122FB126E}" srcOrd="1" destOrd="0" parTransId="{8D601633-2BD9-478B-BE9C-371B8A1A7126}" sibTransId="{2D4879C8-B7A2-4563-93BE-15F6297416DB}"/>
    <dgm:cxn modelId="{BB93C0D3-F8D1-467E-8744-472DF641C4EE}" srcId="{E25EFDB7-54D8-49DB-84B8-A6585AA18FEF}" destId="{81C882F5-EE4E-4587-B6AA-1C99DFAEFCA6}" srcOrd="1" destOrd="0" parTransId="{DDE4A3AE-CEF9-4756-ABE1-54DAE1B53A00}" sibTransId="{F90ADA78-6880-45D0-AD61-7F567F21B851}"/>
    <dgm:cxn modelId="{1F7D7C98-8074-4162-87BE-8307191FCA8C}" type="presOf" srcId="{3E9E0E2E-AE56-4042-8AF5-755E24205832}" destId="{99091B4D-C8C5-4F3A-B589-78499154B631}" srcOrd="0" destOrd="0" presId="urn:microsoft.com/office/officeart/2005/8/layout/list1"/>
    <dgm:cxn modelId="{69ABB73D-BD59-493F-89F3-90E160FB6130}" type="presOf" srcId="{BB45DB56-67F7-48F1-B257-C4A6CB66994B}" destId="{4AB3A037-CD0D-4C91-98AC-1B9A7764CDAE}" srcOrd="1" destOrd="0" presId="urn:microsoft.com/office/officeart/2005/8/layout/list1"/>
    <dgm:cxn modelId="{6D86A85C-F1F1-478F-979E-1401C34709BD}" type="presOf" srcId="{BB45DB56-67F7-48F1-B257-C4A6CB66994B}" destId="{6B4E0C10-F4F4-48C0-84EB-4A1941874B71}" srcOrd="0" destOrd="0" presId="urn:microsoft.com/office/officeart/2005/8/layout/list1"/>
    <dgm:cxn modelId="{CAFFB89C-0E24-432D-A03C-BC94F0614B58}" srcId="{E25EFDB7-54D8-49DB-84B8-A6585AA18FEF}" destId="{3E9E0E2E-AE56-4042-8AF5-755E24205832}" srcOrd="0" destOrd="0" parTransId="{71F95406-0031-4B34-987A-182E9D867A03}" sibTransId="{082FEB5B-CD3B-4F70-A301-0FB7E2417000}"/>
    <dgm:cxn modelId="{21830CF2-BEC1-4E02-81DC-6893044B09E5}" type="presOf" srcId="{094570B5-7FDB-4D55-B35C-AA7BE8A5BCB4}" destId="{CC18DA5D-B854-4FCC-B00B-797C00492F3E}" srcOrd="0" destOrd="2" presId="urn:microsoft.com/office/officeart/2005/8/layout/list1"/>
    <dgm:cxn modelId="{1AB861AF-EE26-4A61-A1C6-D23E17E61981}" type="presOf" srcId="{4F4167E8-052C-4E68-891B-FADC89553E0B}" destId="{CC18DA5D-B854-4FCC-B00B-797C00492F3E}" srcOrd="0" destOrd="0" presId="urn:microsoft.com/office/officeart/2005/8/layout/list1"/>
    <dgm:cxn modelId="{412D083A-AF51-47B9-9A3B-805D4BA0A21C}" srcId="{6F37ACC8-535B-4A4B-9277-59E67CD114FF}" destId="{7AF0D1DB-C400-4D29-826B-DB5C1FF8DE4B}" srcOrd="0" destOrd="0" parTransId="{735A090E-07CF-45FD-AFB9-643B05A95337}" sibTransId="{6BCABC4D-BB14-4149-8403-35A51A0BD3DE}"/>
    <dgm:cxn modelId="{C0DC431E-2FED-4EEC-A65A-1CD0403AD073}" type="presOf" srcId="{908E49DD-96DF-48E9-9C9B-5D79811BCCC3}" destId="{E6C2A81A-C383-4A7F-AE6E-5217CC15C6FA}" srcOrd="0" destOrd="1" presId="urn:microsoft.com/office/officeart/2005/8/layout/list1"/>
    <dgm:cxn modelId="{9B88D7F3-696C-47E4-9AD2-D682B15F5B1F}" srcId="{C0F82A3C-47B5-4AA3-B14C-753CD8963BC4}" destId="{094570B5-7FDB-4D55-B35C-AA7BE8A5BCB4}" srcOrd="2" destOrd="0" parTransId="{2E94ADF7-3A94-4AF5-BD0B-18199FD9965B}" sibTransId="{A4AB48AE-CC9B-432D-9921-8CEECBADD122}"/>
    <dgm:cxn modelId="{90F174AC-1A1D-48A8-9081-B747AB4377CF}" type="presOf" srcId="{E25EFDB7-54D8-49DB-84B8-A6585AA18FEF}" destId="{C8A7FC4C-C027-4FDC-B78D-64AF7CB1809C}" srcOrd="0" destOrd="0" presId="urn:microsoft.com/office/officeart/2005/8/layout/list1"/>
    <dgm:cxn modelId="{E7B57BFB-D5FA-438B-9178-912B3A184294}" type="presOf" srcId="{C0F82A3C-47B5-4AA3-B14C-753CD8963BC4}" destId="{C9A50177-7299-4F5F-99EC-4983D8E372A0}" srcOrd="0" destOrd="0" presId="urn:microsoft.com/office/officeart/2005/8/layout/list1"/>
    <dgm:cxn modelId="{2E3AF1F5-8DE8-4EBD-B165-CE6C49EE4616}" type="presOf" srcId="{6463E736-DB31-4CD3-943F-A56E49EA6C8B}" destId="{DB6B50E1-5B26-466C-A382-554B6B017A92}" srcOrd="0" destOrd="0" presId="urn:microsoft.com/office/officeart/2005/8/layout/list1"/>
    <dgm:cxn modelId="{1833AA18-82FF-4B2C-9D66-FB6C30873932}" type="presOf" srcId="{6F37ACC8-535B-4A4B-9277-59E67CD114FF}" destId="{50A60D95-3BF9-4EA7-AEE4-5250004982C8}" srcOrd="1" destOrd="0" presId="urn:microsoft.com/office/officeart/2005/8/layout/list1"/>
    <dgm:cxn modelId="{058740D2-5E3B-46ED-AEAB-6B0A0F0C8F6F}" type="presParOf" srcId="{005D713E-EA06-4341-8342-E34B4077D54C}" destId="{953E0F8B-1A16-41DF-AD65-D5F34FB301DF}" srcOrd="0" destOrd="0" presId="urn:microsoft.com/office/officeart/2005/8/layout/list1"/>
    <dgm:cxn modelId="{D0717C4F-AB55-4DDB-87A3-1471641A8726}" type="presParOf" srcId="{953E0F8B-1A16-41DF-AD65-D5F34FB301DF}" destId="{DB6B50E1-5B26-466C-A382-554B6B017A92}" srcOrd="0" destOrd="0" presId="urn:microsoft.com/office/officeart/2005/8/layout/list1"/>
    <dgm:cxn modelId="{645C41D7-457D-412C-B685-393F05654706}" type="presParOf" srcId="{953E0F8B-1A16-41DF-AD65-D5F34FB301DF}" destId="{B97CCAAC-024E-4918-A683-881C895DA90B}" srcOrd="1" destOrd="0" presId="urn:microsoft.com/office/officeart/2005/8/layout/list1"/>
    <dgm:cxn modelId="{D5C5B3E7-533A-4C81-AD23-5C68FAB96AFE}" type="presParOf" srcId="{005D713E-EA06-4341-8342-E34B4077D54C}" destId="{812C1BF4-11FD-4702-9C63-FDEC57FD9306}" srcOrd="1" destOrd="0" presId="urn:microsoft.com/office/officeart/2005/8/layout/list1"/>
    <dgm:cxn modelId="{15012A84-E110-4B9C-B559-DC877B855378}" type="presParOf" srcId="{005D713E-EA06-4341-8342-E34B4077D54C}" destId="{D91C25C7-836C-463D-91F2-47112C66FCB7}" srcOrd="2" destOrd="0" presId="urn:microsoft.com/office/officeart/2005/8/layout/list1"/>
    <dgm:cxn modelId="{FCC69DAC-3E07-4DBB-996D-418F70810D85}" type="presParOf" srcId="{005D713E-EA06-4341-8342-E34B4077D54C}" destId="{B66BDD6E-CF74-4139-AFBC-1F3F10BF6B73}" srcOrd="3" destOrd="0" presId="urn:microsoft.com/office/officeart/2005/8/layout/list1"/>
    <dgm:cxn modelId="{38C06070-DB07-4D91-BFC4-439D7F741EC0}" type="presParOf" srcId="{005D713E-EA06-4341-8342-E34B4077D54C}" destId="{4EDFDA8E-BF48-42A4-8F1A-C16E55D6C37C}" srcOrd="4" destOrd="0" presId="urn:microsoft.com/office/officeart/2005/8/layout/list1"/>
    <dgm:cxn modelId="{60AA6B39-6623-4182-867C-4A9F4809087E}" type="presParOf" srcId="{4EDFDA8E-BF48-42A4-8F1A-C16E55D6C37C}" destId="{C9A50177-7299-4F5F-99EC-4983D8E372A0}" srcOrd="0" destOrd="0" presId="urn:microsoft.com/office/officeart/2005/8/layout/list1"/>
    <dgm:cxn modelId="{41FF4B4A-DC6C-4140-B78C-3E5C462FD7F6}" type="presParOf" srcId="{4EDFDA8E-BF48-42A4-8F1A-C16E55D6C37C}" destId="{F8C324D7-AFF0-4423-9D5E-BAFF8230DDB2}" srcOrd="1" destOrd="0" presId="urn:microsoft.com/office/officeart/2005/8/layout/list1"/>
    <dgm:cxn modelId="{4A0DB890-33C2-4CFC-997E-CAE7D27C3073}" type="presParOf" srcId="{005D713E-EA06-4341-8342-E34B4077D54C}" destId="{0B2829FD-4BD6-48D8-A0A7-630E2882359C}" srcOrd="5" destOrd="0" presId="urn:microsoft.com/office/officeart/2005/8/layout/list1"/>
    <dgm:cxn modelId="{CBBA52D4-6085-4420-9F91-216970E7EEB7}" type="presParOf" srcId="{005D713E-EA06-4341-8342-E34B4077D54C}" destId="{CC18DA5D-B854-4FCC-B00B-797C00492F3E}" srcOrd="6" destOrd="0" presId="urn:microsoft.com/office/officeart/2005/8/layout/list1"/>
    <dgm:cxn modelId="{71842B57-420E-4DA0-8B56-34C52A1A202C}" type="presParOf" srcId="{005D713E-EA06-4341-8342-E34B4077D54C}" destId="{4A3737E0-9E27-4A79-8B72-DE264DB15906}" srcOrd="7" destOrd="0" presId="urn:microsoft.com/office/officeart/2005/8/layout/list1"/>
    <dgm:cxn modelId="{283A4E5A-6775-40EF-A82A-73488594967F}" type="presParOf" srcId="{005D713E-EA06-4341-8342-E34B4077D54C}" destId="{C3B76F23-A1DC-45B8-9993-2BB051373F5D}" srcOrd="8" destOrd="0" presId="urn:microsoft.com/office/officeart/2005/8/layout/list1"/>
    <dgm:cxn modelId="{AFD86DB5-D865-494A-B8D3-CE791738A3E6}" type="presParOf" srcId="{C3B76F23-A1DC-45B8-9993-2BB051373F5D}" destId="{C8A7FC4C-C027-4FDC-B78D-64AF7CB1809C}" srcOrd="0" destOrd="0" presId="urn:microsoft.com/office/officeart/2005/8/layout/list1"/>
    <dgm:cxn modelId="{41A87E43-A315-4D77-BA7D-96DC54463D3A}" type="presParOf" srcId="{C3B76F23-A1DC-45B8-9993-2BB051373F5D}" destId="{36C24E42-48ED-41BF-A5EF-D2FE1CA17351}" srcOrd="1" destOrd="0" presId="urn:microsoft.com/office/officeart/2005/8/layout/list1"/>
    <dgm:cxn modelId="{807C46D5-ED81-4563-93C5-7478753419CC}" type="presParOf" srcId="{005D713E-EA06-4341-8342-E34B4077D54C}" destId="{874E7BCF-29CB-47A9-975D-CDB08170DC67}" srcOrd="9" destOrd="0" presId="urn:microsoft.com/office/officeart/2005/8/layout/list1"/>
    <dgm:cxn modelId="{7FED425D-4ACF-48FA-B9F4-AF84303D4EA3}" type="presParOf" srcId="{005D713E-EA06-4341-8342-E34B4077D54C}" destId="{99091B4D-C8C5-4F3A-B589-78499154B631}" srcOrd="10" destOrd="0" presId="urn:microsoft.com/office/officeart/2005/8/layout/list1"/>
    <dgm:cxn modelId="{C4BE6C10-6098-4AB3-8188-64C6243CD380}" type="presParOf" srcId="{005D713E-EA06-4341-8342-E34B4077D54C}" destId="{4A1E2A01-1084-45F2-B86D-A32160F6F20F}" srcOrd="11" destOrd="0" presId="urn:microsoft.com/office/officeart/2005/8/layout/list1"/>
    <dgm:cxn modelId="{804043AC-4878-4342-B1F8-55E27642EA17}" type="presParOf" srcId="{005D713E-EA06-4341-8342-E34B4077D54C}" destId="{75DB42B3-7268-4D40-94DD-360954D34AA8}" srcOrd="12" destOrd="0" presId="urn:microsoft.com/office/officeart/2005/8/layout/list1"/>
    <dgm:cxn modelId="{1B3DF978-8B8C-4FDC-B243-F25FC1A35B9F}" type="presParOf" srcId="{75DB42B3-7268-4D40-94DD-360954D34AA8}" destId="{37D292C1-C743-4A15-AC5A-23518E4421AC}" srcOrd="0" destOrd="0" presId="urn:microsoft.com/office/officeart/2005/8/layout/list1"/>
    <dgm:cxn modelId="{878ADCD4-67A1-4990-92F0-EBA51F95A3E4}" type="presParOf" srcId="{75DB42B3-7268-4D40-94DD-360954D34AA8}" destId="{50A60D95-3BF9-4EA7-AEE4-5250004982C8}" srcOrd="1" destOrd="0" presId="urn:microsoft.com/office/officeart/2005/8/layout/list1"/>
    <dgm:cxn modelId="{C848EFF6-1ED3-481A-9CA0-254BFB9C68FD}" type="presParOf" srcId="{005D713E-EA06-4341-8342-E34B4077D54C}" destId="{9AD87836-9F6F-493C-80F8-7C192BF4FA26}" srcOrd="13" destOrd="0" presId="urn:microsoft.com/office/officeart/2005/8/layout/list1"/>
    <dgm:cxn modelId="{90086B9E-05A7-40F2-B1B4-303E2FEB9B61}" type="presParOf" srcId="{005D713E-EA06-4341-8342-E34B4077D54C}" destId="{E6C2A81A-C383-4A7F-AE6E-5217CC15C6FA}" srcOrd="14" destOrd="0" presId="urn:microsoft.com/office/officeart/2005/8/layout/list1"/>
    <dgm:cxn modelId="{4880F794-4D76-451C-AF57-94D5EBBBCFC5}" type="presParOf" srcId="{005D713E-EA06-4341-8342-E34B4077D54C}" destId="{BD13D3CE-D827-4ECF-BDBC-0AE17BAB1E96}" srcOrd="15" destOrd="0" presId="urn:microsoft.com/office/officeart/2005/8/layout/list1"/>
    <dgm:cxn modelId="{8DBD23A9-6539-4945-914C-D418132B5492}" type="presParOf" srcId="{005D713E-EA06-4341-8342-E34B4077D54C}" destId="{1CA20F25-6597-452B-89FB-6200F248464F}" srcOrd="16" destOrd="0" presId="urn:microsoft.com/office/officeart/2005/8/layout/list1"/>
    <dgm:cxn modelId="{F4159AC8-C7D1-4855-8E97-2EE6F3FE9E98}" type="presParOf" srcId="{1CA20F25-6597-452B-89FB-6200F248464F}" destId="{6B4E0C10-F4F4-48C0-84EB-4A1941874B71}" srcOrd="0" destOrd="0" presId="urn:microsoft.com/office/officeart/2005/8/layout/list1"/>
    <dgm:cxn modelId="{DB33699C-F357-41BD-9E9B-11D9AB3A8B88}" type="presParOf" srcId="{1CA20F25-6597-452B-89FB-6200F248464F}" destId="{4AB3A037-CD0D-4C91-98AC-1B9A7764CDAE}" srcOrd="1" destOrd="0" presId="urn:microsoft.com/office/officeart/2005/8/layout/list1"/>
    <dgm:cxn modelId="{BFEF928A-382B-4D86-A3F3-4F4F6CBDF88C}" type="presParOf" srcId="{005D713E-EA06-4341-8342-E34B4077D54C}" destId="{1602E890-1CE6-4BFF-AAEB-F5ED994E2783}" srcOrd="17" destOrd="0" presId="urn:microsoft.com/office/officeart/2005/8/layout/list1"/>
    <dgm:cxn modelId="{7A8DDFE0-1BD6-4ADC-A1C3-5E9BA0847498}" type="presParOf" srcId="{005D713E-EA06-4341-8342-E34B4077D54C}" destId="{0CD8D05F-3BC1-4BEE-A087-71799A4BEB36}"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E9666C-D26F-49D3-B61A-FADF816B2A90}" type="doc">
      <dgm:prSet loTypeId="urn:microsoft.com/office/officeart/2005/8/layout/cycle2" loCatId="cycle" qsTypeId="urn:microsoft.com/office/officeart/2005/8/quickstyle/simple1" qsCatId="simple" csTypeId="urn:microsoft.com/office/officeart/2005/8/colors/accent0_3" csCatId="mainScheme" phldr="1"/>
      <dgm:spPr/>
      <dgm:t>
        <a:bodyPr/>
        <a:lstStyle/>
        <a:p>
          <a:endParaRPr lang="en-US"/>
        </a:p>
      </dgm:t>
    </dgm:pt>
    <mc:AlternateContent xmlns:mc="http://schemas.openxmlformats.org/markup-compatibility/2006" xmlns:a14="http://schemas.microsoft.com/office/drawing/2010/main">
      <mc:Choice Requires="a14">
        <dgm:pt modelId="{7DA57920-2768-4469-ACA6-8BECAE3E12B5}">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𝑎</m:t>
                    </m:r>
                  </m:oMath>
                </m:oMathPara>
              </a14:m>
              <a:endParaRPr lang="en-US" dirty="0"/>
            </a:p>
          </dgm:t>
        </dgm:pt>
      </mc:Choice>
      <mc:Fallback xmlns="">
        <dgm:pt modelId="{7DA57920-2768-4469-ACA6-8BECAE3E12B5}">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fr-FR" b="0" i="0" smtClean="0">
                  <a:latin typeface="Cambria Math" panose="02040503050406030204" pitchFamily="18" charset="0"/>
                </a:rPr>
                <a:t>𝑎</a:t>
              </a:r>
              <a:endParaRPr lang="en-US" dirty="0"/>
            </a:p>
          </dgm:t>
        </dgm:pt>
      </mc:Fallback>
    </mc:AlternateContent>
    <dgm:pt modelId="{B948B1E9-4E7B-4023-93E1-6E22CE797CB9}" type="parTrans" cxnId="{D37941A9-078C-4A11-A585-5C1197EA73DA}">
      <dgm:prSet/>
      <dgm:spPr/>
      <dgm:t>
        <a:bodyPr/>
        <a:lstStyle/>
        <a:p>
          <a:endParaRPr lang="en-US"/>
        </a:p>
      </dgm:t>
    </dgm:pt>
    <dgm:pt modelId="{3BDF1205-14BA-4043-8447-BD047E7776D3}" type="sibTrans" cxnId="{D37941A9-078C-4A11-A585-5C1197EA73DA}">
      <dgm:prSet/>
      <dgm:spPr/>
      <dgm:t>
        <a:bodyPr/>
        <a:lstStyle/>
        <a:p>
          <a:endParaRPr lang="en-US"/>
        </a:p>
      </dgm:t>
    </dgm:pt>
    <mc:AlternateContent xmlns:mc="http://schemas.openxmlformats.org/markup-compatibility/2006" xmlns:a14="http://schemas.microsoft.com/office/drawing/2010/main">
      <mc:Choice Requires="a14">
        <dgm:pt modelId="{01F1A4B8-8CAB-4941-BD06-36CF0324A517}">
          <dgm:prSet phldrT="[Text]"/>
          <dgm:spPr/>
          <dgm:t>
            <a:bodyPr/>
            <a:lstStyle/>
            <a:p>
              <a:pP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r>
                          <a:rPr lang="fr-FR" b="0" i="1" smtClean="0">
                            <a:latin typeface="Cambria Math" panose="02040503050406030204" pitchFamily="18" charset="0"/>
                          </a:rPr>
                          <m:t>𝑎</m:t>
                        </m:r>
                      </m:e>
                      <m:sup>
                        <m:r>
                          <a:rPr lang="fr-FR" b="0" i="1" smtClean="0">
                            <a:latin typeface="Cambria Math" panose="02040503050406030204" pitchFamily="18" charset="0"/>
                          </a:rPr>
                          <m:t>𝑒</m:t>
                        </m:r>
                      </m:sup>
                    </m:sSup>
                  </m:oMath>
                </m:oMathPara>
              </a14:m>
              <a:endParaRPr lang="en-US" dirty="0"/>
            </a:p>
          </dgm:t>
        </dgm:pt>
      </mc:Choice>
      <mc:Fallback xmlns="">
        <dgm:pt modelId="{01F1A4B8-8CAB-4941-BD06-36CF0324A517}">
          <dgm:prSet phldrT="[Text]"/>
          <dgm:spPr/>
          <dgm:t>
            <a:bodyPr/>
            <a:lstStyle/>
            <a:p>
              <a:pPr/>
              <a:r>
                <a:rPr lang="fr-FR" b="0" i="0" smtClean="0">
                  <a:latin typeface="Cambria Math" panose="02040503050406030204" pitchFamily="18" charset="0"/>
                </a:rPr>
                <a:t>𝑎</a:t>
              </a:r>
              <a:r>
                <a:rPr lang="en-US" b="0" i="0" smtClean="0">
                  <a:latin typeface="Cambria Math" panose="02040503050406030204" pitchFamily="18" charset="0"/>
                </a:rPr>
                <a:t>^</a:t>
              </a:r>
              <a:r>
                <a:rPr lang="fr-FR" b="0" i="0" smtClean="0">
                  <a:latin typeface="Cambria Math" panose="02040503050406030204" pitchFamily="18" charset="0"/>
                </a:rPr>
                <a:t>𝑒</a:t>
              </a:r>
              <a:endParaRPr lang="en-US" dirty="0"/>
            </a:p>
          </dgm:t>
        </dgm:pt>
      </mc:Fallback>
    </mc:AlternateContent>
    <dgm:pt modelId="{A3D018E3-33EB-4891-8967-3FC7BB009EC7}" type="parTrans" cxnId="{8DAD9628-EEAD-4BC0-9F16-0F74B68072B3}">
      <dgm:prSet/>
      <dgm:spPr/>
      <dgm:t>
        <a:bodyPr/>
        <a:lstStyle/>
        <a:p>
          <a:endParaRPr lang="en-US"/>
        </a:p>
      </dgm:t>
    </dgm:pt>
    <dgm:pt modelId="{722AFEC8-4A47-42B2-8BA8-87815AFF37F7}" type="sibTrans" cxnId="{8DAD9628-EEAD-4BC0-9F16-0F74B68072B3}">
      <dgm:prSet/>
      <dgm:spPr/>
      <dgm:t>
        <a:bodyPr/>
        <a:lstStyle/>
        <a:p>
          <a:endParaRPr lang="en-US"/>
        </a:p>
      </dgm:t>
    </dgm:pt>
    <mc:AlternateContent xmlns:mc="http://schemas.openxmlformats.org/markup-compatibility/2006" xmlns:a14="http://schemas.microsoft.com/office/drawing/2010/main">
      <mc:Choice Requires="a14">
        <dgm:pt modelId="{3CC186C2-3D3A-4FE0-82ED-9FEA8877FAC2}">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14:m>
                <m:oMathPara xmlns:m="http://schemas.openxmlformats.org/officeDocument/2006/math">
                  <m:oMathParaPr>
                    <m:jc m:val="centerGroup"/>
                  </m:oMathParaPr>
                  <m:oMath xmlns:m="http://schemas.openxmlformats.org/officeDocument/2006/math">
                    <m:r>
                      <a:rPr lang="fr-FR" sz="6200" b="0" i="1" smtClean="0">
                        <a:latin typeface="Cambria Math" panose="02040503050406030204" pitchFamily="18" charset="0"/>
                      </a:rPr>
                      <m:t>𝑏</m:t>
                    </m:r>
                  </m:oMath>
                </m:oMathPara>
              </a14:m>
              <a:endParaRPr lang="fr-FR" sz="6200" b="0" i="1" dirty="0" smtClean="0">
                <a:latin typeface="Cambria Math" panose="02040503050406030204" pitchFamily="18" charset="0"/>
              </a:endParaRPr>
            </a:p>
          </dgm:t>
        </dgm:pt>
      </mc:Choice>
      <mc:Fallback xmlns="">
        <dgm:pt modelId="{3CC186C2-3D3A-4FE0-82ED-9FEA8877FAC2}">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fr-FR" sz="6200" b="0" i="0" smtClean="0">
                  <a:latin typeface="Cambria Math" panose="02040503050406030204" pitchFamily="18" charset="0"/>
                </a:rPr>
                <a:t>𝑏</a:t>
              </a:r>
              <a:endParaRPr lang="fr-FR" sz="6200" b="0" i="1" dirty="0" smtClean="0">
                <a:latin typeface="Cambria Math" panose="02040503050406030204" pitchFamily="18" charset="0"/>
              </a:endParaRPr>
            </a:p>
          </dgm:t>
        </dgm:pt>
      </mc:Fallback>
    </mc:AlternateContent>
    <dgm:pt modelId="{A10DF4C4-F823-4ACD-86EB-BF7D69344B5B}" type="parTrans" cxnId="{5A579EBB-E8FF-480D-B2BC-06825E978550}">
      <dgm:prSet/>
      <dgm:spPr/>
      <dgm:t>
        <a:bodyPr/>
        <a:lstStyle/>
        <a:p>
          <a:endParaRPr lang="en-US"/>
        </a:p>
      </dgm:t>
    </dgm:pt>
    <dgm:pt modelId="{B8FEA6D2-DB2D-4ABA-9F66-9C55E47A707D}" type="sibTrans" cxnId="{5A579EBB-E8FF-480D-B2BC-06825E978550}">
      <dgm:prSet/>
      <dgm:spPr/>
      <dgm:t>
        <a:bodyPr/>
        <a:lstStyle/>
        <a:p>
          <a:endParaRPr lang="en-US"/>
        </a:p>
      </dgm:t>
    </dgm:pt>
    <mc:AlternateContent xmlns:mc="http://schemas.openxmlformats.org/markup-compatibility/2006" xmlns:a14="http://schemas.microsoft.com/office/drawing/2010/main">
      <mc:Choice Requires="a14">
        <dgm:pt modelId="{5FA61B76-F1AA-49A3-BC44-67A95D8EC6CE}">
          <dgm:prSet phldrT="[Text]"/>
          <dgm:spPr/>
          <dgm: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fr-FR" b="0" i="1" smtClean="0">
                            <a:latin typeface="Cambria Math" panose="02040503050406030204" pitchFamily="18" charset="0"/>
                          </a:rPr>
                          <m:t>𝑏</m:t>
                        </m:r>
                      </m:e>
                      <m:sup>
                        <m:r>
                          <a:rPr lang="fr-FR" b="0" i="1" smtClean="0">
                            <a:latin typeface="Cambria Math" panose="02040503050406030204" pitchFamily="18" charset="0"/>
                          </a:rPr>
                          <m:t>𝑑</m:t>
                        </m:r>
                      </m:sup>
                    </m:sSup>
                  </m:oMath>
                </m:oMathPara>
              </a14:m>
              <a:endParaRPr lang="en-US" dirty="0"/>
            </a:p>
          </dgm:t>
        </dgm:pt>
      </mc:Choice>
      <mc:Fallback xmlns="">
        <dgm:pt modelId="{5FA61B76-F1AA-49A3-BC44-67A95D8EC6CE}">
          <dgm:prSet phldrT="[Text]"/>
          <dgm:spPr/>
          <dgm:t>
            <a:bodyPr/>
            <a:lstStyle/>
            <a:p>
              <a:r>
                <a:rPr lang="fr-FR" b="0" i="0" smtClean="0">
                  <a:latin typeface="Cambria Math" panose="02040503050406030204" pitchFamily="18" charset="0"/>
                </a:rPr>
                <a:t>𝑏</a:t>
              </a:r>
              <a:r>
                <a:rPr lang="en-US" b="0" i="0" smtClean="0">
                  <a:latin typeface="Cambria Math" panose="02040503050406030204" pitchFamily="18" charset="0"/>
                </a:rPr>
                <a:t>^</a:t>
              </a:r>
              <a:r>
                <a:rPr lang="fr-FR" b="0" i="0" smtClean="0">
                  <a:latin typeface="Cambria Math" panose="02040503050406030204" pitchFamily="18" charset="0"/>
                </a:rPr>
                <a:t>𝑑</a:t>
              </a:r>
              <a:endParaRPr lang="en-US" dirty="0"/>
            </a:p>
          </dgm:t>
        </dgm:pt>
      </mc:Fallback>
    </mc:AlternateContent>
    <dgm:pt modelId="{11639F60-22AB-4948-9AC1-CE5C6654A8E0}" type="parTrans" cxnId="{1A5B9A60-508B-4105-A1E3-A515BE99EB8F}">
      <dgm:prSet/>
      <dgm:spPr/>
      <dgm:t>
        <a:bodyPr/>
        <a:lstStyle/>
        <a:p>
          <a:endParaRPr lang="en-US"/>
        </a:p>
      </dgm:t>
    </dgm:pt>
    <dgm:pt modelId="{593A50B4-A6B8-486D-A1CE-E55DFE7745B0}" type="sibTrans" cxnId="{1A5B9A60-508B-4105-A1E3-A515BE99EB8F}">
      <dgm:prSet/>
      <dgm:spPr/>
      <dgm:t>
        <a:bodyPr/>
        <a:lstStyle/>
        <a:p>
          <a:endParaRPr lang="en-US"/>
        </a:p>
      </dgm:t>
    </dgm:pt>
    <dgm:pt modelId="{103C0A62-B962-4422-8F97-524CD2960C2C}" type="pres">
      <dgm:prSet presAssocID="{E6E9666C-D26F-49D3-B61A-FADF816B2A90}" presName="cycle" presStyleCnt="0">
        <dgm:presLayoutVars>
          <dgm:dir/>
          <dgm:resizeHandles val="exact"/>
        </dgm:presLayoutVars>
      </dgm:prSet>
      <dgm:spPr/>
      <dgm:t>
        <a:bodyPr/>
        <a:lstStyle/>
        <a:p>
          <a:endParaRPr lang="en-US"/>
        </a:p>
      </dgm:t>
    </dgm:pt>
    <dgm:pt modelId="{410F6E85-2ABA-451A-B21F-CA7C541996F9}" type="pres">
      <dgm:prSet presAssocID="{7DA57920-2768-4469-ACA6-8BECAE3E12B5}" presName="node" presStyleLbl="node1" presStyleIdx="0" presStyleCnt="4">
        <dgm:presLayoutVars>
          <dgm:bulletEnabled val="1"/>
        </dgm:presLayoutVars>
      </dgm:prSet>
      <dgm:spPr/>
      <dgm:t>
        <a:bodyPr/>
        <a:lstStyle/>
        <a:p>
          <a:endParaRPr lang="en-US"/>
        </a:p>
      </dgm:t>
    </dgm:pt>
    <dgm:pt modelId="{49EFFF0E-0744-4610-BEB8-4CCA64E110DD}" type="pres">
      <dgm:prSet presAssocID="{3BDF1205-14BA-4043-8447-BD047E7776D3}" presName="sibTrans" presStyleLbl="sibTrans2D1" presStyleIdx="0" presStyleCnt="4"/>
      <dgm:spPr/>
      <dgm:t>
        <a:bodyPr/>
        <a:lstStyle/>
        <a:p>
          <a:endParaRPr lang="en-US"/>
        </a:p>
      </dgm:t>
    </dgm:pt>
    <dgm:pt modelId="{1088841C-C1C4-4723-9FBD-8AE802E6C3E2}" type="pres">
      <dgm:prSet presAssocID="{3BDF1205-14BA-4043-8447-BD047E7776D3}" presName="connectorText" presStyleLbl="sibTrans2D1" presStyleIdx="0" presStyleCnt="4"/>
      <dgm:spPr/>
      <dgm:t>
        <a:bodyPr/>
        <a:lstStyle/>
        <a:p>
          <a:endParaRPr lang="en-US"/>
        </a:p>
      </dgm:t>
    </dgm:pt>
    <dgm:pt modelId="{32F66435-AB9B-4FF3-A0BC-B91847C11030}" type="pres">
      <dgm:prSet presAssocID="{01F1A4B8-8CAB-4941-BD06-36CF0324A517}" presName="node" presStyleLbl="node1" presStyleIdx="1" presStyleCnt="4">
        <dgm:presLayoutVars>
          <dgm:bulletEnabled val="1"/>
        </dgm:presLayoutVars>
      </dgm:prSet>
      <dgm:spPr/>
      <dgm:t>
        <a:bodyPr/>
        <a:lstStyle/>
        <a:p>
          <a:endParaRPr lang="en-US"/>
        </a:p>
      </dgm:t>
    </dgm:pt>
    <dgm:pt modelId="{06B7ABB7-3F5A-4E14-986F-957538F175F9}" type="pres">
      <dgm:prSet presAssocID="{722AFEC8-4A47-42B2-8BA8-87815AFF37F7}" presName="sibTrans" presStyleLbl="sibTrans2D1" presStyleIdx="1" presStyleCnt="4"/>
      <dgm:spPr/>
      <dgm:t>
        <a:bodyPr/>
        <a:lstStyle/>
        <a:p>
          <a:endParaRPr lang="en-US"/>
        </a:p>
      </dgm:t>
    </dgm:pt>
    <dgm:pt modelId="{2017AAA3-10E7-433B-A69E-0685ACFEF588}" type="pres">
      <dgm:prSet presAssocID="{722AFEC8-4A47-42B2-8BA8-87815AFF37F7}" presName="connectorText" presStyleLbl="sibTrans2D1" presStyleIdx="1" presStyleCnt="4"/>
      <dgm:spPr/>
      <dgm:t>
        <a:bodyPr/>
        <a:lstStyle/>
        <a:p>
          <a:endParaRPr lang="en-US"/>
        </a:p>
      </dgm:t>
    </dgm:pt>
    <dgm:pt modelId="{3674059B-3E63-4CF2-98F8-D87849F372F2}" type="pres">
      <dgm:prSet presAssocID="{3CC186C2-3D3A-4FE0-82ED-9FEA8877FAC2}" presName="node" presStyleLbl="node1" presStyleIdx="2" presStyleCnt="4">
        <dgm:presLayoutVars>
          <dgm:bulletEnabled val="1"/>
        </dgm:presLayoutVars>
      </dgm:prSet>
      <dgm:spPr/>
      <dgm:t>
        <a:bodyPr/>
        <a:lstStyle/>
        <a:p>
          <a:endParaRPr lang="en-US"/>
        </a:p>
      </dgm:t>
    </dgm:pt>
    <dgm:pt modelId="{5545128A-68DA-4100-BE90-F466FB17B269}" type="pres">
      <dgm:prSet presAssocID="{B8FEA6D2-DB2D-4ABA-9F66-9C55E47A707D}" presName="sibTrans" presStyleLbl="sibTrans2D1" presStyleIdx="2" presStyleCnt="4"/>
      <dgm:spPr/>
      <dgm:t>
        <a:bodyPr/>
        <a:lstStyle/>
        <a:p>
          <a:endParaRPr lang="en-US"/>
        </a:p>
      </dgm:t>
    </dgm:pt>
    <dgm:pt modelId="{61AB0C5F-F2D1-4F83-9A15-79B797CE0649}" type="pres">
      <dgm:prSet presAssocID="{B8FEA6D2-DB2D-4ABA-9F66-9C55E47A707D}" presName="connectorText" presStyleLbl="sibTrans2D1" presStyleIdx="2" presStyleCnt="4"/>
      <dgm:spPr/>
      <dgm:t>
        <a:bodyPr/>
        <a:lstStyle/>
        <a:p>
          <a:endParaRPr lang="en-US"/>
        </a:p>
      </dgm:t>
    </dgm:pt>
    <dgm:pt modelId="{6B4C3DAB-FC3E-430E-991D-F903CA950E23}" type="pres">
      <dgm:prSet presAssocID="{5FA61B76-F1AA-49A3-BC44-67A95D8EC6CE}" presName="node" presStyleLbl="node1" presStyleIdx="3" presStyleCnt="4">
        <dgm:presLayoutVars>
          <dgm:bulletEnabled val="1"/>
        </dgm:presLayoutVars>
      </dgm:prSet>
      <dgm:spPr/>
      <dgm:t>
        <a:bodyPr/>
        <a:lstStyle/>
        <a:p>
          <a:endParaRPr lang="en-US"/>
        </a:p>
      </dgm:t>
    </dgm:pt>
    <dgm:pt modelId="{5E64683D-0378-45BD-93D8-72A3114A5AA6}" type="pres">
      <dgm:prSet presAssocID="{593A50B4-A6B8-486D-A1CE-E55DFE7745B0}" presName="sibTrans" presStyleLbl="sibTrans2D1" presStyleIdx="3" presStyleCnt="4"/>
      <dgm:spPr/>
      <dgm:t>
        <a:bodyPr/>
        <a:lstStyle/>
        <a:p>
          <a:endParaRPr lang="en-US"/>
        </a:p>
      </dgm:t>
    </dgm:pt>
    <dgm:pt modelId="{4C878A34-FA6B-496A-BA07-64240E825536}" type="pres">
      <dgm:prSet presAssocID="{593A50B4-A6B8-486D-A1CE-E55DFE7745B0}" presName="connectorText" presStyleLbl="sibTrans2D1" presStyleIdx="3" presStyleCnt="4"/>
      <dgm:spPr/>
      <dgm:t>
        <a:bodyPr/>
        <a:lstStyle/>
        <a:p>
          <a:endParaRPr lang="en-US"/>
        </a:p>
      </dgm:t>
    </dgm:pt>
  </dgm:ptLst>
  <dgm:cxnLst>
    <dgm:cxn modelId="{0AA7D50A-D1A9-408C-9E9C-2F6C486D7D23}" type="presOf" srcId="{01F1A4B8-8CAB-4941-BD06-36CF0324A517}" destId="{32F66435-AB9B-4FF3-A0BC-B91847C11030}" srcOrd="0" destOrd="0" presId="urn:microsoft.com/office/officeart/2005/8/layout/cycle2"/>
    <dgm:cxn modelId="{58D8FDB0-81BB-461E-B22D-5D88D1CAABC1}" type="presOf" srcId="{593A50B4-A6B8-486D-A1CE-E55DFE7745B0}" destId="{5E64683D-0378-45BD-93D8-72A3114A5AA6}" srcOrd="0" destOrd="0" presId="urn:microsoft.com/office/officeart/2005/8/layout/cycle2"/>
    <dgm:cxn modelId="{63B44C66-69AE-47E0-930A-DEEDCD190D6F}" type="presOf" srcId="{7DA57920-2768-4469-ACA6-8BECAE3E12B5}" destId="{410F6E85-2ABA-451A-B21F-CA7C541996F9}" srcOrd="0" destOrd="0" presId="urn:microsoft.com/office/officeart/2005/8/layout/cycle2"/>
    <dgm:cxn modelId="{3B7D31A4-DD73-406F-8B5F-2ABC244AA631}" type="presOf" srcId="{722AFEC8-4A47-42B2-8BA8-87815AFF37F7}" destId="{2017AAA3-10E7-433B-A69E-0685ACFEF588}" srcOrd="1" destOrd="0" presId="urn:microsoft.com/office/officeart/2005/8/layout/cycle2"/>
    <dgm:cxn modelId="{A9A45366-7F49-47DE-92E9-86969F1F0D1B}" type="presOf" srcId="{722AFEC8-4A47-42B2-8BA8-87815AFF37F7}" destId="{06B7ABB7-3F5A-4E14-986F-957538F175F9}" srcOrd="0" destOrd="0" presId="urn:microsoft.com/office/officeart/2005/8/layout/cycle2"/>
    <dgm:cxn modelId="{DD314585-9861-4D96-93AD-D41EB2CB512F}" type="presOf" srcId="{3CC186C2-3D3A-4FE0-82ED-9FEA8877FAC2}" destId="{3674059B-3E63-4CF2-98F8-D87849F372F2}" srcOrd="0" destOrd="0" presId="urn:microsoft.com/office/officeart/2005/8/layout/cycle2"/>
    <dgm:cxn modelId="{5A579EBB-E8FF-480D-B2BC-06825E978550}" srcId="{E6E9666C-D26F-49D3-B61A-FADF816B2A90}" destId="{3CC186C2-3D3A-4FE0-82ED-9FEA8877FAC2}" srcOrd="2" destOrd="0" parTransId="{A10DF4C4-F823-4ACD-86EB-BF7D69344B5B}" sibTransId="{B8FEA6D2-DB2D-4ABA-9F66-9C55E47A707D}"/>
    <dgm:cxn modelId="{0A936BED-4A13-4087-91A5-FE52FC280D31}" type="presOf" srcId="{593A50B4-A6B8-486D-A1CE-E55DFE7745B0}" destId="{4C878A34-FA6B-496A-BA07-64240E825536}" srcOrd="1" destOrd="0" presId="urn:microsoft.com/office/officeart/2005/8/layout/cycle2"/>
    <dgm:cxn modelId="{B3206975-497D-4600-A094-0B1E383DB563}" type="presOf" srcId="{E6E9666C-D26F-49D3-B61A-FADF816B2A90}" destId="{103C0A62-B962-4422-8F97-524CD2960C2C}" srcOrd="0" destOrd="0" presId="urn:microsoft.com/office/officeart/2005/8/layout/cycle2"/>
    <dgm:cxn modelId="{352B48A6-E1E7-4E7F-8D50-DAEDD2F668B8}" type="presOf" srcId="{5FA61B76-F1AA-49A3-BC44-67A95D8EC6CE}" destId="{6B4C3DAB-FC3E-430E-991D-F903CA950E23}" srcOrd="0" destOrd="0" presId="urn:microsoft.com/office/officeart/2005/8/layout/cycle2"/>
    <dgm:cxn modelId="{1A5B9A60-508B-4105-A1E3-A515BE99EB8F}" srcId="{E6E9666C-D26F-49D3-B61A-FADF816B2A90}" destId="{5FA61B76-F1AA-49A3-BC44-67A95D8EC6CE}" srcOrd="3" destOrd="0" parTransId="{11639F60-22AB-4948-9AC1-CE5C6654A8E0}" sibTransId="{593A50B4-A6B8-486D-A1CE-E55DFE7745B0}"/>
    <dgm:cxn modelId="{68D22A43-D8B9-4DAF-BF72-98A2254908D2}" type="presOf" srcId="{B8FEA6D2-DB2D-4ABA-9F66-9C55E47A707D}" destId="{5545128A-68DA-4100-BE90-F466FB17B269}" srcOrd="0" destOrd="0" presId="urn:microsoft.com/office/officeart/2005/8/layout/cycle2"/>
    <dgm:cxn modelId="{8DAD9628-EEAD-4BC0-9F16-0F74B68072B3}" srcId="{E6E9666C-D26F-49D3-B61A-FADF816B2A90}" destId="{01F1A4B8-8CAB-4941-BD06-36CF0324A517}" srcOrd="1" destOrd="0" parTransId="{A3D018E3-33EB-4891-8967-3FC7BB009EC7}" sibTransId="{722AFEC8-4A47-42B2-8BA8-87815AFF37F7}"/>
    <dgm:cxn modelId="{27E3D11E-11CF-41FF-9C7F-4EEEA3970619}" type="presOf" srcId="{3BDF1205-14BA-4043-8447-BD047E7776D3}" destId="{1088841C-C1C4-4723-9FBD-8AE802E6C3E2}" srcOrd="1" destOrd="0" presId="urn:microsoft.com/office/officeart/2005/8/layout/cycle2"/>
    <dgm:cxn modelId="{C0266040-36ED-42ED-9BF8-2B5D4E871581}" type="presOf" srcId="{3BDF1205-14BA-4043-8447-BD047E7776D3}" destId="{49EFFF0E-0744-4610-BEB8-4CCA64E110DD}" srcOrd="0" destOrd="0" presId="urn:microsoft.com/office/officeart/2005/8/layout/cycle2"/>
    <dgm:cxn modelId="{E7A53A5D-995B-4B13-A732-E3354D1966D3}" type="presOf" srcId="{B8FEA6D2-DB2D-4ABA-9F66-9C55E47A707D}" destId="{61AB0C5F-F2D1-4F83-9A15-79B797CE0649}" srcOrd="1" destOrd="0" presId="urn:microsoft.com/office/officeart/2005/8/layout/cycle2"/>
    <dgm:cxn modelId="{D37941A9-078C-4A11-A585-5C1197EA73DA}" srcId="{E6E9666C-D26F-49D3-B61A-FADF816B2A90}" destId="{7DA57920-2768-4469-ACA6-8BECAE3E12B5}" srcOrd="0" destOrd="0" parTransId="{B948B1E9-4E7B-4023-93E1-6E22CE797CB9}" sibTransId="{3BDF1205-14BA-4043-8447-BD047E7776D3}"/>
    <dgm:cxn modelId="{DDAD4F86-C50E-4D44-8BA4-7E011DFD714F}" type="presParOf" srcId="{103C0A62-B962-4422-8F97-524CD2960C2C}" destId="{410F6E85-2ABA-451A-B21F-CA7C541996F9}" srcOrd="0" destOrd="0" presId="urn:microsoft.com/office/officeart/2005/8/layout/cycle2"/>
    <dgm:cxn modelId="{10ED4533-39FA-4715-B354-ECB569941F18}" type="presParOf" srcId="{103C0A62-B962-4422-8F97-524CD2960C2C}" destId="{49EFFF0E-0744-4610-BEB8-4CCA64E110DD}" srcOrd="1" destOrd="0" presId="urn:microsoft.com/office/officeart/2005/8/layout/cycle2"/>
    <dgm:cxn modelId="{E69DA5C3-3F19-4A3D-BFB7-E0FC9AB13FAA}" type="presParOf" srcId="{49EFFF0E-0744-4610-BEB8-4CCA64E110DD}" destId="{1088841C-C1C4-4723-9FBD-8AE802E6C3E2}" srcOrd="0" destOrd="0" presId="urn:microsoft.com/office/officeart/2005/8/layout/cycle2"/>
    <dgm:cxn modelId="{560AC735-5755-405B-8BDC-3844D6111D93}" type="presParOf" srcId="{103C0A62-B962-4422-8F97-524CD2960C2C}" destId="{32F66435-AB9B-4FF3-A0BC-B91847C11030}" srcOrd="2" destOrd="0" presId="urn:microsoft.com/office/officeart/2005/8/layout/cycle2"/>
    <dgm:cxn modelId="{1A45B404-CE3B-48CA-9299-0D61FCB0195E}" type="presParOf" srcId="{103C0A62-B962-4422-8F97-524CD2960C2C}" destId="{06B7ABB7-3F5A-4E14-986F-957538F175F9}" srcOrd="3" destOrd="0" presId="urn:microsoft.com/office/officeart/2005/8/layout/cycle2"/>
    <dgm:cxn modelId="{A88AB6F5-6929-44FA-AE94-EFC91099272C}" type="presParOf" srcId="{06B7ABB7-3F5A-4E14-986F-957538F175F9}" destId="{2017AAA3-10E7-433B-A69E-0685ACFEF588}" srcOrd="0" destOrd="0" presId="urn:microsoft.com/office/officeart/2005/8/layout/cycle2"/>
    <dgm:cxn modelId="{32F9E55C-03E4-446E-8896-0C61B27FEBB3}" type="presParOf" srcId="{103C0A62-B962-4422-8F97-524CD2960C2C}" destId="{3674059B-3E63-4CF2-98F8-D87849F372F2}" srcOrd="4" destOrd="0" presId="urn:microsoft.com/office/officeart/2005/8/layout/cycle2"/>
    <dgm:cxn modelId="{96C1F843-F863-4AB2-AEE0-39F64E26BF82}" type="presParOf" srcId="{103C0A62-B962-4422-8F97-524CD2960C2C}" destId="{5545128A-68DA-4100-BE90-F466FB17B269}" srcOrd="5" destOrd="0" presId="urn:microsoft.com/office/officeart/2005/8/layout/cycle2"/>
    <dgm:cxn modelId="{D78902DA-B6AA-4634-BE78-EB95C4632EB7}" type="presParOf" srcId="{5545128A-68DA-4100-BE90-F466FB17B269}" destId="{61AB0C5F-F2D1-4F83-9A15-79B797CE0649}" srcOrd="0" destOrd="0" presId="urn:microsoft.com/office/officeart/2005/8/layout/cycle2"/>
    <dgm:cxn modelId="{695E916C-A2B1-4A9A-B4FD-A5847FC63838}" type="presParOf" srcId="{103C0A62-B962-4422-8F97-524CD2960C2C}" destId="{6B4C3DAB-FC3E-430E-991D-F903CA950E23}" srcOrd="6" destOrd="0" presId="urn:microsoft.com/office/officeart/2005/8/layout/cycle2"/>
    <dgm:cxn modelId="{A1006C68-A595-4695-940A-75FA00F1C1CC}" type="presParOf" srcId="{103C0A62-B962-4422-8F97-524CD2960C2C}" destId="{5E64683D-0378-45BD-93D8-72A3114A5AA6}" srcOrd="7" destOrd="0" presId="urn:microsoft.com/office/officeart/2005/8/layout/cycle2"/>
    <dgm:cxn modelId="{BE976633-EC49-47E1-A123-B84A038FA688}" type="presParOf" srcId="{5E64683D-0378-45BD-93D8-72A3114A5AA6}" destId="{4C878A34-FA6B-496A-BA07-64240E82553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E9666C-D26F-49D3-B61A-FADF816B2A90}" type="doc">
      <dgm:prSet loTypeId="urn:microsoft.com/office/officeart/2005/8/layout/cycle2" loCatId="cycle" qsTypeId="urn:microsoft.com/office/officeart/2005/8/quickstyle/simple1" qsCatId="simple" csTypeId="urn:microsoft.com/office/officeart/2005/8/colors/accent0_3" csCatId="mainScheme" phldr="1"/>
      <dgm:spPr/>
      <dgm:t>
        <a:bodyPr/>
        <a:lstStyle/>
        <a:p>
          <a:endParaRPr lang="en-US"/>
        </a:p>
      </dgm:t>
    </dgm:pt>
    <dgm:pt modelId="{7DA57920-2768-4469-ACA6-8BECAE3E12B5}">
      <dgm:prSet phldrT="[Text]">
        <dgm:style>
          <a:lnRef idx="2">
            <a:schemeClr val="accent2">
              <a:shade val="50000"/>
            </a:schemeClr>
          </a:lnRef>
          <a:fillRef idx="1">
            <a:schemeClr val="accent2"/>
          </a:fillRef>
          <a:effectRef idx="0">
            <a:schemeClr val="accent2"/>
          </a:effectRef>
          <a:fontRef idx="minor">
            <a:schemeClr val="lt1"/>
          </a:fontRef>
        </dgm:style>
      </dgm:prSet>
      <dgm:spPr>
        <a:blipFill>
          <a:blip xmlns:r="http://schemas.openxmlformats.org/officeDocument/2006/relationships" r:embed="rId1"/>
          <a:stretch>
            <a:fillRect/>
          </a:stretch>
        </a:blipFill>
      </dgm:spPr>
      <dgm:t>
        <a:bodyPr/>
        <a:lstStyle/>
        <a:p>
          <a:r>
            <a:rPr lang="fr-FR">
              <a:noFill/>
            </a:rPr>
            <a:t> </a:t>
          </a:r>
        </a:p>
      </dgm:t>
    </dgm:pt>
    <dgm:pt modelId="{B948B1E9-4E7B-4023-93E1-6E22CE797CB9}" type="parTrans" cxnId="{D37941A9-078C-4A11-A585-5C1197EA73DA}">
      <dgm:prSet/>
      <dgm:spPr/>
      <dgm:t>
        <a:bodyPr/>
        <a:lstStyle/>
        <a:p>
          <a:endParaRPr lang="en-US"/>
        </a:p>
      </dgm:t>
    </dgm:pt>
    <dgm:pt modelId="{3BDF1205-14BA-4043-8447-BD047E7776D3}" type="sibTrans" cxnId="{D37941A9-078C-4A11-A585-5C1197EA73DA}">
      <dgm:prSet/>
      <dgm:spPr/>
      <dgm:t>
        <a:bodyPr/>
        <a:lstStyle/>
        <a:p>
          <a:endParaRPr lang="en-US"/>
        </a:p>
      </dgm:t>
    </dgm:pt>
    <dgm:pt modelId="{01F1A4B8-8CAB-4941-BD06-36CF0324A517}">
      <dgm:prSet phldrT="[Text]"/>
      <dgm:spPr>
        <a:blipFill>
          <a:blip xmlns:r="http://schemas.openxmlformats.org/officeDocument/2006/relationships" r:embed="rId2"/>
          <a:stretch>
            <a:fillRect/>
          </a:stretch>
        </a:blipFill>
      </dgm:spPr>
      <dgm:t>
        <a:bodyPr/>
        <a:lstStyle/>
        <a:p>
          <a:r>
            <a:rPr lang="fr-FR">
              <a:noFill/>
            </a:rPr>
            <a:t> </a:t>
          </a:r>
        </a:p>
      </dgm:t>
    </dgm:pt>
    <dgm:pt modelId="{A3D018E3-33EB-4891-8967-3FC7BB009EC7}" type="parTrans" cxnId="{8DAD9628-EEAD-4BC0-9F16-0F74B68072B3}">
      <dgm:prSet/>
      <dgm:spPr/>
      <dgm:t>
        <a:bodyPr/>
        <a:lstStyle/>
        <a:p>
          <a:endParaRPr lang="en-US"/>
        </a:p>
      </dgm:t>
    </dgm:pt>
    <dgm:pt modelId="{722AFEC8-4A47-42B2-8BA8-87815AFF37F7}" type="sibTrans" cxnId="{8DAD9628-EEAD-4BC0-9F16-0F74B68072B3}">
      <dgm:prSet/>
      <dgm:spPr/>
      <dgm:t>
        <a:bodyPr/>
        <a:lstStyle/>
        <a:p>
          <a:endParaRPr lang="en-US"/>
        </a:p>
      </dgm:t>
    </dgm:pt>
    <dgm:pt modelId="{3CC186C2-3D3A-4FE0-82ED-9FEA8877FAC2}">
      <dgm:prSet phldrT="[Text]" custT="1">
        <dgm:style>
          <a:lnRef idx="2">
            <a:schemeClr val="accent6">
              <a:shade val="50000"/>
            </a:schemeClr>
          </a:lnRef>
          <a:fillRef idx="1">
            <a:schemeClr val="accent6"/>
          </a:fillRef>
          <a:effectRef idx="0">
            <a:schemeClr val="accent6"/>
          </a:effectRef>
          <a:fontRef idx="minor">
            <a:schemeClr val="lt1"/>
          </a:fontRef>
        </dgm:style>
      </dgm:prSet>
      <dgm:spPr>
        <a:blipFill>
          <a:blip xmlns:r="http://schemas.openxmlformats.org/officeDocument/2006/relationships" r:embed="rId3"/>
          <a:stretch>
            <a:fillRect/>
          </a:stretch>
        </a:blipFill>
      </dgm:spPr>
      <dgm:t>
        <a:bodyPr/>
        <a:lstStyle/>
        <a:p>
          <a:r>
            <a:rPr lang="fr-FR">
              <a:noFill/>
            </a:rPr>
            <a:t> </a:t>
          </a:r>
        </a:p>
      </dgm:t>
    </dgm:pt>
    <dgm:pt modelId="{A10DF4C4-F823-4ACD-86EB-BF7D69344B5B}" type="parTrans" cxnId="{5A579EBB-E8FF-480D-B2BC-06825E978550}">
      <dgm:prSet/>
      <dgm:spPr/>
      <dgm:t>
        <a:bodyPr/>
        <a:lstStyle/>
        <a:p>
          <a:endParaRPr lang="en-US"/>
        </a:p>
      </dgm:t>
    </dgm:pt>
    <dgm:pt modelId="{B8FEA6D2-DB2D-4ABA-9F66-9C55E47A707D}" type="sibTrans" cxnId="{5A579EBB-E8FF-480D-B2BC-06825E978550}">
      <dgm:prSet/>
      <dgm:spPr/>
      <dgm:t>
        <a:bodyPr/>
        <a:lstStyle/>
        <a:p>
          <a:endParaRPr lang="en-US"/>
        </a:p>
      </dgm:t>
    </dgm:pt>
    <dgm:pt modelId="{5FA61B76-F1AA-49A3-BC44-67A95D8EC6CE}">
      <dgm:prSet phldrT="[Text]"/>
      <dgm:spPr>
        <a:blipFill>
          <a:blip xmlns:r="http://schemas.openxmlformats.org/officeDocument/2006/relationships" r:embed="rId4"/>
          <a:stretch>
            <a:fillRect/>
          </a:stretch>
        </a:blipFill>
      </dgm:spPr>
      <dgm:t>
        <a:bodyPr/>
        <a:lstStyle/>
        <a:p>
          <a:r>
            <a:rPr lang="fr-FR">
              <a:noFill/>
            </a:rPr>
            <a:t> </a:t>
          </a:r>
        </a:p>
      </dgm:t>
    </dgm:pt>
    <dgm:pt modelId="{11639F60-22AB-4948-9AC1-CE5C6654A8E0}" type="parTrans" cxnId="{1A5B9A60-508B-4105-A1E3-A515BE99EB8F}">
      <dgm:prSet/>
      <dgm:spPr/>
      <dgm:t>
        <a:bodyPr/>
        <a:lstStyle/>
        <a:p>
          <a:endParaRPr lang="en-US"/>
        </a:p>
      </dgm:t>
    </dgm:pt>
    <dgm:pt modelId="{593A50B4-A6B8-486D-A1CE-E55DFE7745B0}" type="sibTrans" cxnId="{1A5B9A60-508B-4105-A1E3-A515BE99EB8F}">
      <dgm:prSet/>
      <dgm:spPr/>
      <dgm:t>
        <a:bodyPr/>
        <a:lstStyle/>
        <a:p>
          <a:endParaRPr lang="en-US"/>
        </a:p>
      </dgm:t>
    </dgm:pt>
    <dgm:pt modelId="{103C0A62-B962-4422-8F97-524CD2960C2C}" type="pres">
      <dgm:prSet presAssocID="{E6E9666C-D26F-49D3-B61A-FADF816B2A90}" presName="cycle" presStyleCnt="0">
        <dgm:presLayoutVars>
          <dgm:dir/>
          <dgm:resizeHandles val="exact"/>
        </dgm:presLayoutVars>
      </dgm:prSet>
      <dgm:spPr/>
      <dgm:t>
        <a:bodyPr/>
        <a:lstStyle/>
        <a:p>
          <a:endParaRPr lang="en-US"/>
        </a:p>
      </dgm:t>
    </dgm:pt>
    <dgm:pt modelId="{410F6E85-2ABA-451A-B21F-CA7C541996F9}" type="pres">
      <dgm:prSet presAssocID="{7DA57920-2768-4469-ACA6-8BECAE3E12B5}" presName="node" presStyleLbl="node1" presStyleIdx="0" presStyleCnt="4">
        <dgm:presLayoutVars>
          <dgm:bulletEnabled val="1"/>
        </dgm:presLayoutVars>
      </dgm:prSet>
      <dgm:spPr/>
      <dgm:t>
        <a:bodyPr/>
        <a:lstStyle/>
        <a:p>
          <a:endParaRPr lang="en-US"/>
        </a:p>
      </dgm:t>
    </dgm:pt>
    <dgm:pt modelId="{49EFFF0E-0744-4610-BEB8-4CCA64E110DD}" type="pres">
      <dgm:prSet presAssocID="{3BDF1205-14BA-4043-8447-BD047E7776D3}" presName="sibTrans" presStyleLbl="sibTrans2D1" presStyleIdx="0" presStyleCnt="4"/>
      <dgm:spPr/>
      <dgm:t>
        <a:bodyPr/>
        <a:lstStyle/>
        <a:p>
          <a:endParaRPr lang="en-US"/>
        </a:p>
      </dgm:t>
    </dgm:pt>
    <dgm:pt modelId="{1088841C-C1C4-4723-9FBD-8AE802E6C3E2}" type="pres">
      <dgm:prSet presAssocID="{3BDF1205-14BA-4043-8447-BD047E7776D3}" presName="connectorText" presStyleLbl="sibTrans2D1" presStyleIdx="0" presStyleCnt="4"/>
      <dgm:spPr/>
      <dgm:t>
        <a:bodyPr/>
        <a:lstStyle/>
        <a:p>
          <a:endParaRPr lang="en-US"/>
        </a:p>
      </dgm:t>
    </dgm:pt>
    <dgm:pt modelId="{32F66435-AB9B-4FF3-A0BC-B91847C11030}" type="pres">
      <dgm:prSet presAssocID="{01F1A4B8-8CAB-4941-BD06-36CF0324A517}" presName="node" presStyleLbl="node1" presStyleIdx="1" presStyleCnt="4">
        <dgm:presLayoutVars>
          <dgm:bulletEnabled val="1"/>
        </dgm:presLayoutVars>
      </dgm:prSet>
      <dgm:spPr/>
      <dgm:t>
        <a:bodyPr/>
        <a:lstStyle/>
        <a:p>
          <a:endParaRPr lang="en-US"/>
        </a:p>
      </dgm:t>
    </dgm:pt>
    <dgm:pt modelId="{06B7ABB7-3F5A-4E14-986F-957538F175F9}" type="pres">
      <dgm:prSet presAssocID="{722AFEC8-4A47-42B2-8BA8-87815AFF37F7}" presName="sibTrans" presStyleLbl="sibTrans2D1" presStyleIdx="1" presStyleCnt="4"/>
      <dgm:spPr/>
      <dgm:t>
        <a:bodyPr/>
        <a:lstStyle/>
        <a:p>
          <a:endParaRPr lang="en-US"/>
        </a:p>
      </dgm:t>
    </dgm:pt>
    <dgm:pt modelId="{2017AAA3-10E7-433B-A69E-0685ACFEF588}" type="pres">
      <dgm:prSet presAssocID="{722AFEC8-4A47-42B2-8BA8-87815AFF37F7}" presName="connectorText" presStyleLbl="sibTrans2D1" presStyleIdx="1" presStyleCnt="4"/>
      <dgm:spPr/>
      <dgm:t>
        <a:bodyPr/>
        <a:lstStyle/>
        <a:p>
          <a:endParaRPr lang="en-US"/>
        </a:p>
      </dgm:t>
    </dgm:pt>
    <dgm:pt modelId="{3674059B-3E63-4CF2-98F8-D87849F372F2}" type="pres">
      <dgm:prSet presAssocID="{3CC186C2-3D3A-4FE0-82ED-9FEA8877FAC2}" presName="node" presStyleLbl="node1" presStyleIdx="2" presStyleCnt="4">
        <dgm:presLayoutVars>
          <dgm:bulletEnabled val="1"/>
        </dgm:presLayoutVars>
      </dgm:prSet>
      <dgm:spPr/>
      <dgm:t>
        <a:bodyPr/>
        <a:lstStyle/>
        <a:p>
          <a:endParaRPr lang="en-US"/>
        </a:p>
      </dgm:t>
    </dgm:pt>
    <dgm:pt modelId="{5545128A-68DA-4100-BE90-F466FB17B269}" type="pres">
      <dgm:prSet presAssocID="{B8FEA6D2-DB2D-4ABA-9F66-9C55E47A707D}" presName="sibTrans" presStyleLbl="sibTrans2D1" presStyleIdx="2" presStyleCnt="4"/>
      <dgm:spPr/>
      <dgm:t>
        <a:bodyPr/>
        <a:lstStyle/>
        <a:p>
          <a:endParaRPr lang="en-US"/>
        </a:p>
      </dgm:t>
    </dgm:pt>
    <dgm:pt modelId="{61AB0C5F-F2D1-4F83-9A15-79B797CE0649}" type="pres">
      <dgm:prSet presAssocID="{B8FEA6D2-DB2D-4ABA-9F66-9C55E47A707D}" presName="connectorText" presStyleLbl="sibTrans2D1" presStyleIdx="2" presStyleCnt="4"/>
      <dgm:spPr/>
      <dgm:t>
        <a:bodyPr/>
        <a:lstStyle/>
        <a:p>
          <a:endParaRPr lang="en-US"/>
        </a:p>
      </dgm:t>
    </dgm:pt>
    <dgm:pt modelId="{6B4C3DAB-FC3E-430E-991D-F903CA950E23}" type="pres">
      <dgm:prSet presAssocID="{5FA61B76-F1AA-49A3-BC44-67A95D8EC6CE}" presName="node" presStyleLbl="node1" presStyleIdx="3" presStyleCnt="4">
        <dgm:presLayoutVars>
          <dgm:bulletEnabled val="1"/>
        </dgm:presLayoutVars>
      </dgm:prSet>
      <dgm:spPr/>
      <dgm:t>
        <a:bodyPr/>
        <a:lstStyle/>
        <a:p>
          <a:endParaRPr lang="en-US"/>
        </a:p>
      </dgm:t>
    </dgm:pt>
    <dgm:pt modelId="{5E64683D-0378-45BD-93D8-72A3114A5AA6}" type="pres">
      <dgm:prSet presAssocID="{593A50B4-A6B8-486D-A1CE-E55DFE7745B0}" presName="sibTrans" presStyleLbl="sibTrans2D1" presStyleIdx="3" presStyleCnt="4"/>
      <dgm:spPr/>
      <dgm:t>
        <a:bodyPr/>
        <a:lstStyle/>
        <a:p>
          <a:endParaRPr lang="en-US"/>
        </a:p>
      </dgm:t>
    </dgm:pt>
    <dgm:pt modelId="{4C878A34-FA6B-496A-BA07-64240E825536}" type="pres">
      <dgm:prSet presAssocID="{593A50B4-A6B8-486D-A1CE-E55DFE7745B0}" presName="connectorText" presStyleLbl="sibTrans2D1" presStyleIdx="3" presStyleCnt="4"/>
      <dgm:spPr/>
      <dgm:t>
        <a:bodyPr/>
        <a:lstStyle/>
        <a:p>
          <a:endParaRPr lang="en-US"/>
        </a:p>
      </dgm:t>
    </dgm:pt>
  </dgm:ptLst>
  <dgm:cxnLst>
    <dgm:cxn modelId="{0AA7D50A-D1A9-408C-9E9C-2F6C486D7D23}" type="presOf" srcId="{01F1A4B8-8CAB-4941-BD06-36CF0324A517}" destId="{32F66435-AB9B-4FF3-A0BC-B91847C11030}" srcOrd="0" destOrd="0" presId="urn:microsoft.com/office/officeart/2005/8/layout/cycle2"/>
    <dgm:cxn modelId="{58D8FDB0-81BB-461E-B22D-5D88D1CAABC1}" type="presOf" srcId="{593A50B4-A6B8-486D-A1CE-E55DFE7745B0}" destId="{5E64683D-0378-45BD-93D8-72A3114A5AA6}" srcOrd="0" destOrd="0" presId="urn:microsoft.com/office/officeart/2005/8/layout/cycle2"/>
    <dgm:cxn modelId="{63B44C66-69AE-47E0-930A-DEEDCD190D6F}" type="presOf" srcId="{7DA57920-2768-4469-ACA6-8BECAE3E12B5}" destId="{410F6E85-2ABA-451A-B21F-CA7C541996F9}" srcOrd="0" destOrd="0" presId="urn:microsoft.com/office/officeart/2005/8/layout/cycle2"/>
    <dgm:cxn modelId="{3B7D31A4-DD73-406F-8B5F-2ABC244AA631}" type="presOf" srcId="{722AFEC8-4A47-42B2-8BA8-87815AFF37F7}" destId="{2017AAA3-10E7-433B-A69E-0685ACFEF588}" srcOrd="1" destOrd="0" presId="urn:microsoft.com/office/officeart/2005/8/layout/cycle2"/>
    <dgm:cxn modelId="{A9A45366-7F49-47DE-92E9-86969F1F0D1B}" type="presOf" srcId="{722AFEC8-4A47-42B2-8BA8-87815AFF37F7}" destId="{06B7ABB7-3F5A-4E14-986F-957538F175F9}" srcOrd="0" destOrd="0" presId="urn:microsoft.com/office/officeart/2005/8/layout/cycle2"/>
    <dgm:cxn modelId="{DD314585-9861-4D96-93AD-D41EB2CB512F}" type="presOf" srcId="{3CC186C2-3D3A-4FE0-82ED-9FEA8877FAC2}" destId="{3674059B-3E63-4CF2-98F8-D87849F372F2}" srcOrd="0" destOrd="0" presId="urn:microsoft.com/office/officeart/2005/8/layout/cycle2"/>
    <dgm:cxn modelId="{5A579EBB-E8FF-480D-B2BC-06825E978550}" srcId="{E6E9666C-D26F-49D3-B61A-FADF816B2A90}" destId="{3CC186C2-3D3A-4FE0-82ED-9FEA8877FAC2}" srcOrd="2" destOrd="0" parTransId="{A10DF4C4-F823-4ACD-86EB-BF7D69344B5B}" sibTransId="{B8FEA6D2-DB2D-4ABA-9F66-9C55E47A707D}"/>
    <dgm:cxn modelId="{0A936BED-4A13-4087-91A5-FE52FC280D31}" type="presOf" srcId="{593A50B4-A6B8-486D-A1CE-E55DFE7745B0}" destId="{4C878A34-FA6B-496A-BA07-64240E825536}" srcOrd="1" destOrd="0" presId="urn:microsoft.com/office/officeart/2005/8/layout/cycle2"/>
    <dgm:cxn modelId="{B3206975-497D-4600-A094-0B1E383DB563}" type="presOf" srcId="{E6E9666C-D26F-49D3-B61A-FADF816B2A90}" destId="{103C0A62-B962-4422-8F97-524CD2960C2C}" srcOrd="0" destOrd="0" presId="urn:microsoft.com/office/officeart/2005/8/layout/cycle2"/>
    <dgm:cxn modelId="{352B48A6-E1E7-4E7F-8D50-DAEDD2F668B8}" type="presOf" srcId="{5FA61B76-F1AA-49A3-BC44-67A95D8EC6CE}" destId="{6B4C3DAB-FC3E-430E-991D-F903CA950E23}" srcOrd="0" destOrd="0" presId="urn:microsoft.com/office/officeart/2005/8/layout/cycle2"/>
    <dgm:cxn modelId="{1A5B9A60-508B-4105-A1E3-A515BE99EB8F}" srcId="{E6E9666C-D26F-49D3-B61A-FADF816B2A90}" destId="{5FA61B76-F1AA-49A3-BC44-67A95D8EC6CE}" srcOrd="3" destOrd="0" parTransId="{11639F60-22AB-4948-9AC1-CE5C6654A8E0}" sibTransId="{593A50B4-A6B8-486D-A1CE-E55DFE7745B0}"/>
    <dgm:cxn modelId="{68D22A43-D8B9-4DAF-BF72-98A2254908D2}" type="presOf" srcId="{B8FEA6D2-DB2D-4ABA-9F66-9C55E47A707D}" destId="{5545128A-68DA-4100-BE90-F466FB17B269}" srcOrd="0" destOrd="0" presId="urn:microsoft.com/office/officeart/2005/8/layout/cycle2"/>
    <dgm:cxn modelId="{8DAD9628-EEAD-4BC0-9F16-0F74B68072B3}" srcId="{E6E9666C-D26F-49D3-B61A-FADF816B2A90}" destId="{01F1A4B8-8CAB-4941-BD06-36CF0324A517}" srcOrd="1" destOrd="0" parTransId="{A3D018E3-33EB-4891-8967-3FC7BB009EC7}" sibTransId="{722AFEC8-4A47-42B2-8BA8-87815AFF37F7}"/>
    <dgm:cxn modelId="{27E3D11E-11CF-41FF-9C7F-4EEEA3970619}" type="presOf" srcId="{3BDF1205-14BA-4043-8447-BD047E7776D3}" destId="{1088841C-C1C4-4723-9FBD-8AE802E6C3E2}" srcOrd="1" destOrd="0" presId="urn:microsoft.com/office/officeart/2005/8/layout/cycle2"/>
    <dgm:cxn modelId="{E7A53A5D-995B-4B13-A732-E3354D1966D3}" type="presOf" srcId="{B8FEA6D2-DB2D-4ABA-9F66-9C55E47A707D}" destId="{61AB0C5F-F2D1-4F83-9A15-79B797CE0649}" srcOrd="1" destOrd="0" presId="urn:microsoft.com/office/officeart/2005/8/layout/cycle2"/>
    <dgm:cxn modelId="{C0266040-36ED-42ED-9BF8-2B5D4E871581}" type="presOf" srcId="{3BDF1205-14BA-4043-8447-BD047E7776D3}" destId="{49EFFF0E-0744-4610-BEB8-4CCA64E110DD}" srcOrd="0" destOrd="0" presId="urn:microsoft.com/office/officeart/2005/8/layout/cycle2"/>
    <dgm:cxn modelId="{D37941A9-078C-4A11-A585-5C1197EA73DA}" srcId="{E6E9666C-D26F-49D3-B61A-FADF816B2A90}" destId="{7DA57920-2768-4469-ACA6-8BECAE3E12B5}" srcOrd="0" destOrd="0" parTransId="{B948B1E9-4E7B-4023-93E1-6E22CE797CB9}" sibTransId="{3BDF1205-14BA-4043-8447-BD047E7776D3}"/>
    <dgm:cxn modelId="{DDAD4F86-C50E-4D44-8BA4-7E011DFD714F}" type="presParOf" srcId="{103C0A62-B962-4422-8F97-524CD2960C2C}" destId="{410F6E85-2ABA-451A-B21F-CA7C541996F9}" srcOrd="0" destOrd="0" presId="urn:microsoft.com/office/officeart/2005/8/layout/cycle2"/>
    <dgm:cxn modelId="{10ED4533-39FA-4715-B354-ECB569941F18}" type="presParOf" srcId="{103C0A62-B962-4422-8F97-524CD2960C2C}" destId="{49EFFF0E-0744-4610-BEB8-4CCA64E110DD}" srcOrd="1" destOrd="0" presId="urn:microsoft.com/office/officeart/2005/8/layout/cycle2"/>
    <dgm:cxn modelId="{E69DA5C3-3F19-4A3D-BFB7-E0FC9AB13FAA}" type="presParOf" srcId="{49EFFF0E-0744-4610-BEB8-4CCA64E110DD}" destId="{1088841C-C1C4-4723-9FBD-8AE802E6C3E2}" srcOrd="0" destOrd="0" presId="urn:microsoft.com/office/officeart/2005/8/layout/cycle2"/>
    <dgm:cxn modelId="{560AC735-5755-405B-8BDC-3844D6111D93}" type="presParOf" srcId="{103C0A62-B962-4422-8F97-524CD2960C2C}" destId="{32F66435-AB9B-4FF3-A0BC-B91847C11030}" srcOrd="2" destOrd="0" presId="urn:microsoft.com/office/officeart/2005/8/layout/cycle2"/>
    <dgm:cxn modelId="{1A45B404-CE3B-48CA-9299-0D61FCB0195E}" type="presParOf" srcId="{103C0A62-B962-4422-8F97-524CD2960C2C}" destId="{06B7ABB7-3F5A-4E14-986F-957538F175F9}" srcOrd="3" destOrd="0" presId="urn:microsoft.com/office/officeart/2005/8/layout/cycle2"/>
    <dgm:cxn modelId="{A88AB6F5-6929-44FA-AE94-EFC91099272C}" type="presParOf" srcId="{06B7ABB7-3F5A-4E14-986F-957538F175F9}" destId="{2017AAA3-10E7-433B-A69E-0685ACFEF588}" srcOrd="0" destOrd="0" presId="urn:microsoft.com/office/officeart/2005/8/layout/cycle2"/>
    <dgm:cxn modelId="{32F9E55C-03E4-446E-8896-0C61B27FEBB3}" type="presParOf" srcId="{103C0A62-B962-4422-8F97-524CD2960C2C}" destId="{3674059B-3E63-4CF2-98F8-D87849F372F2}" srcOrd="4" destOrd="0" presId="urn:microsoft.com/office/officeart/2005/8/layout/cycle2"/>
    <dgm:cxn modelId="{96C1F843-F863-4AB2-AEE0-39F64E26BF82}" type="presParOf" srcId="{103C0A62-B962-4422-8F97-524CD2960C2C}" destId="{5545128A-68DA-4100-BE90-F466FB17B269}" srcOrd="5" destOrd="0" presId="urn:microsoft.com/office/officeart/2005/8/layout/cycle2"/>
    <dgm:cxn modelId="{D78902DA-B6AA-4634-BE78-EB95C4632EB7}" type="presParOf" srcId="{5545128A-68DA-4100-BE90-F466FB17B269}" destId="{61AB0C5F-F2D1-4F83-9A15-79B797CE0649}" srcOrd="0" destOrd="0" presId="urn:microsoft.com/office/officeart/2005/8/layout/cycle2"/>
    <dgm:cxn modelId="{695E916C-A2B1-4A9A-B4FD-A5847FC63838}" type="presParOf" srcId="{103C0A62-B962-4422-8F97-524CD2960C2C}" destId="{6B4C3DAB-FC3E-430E-991D-F903CA950E23}" srcOrd="6" destOrd="0" presId="urn:microsoft.com/office/officeart/2005/8/layout/cycle2"/>
    <dgm:cxn modelId="{A1006C68-A595-4695-940A-75FA00F1C1CC}" type="presParOf" srcId="{103C0A62-B962-4422-8F97-524CD2960C2C}" destId="{5E64683D-0378-45BD-93D8-72A3114A5AA6}" srcOrd="7" destOrd="0" presId="urn:microsoft.com/office/officeart/2005/8/layout/cycle2"/>
    <dgm:cxn modelId="{BE976633-EC49-47E1-A123-B84A038FA688}" type="presParOf" srcId="{5E64683D-0378-45BD-93D8-72A3114A5AA6}" destId="{4C878A34-FA6B-496A-BA07-64240E82553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C25C7-836C-463D-91F2-47112C66FCB7}">
      <dsp:nvSpPr>
        <dsp:cNvPr id="0" name=""/>
        <dsp:cNvSpPr/>
      </dsp:nvSpPr>
      <dsp:spPr>
        <a:xfrm>
          <a:off x="0" y="239687"/>
          <a:ext cx="7788305" cy="352800"/>
        </a:xfrm>
        <a:prstGeom prst="rect">
          <a:avLst/>
        </a:prstGeom>
        <a:noFill/>
        <a:ln w="0" cap="sq" cmpd="sng" algn="ctr">
          <a:noFill/>
          <a:prstDash val="solid"/>
          <a:miter lim="800000"/>
        </a:ln>
        <a:effectLst/>
      </dsp:spPr>
      <dsp:style>
        <a:lnRef idx="2">
          <a:scrgbClr r="0" g="0" b="0"/>
        </a:lnRef>
        <a:fillRef idx="1">
          <a:scrgbClr r="0" g="0" b="0"/>
        </a:fillRef>
        <a:effectRef idx="0">
          <a:scrgbClr r="0" g="0" b="0"/>
        </a:effectRef>
        <a:fontRef idx="minor"/>
      </dsp:style>
    </dsp:sp>
    <dsp:sp modelId="{B97CCAAC-024E-4918-A683-881C895DA90B}">
      <dsp:nvSpPr>
        <dsp:cNvPr id="0" name=""/>
        <dsp:cNvSpPr/>
      </dsp:nvSpPr>
      <dsp:spPr>
        <a:xfrm>
          <a:off x="389415" y="33047"/>
          <a:ext cx="5451813" cy="413280"/>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6066" tIns="0" rIns="206066" bIns="0" numCol="1" spcCol="1270" anchor="ctr" anchorCtr="0">
          <a:noAutofit/>
        </a:bodyPr>
        <a:lstStyle/>
        <a:p>
          <a:pPr lvl="0" algn="l" defTabSz="889000">
            <a:lnSpc>
              <a:spcPct val="90000"/>
            </a:lnSpc>
            <a:spcBef>
              <a:spcPct val="0"/>
            </a:spcBef>
            <a:spcAft>
              <a:spcPct val="35000"/>
            </a:spcAft>
          </a:pPr>
          <a:r>
            <a:rPr lang="fr-FR" sz="2000" b="1" kern="1200" dirty="0" smtClean="0"/>
            <a:t>Introduction générale </a:t>
          </a:r>
          <a:endParaRPr lang="fr-FR" sz="2000" b="1" kern="1200" dirty="0"/>
        </a:p>
      </dsp:txBody>
      <dsp:txXfrm>
        <a:off x="409590" y="53222"/>
        <a:ext cx="5411463" cy="372930"/>
      </dsp:txXfrm>
    </dsp:sp>
    <dsp:sp modelId="{CC18DA5D-B854-4FCC-B00B-797C00492F3E}">
      <dsp:nvSpPr>
        <dsp:cNvPr id="0" name=""/>
        <dsp:cNvSpPr/>
      </dsp:nvSpPr>
      <dsp:spPr>
        <a:xfrm>
          <a:off x="0" y="874727"/>
          <a:ext cx="7788305" cy="1367100"/>
        </a:xfrm>
        <a:prstGeom prst="rect">
          <a:avLst/>
        </a:prstGeom>
        <a:no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4459" tIns="291592" rIns="604459" bIns="142240" numCol="1" spcCol="1270" anchor="t" anchorCtr="0">
          <a:noAutofit/>
        </a:bodyPr>
        <a:lstStyle/>
        <a:p>
          <a:pPr marL="228600" lvl="1" indent="-228600" algn="l" defTabSz="889000">
            <a:lnSpc>
              <a:spcPct val="90000"/>
            </a:lnSpc>
            <a:spcBef>
              <a:spcPct val="0"/>
            </a:spcBef>
            <a:spcAft>
              <a:spcPct val="15000"/>
            </a:spcAft>
            <a:buChar char="••"/>
          </a:pPr>
          <a:r>
            <a:rPr lang="fr-FR" sz="2000" b="1" kern="1200" dirty="0" smtClean="0">
              <a:solidFill>
                <a:schemeClr val="accent1"/>
              </a:solidFill>
            </a:rPr>
            <a:t>Extensions</a:t>
          </a:r>
          <a:endParaRPr lang="fr-FR" sz="2000" b="1" kern="1200" dirty="0">
            <a:solidFill>
              <a:schemeClr val="accent1"/>
            </a:solidFill>
          </a:endParaRPr>
        </a:p>
        <a:p>
          <a:pPr marL="228600" lvl="1" indent="-228600" algn="l" defTabSz="889000">
            <a:lnSpc>
              <a:spcPct val="90000"/>
            </a:lnSpc>
            <a:spcBef>
              <a:spcPct val="0"/>
            </a:spcBef>
            <a:spcAft>
              <a:spcPct val="15000"/>
            </a:spcAft>
            <a:buChar char="••"/>
          </a:pPr>
          <a:r>
            <a:rPr lang="fr-FR" sz="2000" b="1" kern="1200" dirty="0" smtClean="0">
              <a:solidFill>
                <a:schemeClr val="accent1"/>
              </a:solidFill>
            </a:rPr>
            <a:t>Etude et Visualisation </a:t>
          </a:r>
          <a:endParaRPr lang="fr-FR" sz="2000" b="1" kern="1200" dirty="0">
            <a:solidFill>
              <a:schemeClr val="accent1"/>
            </a:solidFill>
          </a:endParaRPr>
        </a:p>
        <a:p>
          <a:pPr marL="228600" lvl="1" indent="-228600" algn="l" defTabSz="889000">
            <a:lnSpc>
              <a:spcPct val="90000"/>
            </a:lnSpc>
            <a:spcBef>
              <a:spcPct val="0"/>
            </a:spcBef>
            <a:spcAft>
              <a:spcPct val="15000"/>
            </a:spcAft>
            <a:buChar char="••"/>
          </a:pPr>
          <a:r>
            <a:rPr lang="fr-FR" sz="2000" b="1" kern="1200" dirty="0" smtClean="0">
              <a:solidFill>
                <a:schemeClr val="accent1"/>
              </a:solidFill>
            </a:rPr>
            <a:t>Les zéros</a:t>
          </a:r>
          <a:endParaRPr lang="fr-FR" sz="2000" b="1" kern="1200" dirty="0">
            <a:solidFill>
              <a:schemeClr val="accent1"/>
            </a:solidFill>
          </a:endParaRPr>
        </a:p>
      </dsp:txBody>
      <dsp:txXfrm>
        <a:off x="0" y="874727"/>
        <a:ext cx="7788305" cy="1367100"/>
      </dsp:txXfrm>
    </dsp:sp>
    <dsp:sp modelId="{F8C324D7-AFF0-4423-9D5E-BAFF8230DDB2}">
      <dsp:nvSpPr>
        <dsp:cNvPr id="0" name=""/>
        <dsp:cNvSpPr/>
      </dsp:nvSpPr>
      <dsp:spPr>
        <a:xfrm>
          <a:off x="389415" y="668087"/>
          <a:ext cx="5451813" cy="413280"/>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6066" tIns="0" rIns="206066" bIns="0" numCol="1" spcCol="1270" anchor="ctr" anchorCtr="0">
          <a:noAutofit/>
        </a:bodyPr>
        <a:lstStyle/>
        <a:p>
          <a:pPr lvl="0" algn="l" defTabSz="889000">
            <a:lnSpc>
              <a:spcPct val="90000"/>
            </a:lnSpc>
            <a:spcBef>
              <a:spcPct val="0"/>
            </a:spcBef>
            <a:spcAft>
              <a:spcPct val="35000"/>
            </a:spcAft>
          </a:pPr>
          <a:r>
            <a:rPr lang="fr-FR" sz="2000" b="1" kern="1200" dirty="0" smtClean="0">
              <a:solidFill>
                <a:schemeClr val="bg1"/>
              </a:solidFill>
            </a:rPr>
            <a:t>(I) La fonction zêta </a:t>
          </a:r>
          <a:endParaRPr lang="fr-FR" sz="2000" b="1" kern="1200" dirty="0">
            <a:solidFill>
              <a:schemeClr val="bg1"/>
            </a:solidFill>
          </a:endParaRPr>
        </a:p>
      </dsp:txBody>
      <dsp:txXfrm>
        <a:off x="409590" y="688262"/>
        <a:ext cx="5411463" cy="372930"/>
      </dsp:txXfrm>
    </dsp:sp>
    <dsp:sp modelId="{99091B4D-C8C5-4F3A-B589-78499154B631}">
      <dsp:nvSpPr>
        <dsp:cNvPr id="0" name=""/>
        <dsp:cNvSpPr/>
      </dsp:nvSpPr>
      <dsp:spPr>
        <a:xfrm>
          <a:off x="0" y="2524068"/>
          <a:ext cx="7788305" cy="1058400"/>
        </a:xfrm>
        <a:prstGeom prst="rect">
          <a:avLst/>
        </a:prstGeom>
        <a:no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4459" tIns="291592" rIns="604459" bIns="142240" numCol="1" spcCol="1270" anchor="t" anchorCtr="0">
          <a:noAutofit/>
        </a:bodyPr>
        <a:lstStyle/>
        <a:p>
          <a:pPr marL="228600" lvl="1" indent="-228600" algn="l" defTabSz="889000">
            <a:lnSpc>
              <a:spcPct val="90000"/>
            </a:lnSpc>
            <a:spcBef>
              <a:spcPct val="0"/>
            </a:spcBef>
            <a:spcAft>
              <a:spcPct val="15000"/>
            </a:spcAft>
            <a:buChar char="••"/>
          </a:pPr>
          <a:r>
            <a:rPr lang="fr-FR" sz="2000" b="1" kern="1200" dirty="0" smtClean="0">
              <a:solidFill>
                <a:schemeClr val="accent1"/>
              </a:solidFill>
            </a:rPr>
            <a:t>Enoncé</a:t>
          </a:r>
          <a:endParaRPr lang="fr-FR" sz="2000" b="1" kern="1200" dirty="0">
            <a:solidFill>
              <a:schemeClr val="accent1"/>
            </a:solidFill>
          </a:endParaRPr>
        </a:p>
        <a:p>
          <a:pPr marL="228600" lvl="1" indent="-228600" algn="l" defTabSz="889000">
            <a:lnSpc>
              <a:spcPct val="90000"/>
            </a:lnSpc>
            <a:spcBef>
              <a:spcPct val="0"/>
            </a:spcBef>
            <a:spcAft>
              <a:spcPct val="15000"/>
            </a:spcAft>
            <a:buChar char="••"/>
          </a:pPr>
          <a:r>
            <a:rPr lang="fr-FR" sz="2000" b="1" kern="1200" dirty="0" smtClean="0">
              <a:solidFill>
                <a:schemeClr val="accent1"/>
              </a:solidFill>
            </a:rPr>
            <a:t>vérifications</a:t>
          </a:r>
          <a:endParaRPr lang="fr-FR" sz="2000" b="1" kern="1200" dirty="0">
            <a:solidFill>
              <a:schemeClr val="accent1"/>
            </a:solidFill>
          </a:endParaRPr>
        </a:p>
      </dsp:txBody>
      <dsp:txXfrm>
        <a:off x="0" y="2524068"/>
        <a:ext cx="7788305" cy="1058400"/>
      </dsp:txXfrm>
    </dsp:sp>
    <dsp:sp modelId="{36C24E42-48ED-41BF-A5EF-D2FE1CA17351}">
      <dsp:nvSpPr>
        <dsp:cNvPr id="0" name=""/>
        <dsp:cNvSpPr/>
      </dsp:nvSpPr>
      <dsp:spPr>
        <a:xfrm>
          <a:off x="389415" y="2317428"/>
          <a:ext cx="5451813" cy="413280"/>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6066" tIns="0" rIns="206066" bIns="0" numCol="1" spcCol="1270" anchor="ctr" anchorCtr="0">
          <a:noAutofit/>
        </a:bodyPr>
        <a:lstStyle/>
        <a:p>
          <a:pPr lvl="0" algn="l" defTabSz="889000">
            <a:lnSpc>
              <a:spcPct val="90000"/>
            </a:lnSpc>
            <a:spcBef>
              <a:spcPct val="0"/>
            </a:spcBef>
            <a:spcAft>
              <a:spcPct val="35000"/>
            </a:spcAft>
          </a:pPr>
          <a:r>
            <a:rPr lang="fr-FR" sz="2000" b="1" kern="1200" dirty="0" smtClean="0"/>
            <a:t>(II) La conjecture de Riemann</a:t>
          </a:r>
          <a:endParaRPr lang="fr-FR" sz="2000" b="1" kern="1200" dirty="0"/>
        </a:p>
      </dsp:txBody>
      <dsp:txXfrm>
        <a:off x="409590" y="2337603"/>
        <a:ext cx="5411463" cy="372930"/>
      </dsp:txXfrm>
    </dsp:sp>
    <dsp:sp modelId="{E6C2A81A-C383-4A7F-AE6E-5217CC15C6FA}">
      <dsp:nvSpPr>
        <dsp:cNvPr id="0" name=""/>
        <dsp:cNvSpPr/>
      </dsp:nvSpPr>
      <dsp:spPr>
        <a:xfrm>
          <a:off x="0" y="3864708"/>
          <a:ext cx="7788305" cy="1058400"/>
        </a:xfrm>
        <a:prstGeom prst="rect">
          <a:avLst/>
        </a:prstGeom>
        <a:no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4459" tIns="291592" rIns="604459" bIns="142240" numCol="1" spcCol="1270" anchor="t" anchorCtr="0">
          <a:noAutofit/>
        </a:bodyPr>
        <a:lstStyle/>
        <a:p>
          <a:pPr marL="228600" lvl="1" indent="-228600" algn="l" defTabSz="889000">
            <a:lnSpc>
              <a:spcPct val="90000"/>
            </a:lnSpc>
            <a:spcBef>
              <a:spcPct val="0"/>
            </a:spcBef>
            <a:spcAft>
              <a:spcPct val="15000"/>
            </a:spcAft>
            <a:buChar char="••"/>
          </a:pPr>
          <a:r>
            <a:rPr lang="fr-FR" sz="2000" b="1" kern="1200" dirty="0" smtClean="0">
              <a:solidFill>
                <a:schemeClr val="accent1"/>
              </a:solidFill>
            </a:rPr>
            <a:t>Dans la théorie des nombres</a:t>
          </a:r>
          <a:endParaRPr lang="fr-FR" sz="2000" b="1" kern="1200" dirty="0">
            <a:solidFill>
              <a:schemeClr val="accent1"/>
            </a:solidFill>
          </a:endParaRPr>
        </a:p>
        <a:p>
          <a:pPr marL="228600" lvl="1" indent="-228600" algn="l" defTabSz="889000">
            <a:lnSpc>
              <a:spcPct val="90000"/>
            </a:lnSpc>
            <a:spcBef>
              <a:spcPct val="0"/>
            </a:spcBef>
            <a:spcAft>
              <a:spcPct val="15000"/>
            </a:spcAft>
            <a:buChar char="••"/>
          </a:pPr>
          <a:r>
            <a:rPr lang="fr-FR" sz="2000" b="1" kern="1200" dirty="0" smtClean="0">
              <a:solidFill>
                <a:schemeClr val="accent1"/>
              </a:solidFill>
            </a:rPr>
            <a:t> En mécanique quantique </a:t>
          </a:r>
          <a:endParaRPr lang="fr-FR" sz="2000" b="1" kern="1200" dirty="0">
            <a:solidFill>
              <a:schemeClr val="accent1"/>
            </a:solidFill>
          </a:endParaRPr>
        </a:p>
      </dsp:txBody>
      <dsp:txXfrm>
        <a:off x="0" y="3864708"/>
        <a:ext cx="7788305" cy="1058400"/>
      </dsp:txXfrm>
    </dsp:sp>
    <dsp:sp modelId="{50A60D95-3BF9-4EA7-AEE4-5250004982C8}">
      <dsp:nvSpPr>
        <dsp:cNvPr id="0" name=""/>
        <dsp:cNvSpPr/>
      </dsp:nvSpPr>
      <dsp:spPr>
        <a:xfrm>
          <a:off x="389415" y="3658068"/>
          <a:ext cx="5451813" cy="413280"/>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6066" tIns="0" rIns="206066" bIns="0" numCol="1" spcCol="1270" anchor="ctr" anchorCtr="0">
          <a:noAutofit/>
        </a:bodyPr>
        <a:lstStyle/>
        <a:p>
          <a:pPr lvl="0" algn="l" defTabSz="889000">
            <a:lnSpc>
              <a:spcPct val="90000"/>
            </a:lnSpc>
            <a:spcBef>
              <a:spcPct val="0"/>
            </a:spcBef>
            <a:spcAft>
              <a:spcPct val="35000"/>
            </a:spcAft>
          </a:pPr>
          <a:r>
            <a:rPr lang="fr-FR" sz="2000" b="1" kern="1200" dirty="0" smtClean="0"/>
            <a:t>(III) Applications</a:t>
          </a:r>
          <a:endParaRPr lang="fr-FR" sz="2000" b="1" kern="1200" dirty="0"/>
        </a:p>
      </dsp:txBody>
      <dsp:txXfrm>
        <a:off x="409590" y="3678243"/>
        <a:ext cx="5411463" cy="372930"/>
      </dsp:txXfrm>
    </dsp:sp>
    <dsp:sp modelId="{0CD8D05F-3BC1-4BEE-A087-71799A4BEB36}">
      <dsp:nvSpPr>
        <dsp:cNvPr id="0" name=""/>
        <dsp:cNvSpPr/>
      </dsp:nvSpPr>
      <dsp:spPr>
        <a:xfrm>
          <a:off x="0" y="5205348"/>
          <a:ext cx="7788305" cy="352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AB3A037-CD0D-4C91-98AC-1B9A7764CDAE}">
      <dsp:nvSpPr>
        <dsp:cNvPr id="0" name=""/>
        <dsp:cNvSpPr/>
      </dsp:nvSpPr>
      <dsp:spPr>
        <a:xfrm>
          <a:off x="389415" y="4998708"/>
          <a:ext cx="5451813" cy="413280"/>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6066" tIns="0" rIns="206066" bIns="0" numCol="1" spcCol="1270" anchor="ctr" anchorCtr="0">
          <a:noAutofit/>
        </a:bodyPr>
        <a:lstStyle/>
        <a:p>
          <a:pPr lvl="0" algn="l" defTabSz="889000">
            <a:lnSpc>
              <a:spcPct val="90000"/>
            </a:lnSpc>
            <a:spcBef>
              <a:spcPct val="0"/>
            </a:spcBef>
            <a:spcAft>
              <a:spcPct val="35000"/>
            </a:spcAft>
          </a:pPr>
          <a:r>
            <a:rPr lang="fr-FR" sz="2000" b="1" kern="1200" dirty="0" smtClean="0"/>
            <a:t>Conclusion </a:t>
          </a:r>
          <a:endParaRPr lang="fr-FR" sz="2000" b="1" kern="1200" dirty="0"/>
        </a:p>
      </dsp:txBody>
      <dsp:txXfrm>
        <a:off x="409590" y="5018883"/>
        <a:ext cx="5411463"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F6E85-2ABA-451A-B21F-CA7C541996F9}">
      <dsp:nvSpPr>
        <dsp:cNvPr id="0" name=""/>
        <dsp:cNvSpPr/>
      </dsp:nvSpPr>
      <dsp:spPr>
        <a:xfrm>
          <a:off x="3318949" y="782"/>
          <a:ext cx="2004451" cy="2004451"/>
        </a:xfrm>
        <a:prstGeom prst="ellipse">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fr-FR" sz="6200" b="0" i="1" kern="1200" smtClean="0">
                    <a:latin typeface="Cambria Math" panose="02040503050406030204" pitchFamily="18" charset="0"/>
                  </a:rPr>
                  <m:t>𝑎</m:t>
                </m:r>
              </m:oMath>
            </m:oMathPara>
          </a14:m>
          <a:endParaRPr lang="en-US" sz="6200" kern="1200" dirty="0"/>
        </a:p>
      </dsp:txBody>
      <dsp:txXfrm>
        <a:off x="3612494" y="294327"/>
        <a:ext cx="1417361" cy="1417361"/>
      </dsp:txXfrm>
    </dsp:sp>
    <dsp:sp modelId="{49EFFF0E-0744-4610-BEB8-4CCA64E110DD}">
      <dsp:nvSpPr>
        <dsp:cNvPr id="0" name=""/>
        <dsp:cNvSpPr/>
      </dsp:nvSpPr>
      <dsp:spPr>
        <a:xfrm rot="2700000">
          <a:off x="5108316" y="1718645"/>
          <a:ext cx="533493" cy="67650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5131754" y="1797359"/>
        <a:ext cx="373445" cy="405902"/>
      </dsp:txXfrm>
    </dsp:sp>
    <dsp:sp modelId="{32F66435-AB9B-4FF3-A0BC-B91847C11030}">
      <dsp:nvSpPr>
        <dsp:cNvPr id="0" name=""/>
        <dsp:cNvSpPr/>
      </dsp:nvSpPr>
      <dsp:spPr>
        <a:xfrm>
          <a:off x="5448078" y="2129911"/>
          <a:ext cx="2004451" cy="200445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14:m xmlns:a14="http://schemas.microsoft.com/office/drawing/2010/main">
            <m:oMathPara xmlns:m="http://schemas.openxmlformats.org/officeDocument/2006/math">
              <m:oMathParaPr>
                <m:jc m:val="center"/>
              </m:oMathParaPr>
              <m:oMath xmlns:m="http://schemas.openxmlformats.org/officeDocument/2006/math">
                <m:sSup>
                  <m:sSupPr>
                    <m:ctrlPr>
                      <a:rPr lang="en-US" sz="6200" i="1" kern="1200" smtClean="0">
                        <a:latin typeface="Cambria Math" panose="02040503050406030204" pitchFamily="18" charset="0"/>
                      </a:rPr>
                    </m:ctrlPr>
                  </m:sSupPr>
                  <m:e>
                    <m:r>
                      <a:rPr lang="fr-FR" sz="6200" b="0" i="1" kern="1200" smtClean="0">
                        <a:latin typeface="Cambria Math" panose="02040503050406030204" pitchFamily="18" charset="0"/>
                      </a:rPr>
                      <m:t>𝑎</m:t>
                    </m:r>
                  </m:e>
                  <m:sup>
                    <m:r>
                      <a:rPr lang="fr-FR" sz="6200" b="0" i="1" kern="1200" smtClean="0">
                        <a:latin typeface="Cambria Math" panose="02040503050406030204" pitchFamily="18" charset="0"/>
                      </a:rPr>
                      <m:t>𝑒</m:t>
                    </m:r>
                  </m:sup>
                </m:sSup>
              </m:oMath>
            </m:oMathPara>
          </a14:m>
          <a:endParaRPr lang="en-US" sz="6200" kern="1200" dirty="0"/>
        </a:p>
      </dsp:txBody>
      <dsp:txXfrm>
        <a:off x="5741623" y="2423456"/>
        <a:ext cx="1417361" cy="1417361"/>
      </dsp:txXfrm>
    </dsp:sp>
    <dsp:sp modelId="{06B7ABB7-3F5A-4E14-986F-957538F175F9}">
      <dsp:nvSpPr>
        <dsp:cNvPr id="0" name=""/>
        <dsp:cNvSpPr/>
      </dsp:nvSpPr>
      <dsp:spPr>
        <a:xfrm rot="8100000">
          <a:off x="5129669" y="3847774"/>
          <a:ext cx="533493" cy="67650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rot="10800000">
        <a:off x="5266279" y="3926488"/>
        <a:ext cx="373445" cy="405902"/>
      </dsp:txXfrm>
    </dsp:sp>
    <dsp:sp modelId="{3674059B-3E63-4CF2-98F8-D87849F372F2}">
      <dsp:nvSpPr>
        <dsp:cNvPr id="0" name=""/>
        <dsp:cNvSpPr/>
      </dsp:nvSpPr>
      <dsp:spPr>
        <a:xfrm>
          <a:off x="3318949" y="4259040"/>
          <a:ext cx="2004451" cy="2004451"/>
        </a:xfrm>
        <a:prstGeom prst="ellipse">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fr-FR" sz="6200" b="0" i="1" kern="1200" smtClean="0">
                    <a:latin typeface="Cambria Math" panose="02040503050406030204" pitchFamily="18" charset="0"/>
                  </a:rPr>
                  <m:t>𝑏</m:t>
                </m:r>
              </m:oMath>
            </m:oMathPara>
          </a14:m>
          <a:endParaRPr lang="fr-FR" sz="6200" b="0" i="1" kern="1200" dirty="0" smtClean="0">
            <a:latin typeface="Cambria Math" panose="02040503050406030204" pitchFamily="18" charset="0"/>
          </a:endParaRPr>
        </a:p>
      </dsp:txBody>
      <dsp:txXfrm>
        <a:off x="3612494" y="4552585"/>
        <a:ext cx="1417361" cy="1417361"/>
      </dsp:txXfrm>
    </dsp:sp>
    <dsp:sp modelId="{5545128A-68DA-4100-BE90-F466FB17B269}">
      <dsp:nvSpPr>
        <dsp:cNvPr id="0" name=""/>
        <dsp:cNvSpPr/>
      </dsp:nvSpPr>
      <dsp:spPr>
        <a:xfrm rot="13500000">
          <a:off x="3000540" y="3869127"/>
          <a:ext cx="533493" cy="67650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rot="10800000">
        <a:off x="3137150" y="4061013"/>
        <a:ext cx="373445" cy="405902"/>
      </dsp:txXfrm>
    </dsp:sp>
    <dsp:sp modelId="{6B4C3DAB-FC3E-430E-991D-F903CA950E23}">
      <dsp:nvSpPr>
        <dsp:cNvPr id="0" name=""/>
        <dsp:cNvSpPr/>
      </dsp:nvSpPr>
      <dsp:spPr>
        <a:xfrm>
          <a:off x="1189820" y="2129911"/>
          <a:ext cx="2004451" cy="200445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6200" i="1" kern="1200" smtClean="0">
                        <a:latin typeface="Cambria Math" panose="02040503050406030204" pitchFamily="18" charset="0"/>
                      </a:rPr>
                    </m:ctrlPr>
                  </m:sSupPr>
                  <m:e>
                    <m:r>
                      <a:rPr lang="fr-FR" sz="6200" b="0" i="1" kern="1200" smtClean="0">
                        <a:latin typeface="Cambria Math" panose="02040503050406030204" pitchFamily="18" charset="0"/>
                      </a:rPr>
                      <m:t>𝑏</m:t>
                    </m:r>
                  </m:e>
                  <m:sup>
                    <m:r>
                      <a:rPr lang="fr-FR" sz="6200" b="0" i="1" kern="1200" smtClean="0">
                        <a:latin typeface="Cambria Math" panose="02040503050406030204" pitchFamily="18" charset="0"/>
                      </a:rPr>
                      <m:t>𝑑</m:t>
                    </m:r>
                  </m:sup>
                </m:sSup>
              </m:oMath>
            </m:oMathPara>
          </a14:m>
          <a:endParaRPr lang="en-US" sz="6200" kern="1200" dirty="0"/>
        </a:p>
      </dsp:txBody>
      <dsp:txXfrm>
        <a:off x="1483365" y="2423456"/>
        <a:ext cx="1417361" cy="1417361"/>
      </dsp:txXfrm>
    </dsp:sp>
    <dsp:sp modelId="{5E64683D-0378-45BD-93D8-72A3114A5AA6}">
      <dsp:nvSpPr>
        <dsp:cNvPr id="0" name=""/>
        <dsp:cNvSpPr/>
      </dsp:nvSpPr>
      <dsp:spPr>
        <a:xfrm rot="18900000">
          <a:off x="2979187" y="1739998"/>
          <a:ext cx="533493" cy="67650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3002625" y="1931884"/>
        <a:ext cx="373445" cy="40590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CB2639-B60D-40D4-96EA-2A3F1837E5C6}" type="datetimeFigureOut">
              <a:rPr lang="fr-FR" smtClean="0"/>
              <a:pPr/>
              <a:t>10/06/2017</a:t>
            </a:fld>
            <a:endParaRPr lang="fr-FR" dirty="0"/>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A43DEF-274F-4BF4-9343-9BB553A9472A}" type="slidenum">
              <a:rPr lang="fr-FR" smtClean="0"/>
              <a:pPr/>
              <a:t>‹#›</a:t>
            </a:fld>
            <a:endParaRPr lang="fr-F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1</a:t>
            </a:fld>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smtClean="0"/>
              <a:t>Plan</a:t>
            </a:r>
            <a:r>
              <a:rPr lang="fr-FR" baseline="0" dirty="0" smtClean="0"/>
              <a:t> </a:t>
            </a:r>
          </a:p>
          <a:p>
            <a:r>
              <a:rPr lang="fr-FR" baseline="0" dirty="0" err="1" smtClean="0"/>
              <a:t>Definition</a:t>
            </a:r>
            <a:r>
              <a:rPr lang="fr-FR" baseline="0" dirty="0" smtClean="0"/>
              <a:t> </a:t>
            </a:r>
          </a:p>
          <a:p>
            <a:r>
              <a:rPr lang="fr-FR" dirty="0" smtClean="0"/>
              <a:t>Localisation Les</a:t>
            </a:r>
            <a:r>
              <a:rPr lang="fr-FR" baseline="0" dirty="0" smtClean="0"/>
              <a:t> </a:t>
            </a:r>
            <a:r>
              <a:rPr lang="fr-FR" baseline="0" dirty="0" err="1" smtClean="0"/>
              <a:t>zeros</a:t>
            </a:r>
            <a:r>
              <a:rPr lang="fr-FR" baseline="0" dirty="0" smtClean="0"/>
              <a:t> triviaux</a:t>
            </a:r>
          </a:p>
          <a:p>
            <a:r>
              <a:rPr lang="fr-FR" baseline="0" dirty="0" smtClean="0"/>
              <a:t>Localisation des </a:t>
            </a:r>
            <a:r>
              <a:rPr lang="fr-FR" baseline="0" dirty="0" err="1" smtClean="0"/>
              <a:t>zeros</a:t>
            </a:r>
            <a:r>
              <a:rPr lang="fr-FR" baseline="0" dirty="0" smtClean="0"/>
              <a:t> non triviaux dans la bande critique (à démontrer)</a:t>
            </a:r>
          </a:p>
          <a:p>
            <a:r>
              <a:rPr lang="fr-FR" baseline="0" dirty="0" err="1" smtClean="0"/>
              <a:t>Recerche</a:t>
            </a:r>
            <a:r>
              <a:rPr lang="fr-FR" baseline="0" dirty="0" smtClean="0"/>
              <a:t> des </a:t>
            </a:r>
            <a:r>
              <a:rPr lang="fr-FR" baseline="0" dirty="0" err="1" smtClean="0"/>
              <a:t>zeros</a:t>
            </a:r>
            <a:r>
              <a:rPr lang="fr-FR" baseline="0" dirty="0" smtClean="0"/>
              <a:t> non triviaux(</a:t>
            </a:r>
            <a:r>
              <a:rPr lang="fr-FR" baseline="0" dirty="0" err="1" smtClean="0"/>
              <a:t>conjeture</a:t>
            </a:r>
            <a:r>
              <a:rPr lang="fr-FR" baseline="0" dirty="0" smtClean="0"/>
              <a:t> de </a:t>
            </a:r>
            <a:r>
              <a:rPr lang="fr-FR" baseline="0" dirty="0" err="1" smtClean="0"/>
              <a:t>riemann</a:t>
            </a:r>
            <a:r>
              <a:rPr lang="fr-FR" baseline="0" dirty="0" smtClean="0"/>
              <a:t> supposer non connus) </a:t>
            </a:r>
            <a:r>
              <a:rPr lang="fr-FR" baseline="0" dirty="0" err="1" smtClean="0"/>
              <a:t>methode</a:t>
            </a:r>
            <a:r>
              <a:rPr lang="fr-FR" baseline="0" dirty="0" smtClean="0"/>
              <a:t> graphique 2D (image dune droite </a:t>
            </a:r>
            <a:r>
              <a:rPr lang="fr-FR" baseline="0" dirty="0" err="1" smtClean="0"/>
              <a:t>particuliére</a:t>
            </a:r>
            <a:r>
              <a:rPr lang="fr-FR" baseline="0" dirty="0" smtClean="0"/>
              <a:t> )</a:t>
            </a:r>
          </a:p>
          <a:p>
            <a:r>
              <a:rPr lang="fr-FR" baseline="0" dirty="0" smtClean="0"/>
              <a:t>et 3D (</a:t>
            </a:r>
            <a:r>
              <a:rPr lang="fr-FR" baseline="0" dirty="0" err="1" smtClean="0"/>
              <a:t>re</a:t>
            </a:r>
            <a:r>
              <a:rPr lang="fr-FR" baseline="0" dirty="0" smtClean="0"/>
              <a:t>(</a:t>
            </a:r>
            <a:r>
              <a:rPr lang="fr-FR" baseline="0" dirty="0" err="1" smtClean="0"/>
              <a:t>zeta</a:t>
            </a:r>
            <a:r>
              <a:rPr lang="fr-FR" baseline="0" dirty="0" smtClean="0"/>
              <a:t>)=f(</a:t>
            </a:r>
            <a:r>
              <a:rPr lang="fr-FR" baseline="0" dirty="0" err="1" smtClean="0"/>
              <a:t>x,y</a:t>
            </a:r>
            <a:r>
              <a:rPr lang="fr-FR" baseline="0" dirty="0" smtClean="0"/>
              <a:t>) et </a:t>
            </a:r>
            <a:r>
              <a:rPr lang="fr-FR" baseline="0" dirty="0" err="1" smtClean="0"/>
              <a:t>im</a:t>
            </a:r>
            <a:r>
              <a:rPr lang="fr-FR" baseline="0" dirty="0" smtClean="0"/>
              <a:t>(</a:t>
            </a:r>
            <a:r>
              <a:rPr lang="fr-FR" baseline="0" dirty="0" err="1" smtClean="0"/>
              <a:t>zeta</a:t>
            </a:r>
            <a:r>
              <a:rPr lang="fr-FR" baseline="0" dirty="0" smtClean="0"/>
              <a:t>=g(</a:t>
            </a:r>
            <a:r>
              <a:rPr lang="fr-FR" baseline="0" dirty="0" err="1" smtClean="0"/>
              <a:t>x,y</a:t>
            </a:r>
            <a:r>
              <a:rPr lang="fr-FR" baseline="0" dirty="0" smtClean="0"/>
              <a:t>)) puis superposition des graph (</a:t>
            </a:r>
            <a:r>
              <a:rPr lang="fr-FR" baseline="0" dirty="0" err="1" smtClean="0"/>
              <a:t>re</a:t>
            </a:r>
            <a:r>
              <a:rPr lang="fr-FR" baseline="0" dirty="0" smtClean="0"/>
              <a:t>=</a:t>
            </a:r>
            <a:r>
              <a:rPr lang="fr-FR" baseline="0" dirty="0" err="1" smtClean="0"/>
              <a:t>im</a:t>
            </a:r>
            <a:r>
              <a:rPr lang="fr-FR" baseline="0" dirty="0" smtClean="0"/>
              <a:t>=0)  et localiser des </a:t>
            </a:r>
            <a:r>
              <a:rPr lang="fr-FR" baseline="0" dirty="0" err="1" smtClean="0"/>
              <a:t>zeros</a:t>
            </a:r>
            <a:r>
              <a:rPr lang="fr-FR" baseline="0" dirty="0" smtClean="0"/>
              <a:t> </a:t>
            </a:r>
          </a:p>
          <a:p>
            <a:r>
              <a:rPr lang="fr-FR" baseline="0" dirty="0" smtClean="0"/>
              <a:t>#Recherche sur internet de la </a:t>
            </a:r>
            <a:r>
              <a:rPr lang="fr-FR" baseline="0" dirty="0" err="1" smtClean="0"/>
              <a:t>methode</a:t>
            </a:r>
            <a:r>
              <a:rPr lang="fr-FR" baseline="0" dirty="0" smtClean="0"/>
              <a:t> utiliser par Riemann </a:t>
            </a:r>
          </a:p>
          <a:p>
            <a:r>
              <a:rPr lang="fr-FR" baseline="0" dirty="0" err="1" smtClean="0"/>
              <a:t>Methode</a:t>
            </a:r>
            <a:r>
              <a:rPr lang="fr-FR" baseline="0" dirty="0" smtClean="0"/>
              <a:t> </a:t>
            </a:r>
            <a:r>
              <a:rPr lang="fr-FR" baseline="0" dirty="0" err="1" smtClean="0"/>
              <a:t>numerique</a:t>
            </a:r>
            <a:r>
              <a:rPr lang="fr-FR" baseline="0" dirty="0" smtClean="0"/>
              <a:t> Recherche approcher par dichotomie des </a:t>
            </a:r>
            <a:r>
              <a:rPr lang="fr-FR" baseline="0" dirty="0" err="1" smtClean="0"/>
              <a:t>zero</a:t>
            </a:r>
            <a:r>
              <a:rPr lang="fr-FR" baseline="0" dirty="0" smtClean="0"/>
              <a:t> </a:t>
            </a:r>
          </a:p>
          <a:p>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24</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smtClean="0"/>
              <a:t>Sin(complexe)=0</a:t>
            </a:r>
            <a:endParaRPr lang="fr-FR" dirty="0"/>
          </a:p>
        </p:txBody>
      </p:sp>
      <p:sp>
        <p:nvSpPr>
          <p:cNvPr id="4" name="Slide Number Placeholder 3"/>
          <p:cNvSpPr>
            <a:spLocks noGrp="1"/>
          </p:cNvSpPr>
          <p:nvPr>
            <p:ph type="sldNum" sz="quarter" idx="10"/>
          </p:nvPr>
        </p:nvSpPr>
        <p:spPr/>
        <p:txBody>
          <a:bodyPr/>
          <a:lstStyle/>
          <a:p>
            <a:fld id="{A8A43DEF-274F-4BF4-9343-9BB553A9472A}" type="slidenum">
              <a:rPr lang="fr-FR" smtClean="0"/>
              <a:pPr/>
              <a:t>28</a:t>
            </a:fld>
            <a:endParaRPr lang="fr-FR"/>
          </a:p>
        </p:txBody>
      </p:sp>
    </p:spTree>
    <p:extLst>
      <p:ext uri="{BB962C8B-B14F-4D97-AF65-F5344CB8AC3E}">
        <p14:creationId xmlns:p14="http://schemas.microsoft.com/office/powerpoint/2010/main" val="1709833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smtClean="0"/>
              <a:t>Implementation python </a:t>
            </a:r>
          </a:p>
          <a:p>
            <a:r>
              <a:rPr lang="fr-FR" dirty="0" smtClean="0"/>
              <a:t>Contraintes</a:t>
            </a:r>
            <a:r>
              <a:rPr lang="fr-FR" baseline="0" dirty="0" smtClean="0"/>
              <a:t> du l’algo faire une fig</a:t>
            </a:r>
          </a:p>
          <a:p>
            <a:r>
              <a:rPr lang="fr-FR" dirty="0" smtClean="0"/>
              <a:t>Graphique</a:t>
            </a:r>
            <a:r>
              <a:rPr lang="fr-FR" baseline="0" dirty="0" smtClean="0"/>
              <a:t> ,,, eclairer les zeros ,,, </a:t>
            </a:r>
            <a:endParaRPr lang="fr-FR" dirty="0"/>
          </a:p>
        </p:txBody>
      </p:sp>
      <p:sp>
        <p:nvSpPr>
          <p:cNvPr id="4" name="Slide Number Placeholder 3"/>
          <p:cNvSpPr>
            <a:spLocks noGrp="1"/>
          </p:cNvSpPr>
          <p:nvPr>
            <p:ph type="sldNum" sz="quarter" idx="10"/>
          </p:nvPr>
        </p:nvSpPr>
        <p:spPr/>
        <p:txBody>
          <a:bodyPr/>
          <a:lstStyle/>
          <a:p>
            <a:fld id="{A8A43DEF-274F-4BF4-9343-9BB553A9472A}" type="slidenum">
              <a:rPr lang="fr-FR" smtClean="0"/>
              <a:pPr/>
              <a:t>31</a:t>
            </a:fld>
            <a:endParaRPr lang="fr-FR" dirty="0"/>
          </a:p>
        </p:txBody>
      </p:sp>
    </p:spTree>
    <p:extLst>
      <p:ext uri="{BB962C8B-B14F-4D97-AF65-F5344CB8AC3E}">
        <p14:creationId xmlns:p14="http://schemas.microsoft.com/office/powerpoint/2010/main" val="2373277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err="1" smtClean="0"/>
              <a:t>Methode</a:t>
            </a:r>
            <a:r>
              <a:rPr lang="fr-FR" dirty="0" smtClean="0"/>
              <a:t> d integration( re+i im)</a:t>
            </a:r>
          </a:p>
          <a:p>
            <a:r>
              <a:rPr lang="fr-FR" dirty="0" smtClean="0"/>
              <a:t>Chaine</a:t>
            </a:r>
            <a:r>
              <a:rPr lang="fr-FR" baseline="0" dirty="0" smtClean="0"/>
              <a:t> des </a:t>
            </a:r>
            <a:r>
              <a:rPr lang="fr-FR" dirty="0" smtClean="0"/>
              <a:t>Théorèmes</a:t>
            </a:r>
            <a:r>
              <a:rPr lang="fr-FR" baseline="0" dirty="0" smtClean="0"/>
              <a:t> utilisées</a:t>
            </a:r>
          </a:p>
          <a:p>
            <a:r>
              <a:rPr lang="fr-FR" baseline="0" dirty="0" smtClean="0"/>
              <a:t>Expliquer pourquoi zeta a des zero simples et un seul pole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Expliquer l utilisation de l’arrondi (car la valeur de lintegrale est un entier)</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0/vérification graphique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a:t>
            </a:r>
            <a:r>
              <a:rPr lang="fr-FR" baseline="0" dirty="0" err="1" smtClean="0"/>
              <a:t>verification</a:t>
            </a:r>
            <a:r>
              <a:rPr lang="fr-FR" baseline="0" dirty="0" smtClean="0"/>
              <a:t> </a:t>
            </a:r>
            <a:r>
              <a:rPr lang="fr-FR" baseline="0" dirty="0" err="1" smtClean="0"/>
              <a:t>jeber</a:t>
            </a:r>
            <a:r>
              <a:rPr lang="fr-FR" baseline="0" dirty="0" smtClean="0"/>
              <a:t> :Exemples de calculs avec graphes</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2/</a:t>
            </a:r>
            <a:r>
              <a:rPr lang="fr-FR" baseline="0" dirty="0" err="1" smtClean="0"/>
              <a:t>verification</a:t>
            </a:r>
            <a:r>
              <a:rPr lang="fr-FR" baseline="0" dirty="0" smtClean="0"/>
              <a:t> </a:t>
            </a:r>
            <a:r>
              <a:rPr lang="fr-FR" baseline="0" dirty="0" err="1" smtClean="0"/>
              <a:t>cho</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2’/optimisation de l’</a:t>
            </a:r>
            <a:r>
              <a:rPr lang="fr-FR" baseline="0" dirty="0" err="1" smtClean="0"/>
              <a:t>algo</a:t>
            </a:r>
            <a:r>
              <a:rPr lang="fr-FR" baseline="0" dirty="0" smtClean="0"/>
              <a:t> de recherche de </a:t>
            </a:r>
            <a:r>
              <a:rPr lang="fr-FR" baseline="0" dirty="0" err="1" smtClean="0"/>
              <a:t>zero</a:t>
            </a:r>
            <a:r>
              <a:rPr lang="fr-FR"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3/</a:t>
            </a:r>
            <a:r>
              <a:rPr lang="fr-FR" baseline="0" dirty="0" err="1" smtClean="0"/>
              <a:t>pb</a:t>
            </a:r>
            <a:r>
              <a:rPr lang="fr-FR" baseline="0" dirty="0" smtClean="0"/>
              <a:t> de </a:t>
            </a:r>
            <a:r>
              <a:rPr lang="fr-FR" baseline="0" dirty="0" err="1" smtClean="0"/>
              <a:t>lalgo</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36</a:t>
            </a:fld>
            <a:endParaRPr lang="fr-F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smtClean="0"/>
              <a:t>Tests et contraintes et optimisation changement du rectangle</a:t>
            </a:r>
            <a:r>
              <a:rPr lang="fr-FR" baseline="0" dirty="0" smtClean="0"/>
              <a:t> par des cercles</a:t>
            </a:r>
          </a:p>
          <a:p>
            <a:r>
              <a:rPr lang="fr-FR" baseline="0" dirty="0" smtClean="0"/>
              <a:t>Temps de calcul</a:t>
            </a:r>
            <a:endParaRPr lang="fr-FR" dirty="0"/>
          </a:p>
        </p:txBody>
      </p:sp>
      <p:sp>
        <p:nvSpPr>
          <p:cNvPr id="4" name="Slide Number Placeholder 3"/>
          <p:cNvSpPr>
            <a:spLocks noGrp="1"/>
          </p:cNvSpPr>
          <p:nvPr>
            <p:ph type="sldNum" sz="quarter" idx="10"/>
          </p:nvPr>
        </p:nvSpPr>
        <p:spPr/>
        <p:txBody>
          <a:bodyPr/>
          <a:lstStyle/>
          <a:p>
            <a:fld id="{A8A43DEF-274F-4BF4-9343-9BB553A9472A}" type="slidenum">
              <a:rPr lang="fr-FR" smtClean="0"/>
              <a:pPr/>
              <a:t>43</a:t>
            </a:fld>
            <a:endParaRPr lang="fr-FR" dirty="0"/>
          </a:p>
        </p:txBody>
      </p:sp>
    </p:spTree>
    <p:extLst>
      <p:ext uri="{BB962C8B-B14F-4D97-AF65-F5344CB8AC3E}">
        <p14:creationId xmlns:p14="http://schemas.microsoft.com/office/powerpoint/2010/main" val="286597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smtClean="0"/>
              <a:t>schéma</a:t>
            </a:r>
            <a:endParaRPr lang="fr-FR" dirty="0"/>
          </a:p>
        </p:txBody>
      </p:sp>
      <p:sp>
        <p:nvSpPr>
          <p:cNvPr id="4" name="Slide Number Placeholder 3"/>
          <p:cNvSpPr>
            <a:spLocks noGrp="1"/>
          </p:cNvSpPr>
          <p:nvPr>
            <p:ph type="sldNum" sz="quarter" idx="10"/>
          </p:nvPr>
        </p:nvSpPr>
        <p:spPr/>
        <p:txBody>
          <a:bodyPr/>
          <a:lstStyle/>
          <a:p>
            <a:fld id="{A8A43DEF-274F-4BF4-9343-9BB553A9472A}" type="slidenum">
              <a:rPr lang="fr-FR" smtClean="0"/>
              <a:pPr/>
              <a:t>48</a:t>
            </a:fld>
            <a:endParaRPr lang="fr-FR" dirty="0"/>
          </a:p>
        </p:txBody>
      </p:sp>
    </p:spTree>
    <p:extLst>
      <p:ext uri="{BB962C8B-B14F-4D97-AF65-F5344CB8AC3E}">
        <p14:creationId xmlns:p14="http://schemas.microsoft.com/office/powerpoint/2010/main" val="3363326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smtClean="0"/>
              <a:t>Application de la conjecture sur les </a:t>
            </a:r>
            <a:r>
              <a:rPr lang="fr-FR" dirty="0" err="1" smtClean="0"/>
              <a:t>nbres</a:t>
            </a:r>
            <a:r>
              <a:rPr lang="fr-FR" dirty="0" smtClean="0"/>
              <a:t> premier </a:t>
            </a:r>
          </a:p>
          <a:p>
            <a:endParaRPr lang="fr-FR" dirty="0" smtClean="0"/>
          </a:p>
          <a:p>
            <a:r>
              <a:rPr lang="fr-FR" dirty="0" smtClean="0"/>
              <a:t>Ecart type donne une moyenne de la </a:t>
            </a:r>
            <a:r>
              <a:rPr lang="fr-FR" dirty="0" err="1" smtClean="0"/>
              <a:t>difference</a:t>
            </a:r>
            <a:endParaRPr lang="fr-FR" dirty="0" smtClean="0"/>
          </a:p>
          <a:p>
            <a:r>
              <a:rPr lang="fr-FR" dirty="0" smtClean="0"/>
              <a:t>Application des nombres premier</a:t>
            </a:r>
            <a:r>
              <a:rPr lang="fr-FR" baseline="0" dirty="0" smtClean="0"/>
              <a:t> en cryptographie ,</a:t>
            </a:r>
            <a:r>
              <a:rPr lang="fr-FR" baseline="0" dirty="0" err="1" smtClean="0"/>
              <a:t>securité</a:t>
            </a:r>
            <a:endParaRPr lang="fr-FR" baseline="0" dirty="0" smtClean="0"/>
          </a:p>
          <a:p>
            <a:r>
              <a:rPr lang="fr-FR" baseline="0" dirty="0" err="1" smtClean="0"/>
              <a:t>Mecanique</a:t>
            </a:r>
            <a:r>
              <a:rPr lang="fr-FR" baseline="0" dirty="0" smtClean="0"/>
              <a:t> quantique</a:t>
            </a:r>
            <a:endParaRPr lang="fr-FR" dirty="0"/>
          </a:p>
        </p:txBody>
      </p:sp>
      <p:sp>
        <p:nvSpPr>
          <p:cNvPr id="4" name="Slide Number Placeholder 3"/>
          <p:cNvSpPr>
            <a:spLocks noGrp="1"/>
          </p:cNvSpPr>
          <p:nvPr>
            <p:ph type="sldNum" sz="quarter" idx="10"/>
          </p:nvPr>
        </p:nvSpPr>
        <p:spPr/>
        <p:txBody>
          <a:bodyPr/>
          <a:lstStyle/>
          <a:p>
            <a:fld id="{A8A43DEF-274F-4BF4-9343-9BB553A9472A}" type="slidenum">
              <a:rPr lang="fr-FR" smtClean="0"/>
              <a:pPr/>
              <a:t>56</a:t>
            </a:fld>
            <a:endParaRPr lang="fr-FR" dirty="0"/>
          </a:p>
        </p:txBody>
      </p:sp>
    </p:spTree>
    <p:extLst>
      <p:ext uri="{BB962C8B-B14F-4D97-AF65-F5344CB8AC3E}">
        <p14:creationId xmlns:p14="http://schemas.microsoft.com/office/powerpoint/2010/main" val="433610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smtClean="0"/>
              <a:t>Graphes</a:t>
            </a:r>
            <a:r>
              <a:rPr lang="fr-FR" baseline="0" dirty="0" smtClean="0"/>
              <a:t> </a:t>
            </a:r>
          </a:p>
          <a:p>
            <a:r>
              <a:rPr lang="fr-FR" baseline="0" dirty="0" smtClean="0"/>
              <a:t>Relation avec </a:t>
            </a:r>
            <a:r>
              <a:rPr lang="fr-FR" baseline="0" dirty="0" err="1" smtClean="0"/>
              <a:t>zeta</a:t>
            </a:r>
            <a:endParaRPr lang="fr-FR" dirty="0"/>
          </a:p>
        </p:txBody>
      </p:sp>
      <p:sp>
        <p:nvSpPr>
          <p:cNvPr id="4" name="Slide Number Placeholder 3"/>
          <p:cNvSpPr>
            <a:spLocks noGrp="1"/>
          </p:cNvSpPr>
          <p:nvPr>
            <p:ph type="sldNum" sz="quarter" idx="10"/>
          </p:nvPr>
        </p:nvSpPr>
        <p:spPr/>
        <p:txBody>
          <a:bodyPr/>
          <a:lstStyle/>
          <a:p>
            <a:fld id="{A8A43DEF-274F-4BF4-9343-9BB553A9472A}" type="slidenum">
              <a:rPr lang="fr-FR" smtClean="0"/>
              <a:pPr/>
              <a:t>59</a:t>
            </a:fld>
            <a:endParaRPr lang="fr-FR" dirty="0"/>
          </a:p>
        </p:txBody>
      </p:sp>
    </p:spTree>
    <p:extLst>
      <p:ext uri="{BB962C8B-B14F-4D97-AF65-F5344CB8AC3E}">
        <p14:creationId xmlns:p14="http://schemas.microsoft.com/office/powerpoint/2010/main" val="337898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smtClean="0"/>
              <a:t>Trouver u  très grand</a:t>
            </a:r>
            <a:r>
              <a:rPr lang="fr-FR" baseline="0" dirty="0" smtClean="0"/>
              <a:t> nombre premier </a:t>
            </a:r>
            <a:endParaRPr lang="fr-FR" dirty="0"/>
          </a:p>
        </p:txBody>
      </p:sp>
      <p:sp>
        <p:nvSpPr>
          <p:cNvPr id="4" name="Slide Number Placeholder 3"/>
          <p:cNvSpPr>
            <a:spLocks noGrp="1"/>
          </p:cNvSpPr>
          <p:nvPr>
            <p:ph type="sldNum" sz="quarter" idx="10"/>
          </p:nvPr>
        </p:nvSpPr>
        <p:spPr/>
        <p:txBody>
          <a:bodyPr/>
          <a:lstStyle/>
          <a:p>
            <a:fld id="{A8A43DEF-274F-4BF4-9343-9BB553A9472A}" type="slidenum">
              <a:rPr lang="fr-FR" smtClean="0"/>
              <a:pPr/>
              <a:t>65</a:t>
            </a:fld>
            <a:endParaRPr lang="fr-FR" dirty="0"/>
          </a:p>
        </p:txBody>
      </p:sp>
    </p:spTree>
    <p:extLst>
      <p:ext uri="{BB962C8B-B14F-4D97-AF65-F5344CB8AC3E}">
        <p14:creationId xmlns:p14="http://schemas.microsoft.com/office/powerpoint/2010/main" val="111454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smtClean="0"/>
              <a:t>Le premier probléme :</a:t>
            </a:r>
            <a:r>
              <a:rPr lang="fr-FR" baseline="0" dirty="0" smtClean="0"/>
              <a:t> savoir c’est quoi zeta pour comprendre le reste </a:t>
            </a:r>
            <a:endParaRPr lang="fr-FR" dirty="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2</a:t>
            </a:fld>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smtClean="0"/>
              <a:t>Poid de la conjecture de riemann en math </a:t>
            </a:r>
          </a:p>
          <a:p>
            <a:r>
              <a:rPr lang="fr-FR" dirty="0" smtClean="0"/>
              <a:t>Ma curiosité de savoir de quoi elle s’agit </a:t>
            </a:r>
          </a:p>
          <a:p>
            <a:r>
              <a:rPr lang="fr-FR" dirty="0" smtClean="0"/>
              <a:t>Mot clés de thème</a:t>
            </a:r>
          </a:p>
          <a:p>
            <a:r>
              <a:rPr lang="fr-FR" dirty="0" smtClean="0"/>
              <a:t>Mentionner au fur et</a:t>
            </a:r>
            <a:r>
              <a:rPr lang="fr-FR" baseline="0" dirty="0" smtClean="0"/>
              <a:t> à mesure les liens avec le theme </a:t>
            </a:r>
            <a:endParaRPr lang="fr-FR" dirty="0" smtClean="0"/>
          </a:p>
          <a:p>
            <a:r>
              <a:rPr lang="fr-FR" baseline="0" dirty="0" smtClean="0"/>
              <a:t> </a:t>
            </a:r>
          </a:p>
          <a:p>
            <a:endParaRPr lang="fr-FR" dirty="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3</a:t>
            </a:fld>
            <a:endParaRPr 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smtClean="0"/>
              <a:t>Zeta</a:t>
            </a:r>
            <a:r>
              <a:rPr lang="fr-FR" baseline="0" dirty="0" smtClean="0"/>
              <a:t> est en premier temps la somme d’un </a:t>
            </a:r>
            <a:r>
              <a:rPr lang="fr-FR" baseline="0" dirty="0" err="1" smtClean="0"/>
              <a:t>serie</a:t>
            </a:r>
            <a:r>
              <a:rPr lang="fr-FR" baseline="0" dirty="0" smtClean="0"/>
              <a:t> de fonctions (qui converge pour x&gt;1 par une comparaison série </a:t>
            </a:r>
            <a:r>
              <a:rPr lang="fr-FR" baseline="0" dirty="0" err="1" smtClean="0"/>
              <a:t>integrale</a:t>
            </a:r>
            <a:r>
              <a:rPr lang="fr-FR" baseline="0" dirty="0" smtClean="0"/>
              <a:t>)</a:t>
            </a:r>
          </a:p>
          <a:p>
            <a:r>
              <a:rPr lang="fr-FR" baseline="0" dirty="0" smtClean="0"/>
              <a:t>Zeta complexe converge absolument sur le domaine </a:t>
            </a:r>
            <a:r>
              <a:rPr lang="fr-FR" baseline="0" dirty="0" err="1" smtClean="0"/>
              <a:t>Re</a:t>
            </a:r>
            <a:r>
              <a:rPr lang="fr-FR" baseline="0" dirty="0" smtClean="0"/>
              <a:t>(z)&gt;1 on utilisant zêta réelle</a:t>
            </a:r>
          </a:p>
          <a:p>
            <a:r>
              <a:rPr lang="fr-FR" baseline="0" dirty="0" smtClean="0"/>
              <a:t>À faire(pour finir l’extension) : définition de l’holomorphie … analytique… prolongement par holomorphie/ analytique… différence …prolongement de </a:t>
            </a:r>
            <a:r>
              <a:rPr lang="fr-FR" baseline="0" dirty="0" err="1" smtClean="0"/>
              <a:t>zeta</a:t>
            </a:r>
            <a:r>
              <a:rPr lang="fr-FR" baseline="0" dirty="0" smtClean="0"/>
              <a:t> par l’expression la plus simple</a:t>
            </a:r>
          </a:p>
          <a:p>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4</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baseline="0" dirty="0" smtClean="0"/>
              <a:t>Le théorème 2 se voit rapidement de faite que si f holomorphe elle n’admet pas des pôles donc son développement en série de Laurent comporte seulement les thermes d’indice positif ou nul </a:t>
            </a:r>
          </a:p>
          <a:p>
            <a:r>
              <a:rPr lang="fr-FR" baseline="0" dirty="0" smtClean="0"/>
              <a:t>A </a:t>
            </a:r>
            <a:r>
              <a:rPr lang="fr-FR" baseline="0" dirty="0" err="1" smtClean="0"/>
              <a:t>fair</a:t>
            </a:r>
            <a:r>
              <a:rPr lang="fr-FR" baseline="0" dirty="0" smtClean="0"/>
              <a:t> définition du </a:t>
            </a:r>
            <a:r>
              <a:rPr lang="fr-FR" baseline="0" dirty="0" err="1" smtClean="0"/>
              <a:t>prlongement</a:t>
            </a:r>
            <a:r>
              <a:rPr lang="fr-FR" baseline="0" dirty="0" smtClean="0"/>
              <a:t> </a:t>
            </a:r>
            <a:r>
              <a:rPr lang="fr-FR" baseline="0" dirty="0" smtClean="0">
                <a:solidFill>
                  <a:schemeClr val="tx2">
                    <a:lumMod val="50000"/>
                  </a:schemeClr>
                </a:solidFill>
              </a:rPr>
              <a:t>analytique</a:t>
            </a:r>
          </a:p>
          <a:p>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smtClean="0"/>
              <a:t>Unicité de prolongement </a:t>
            </a:r>
          </a:p>
          <a:p>
            <a:r>
              <a:rPr lang="fr-FR" dirty="0" smtClean="0"/>
              <a:t>Expression de </a:t>
            </a:r>
            <a:r>
              <a:rPr lang="fr-FR" dirty="0" err="1" smtClean="0"/>
              <a:t>zeta</a:t>
            </a:r>
            <a:r>
              <a:rPr lang="fr-FR" baseline="0" dirty="0" smtClean="0"/>
              <a:t> sur C\1 </a:t>
            </a:r>
          </a:p>
          <a:p>
            <a:endParaRPr lang="fr-FR" dirty="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err="1" smtClean="0"/>
              <a:t>Probléme</a:t>
            </a:r>
            <a:r>
              <a:rPr lang="fr-FR" baseline="0" dirty="0" smtClean="0"/>
              <a:t> avec 0 </a:t>
            </a:r>
            <a:endParaRPr lang="fr-FR" dirty="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7</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smtClean="0"/>
              <a:t>Plan d’</a:t>
            </a:r>
            <a:r>
              <a:rPr lang="fr-FR" dirty="0" err="1" smtClean="0"/>
              <a:t>etude</a:t>
            </a:r>
            <a:r>
              <a:rPr lang="fr-FR" dirty="0" smtClean="0"/>
              <a:t> </a:t>
            </a:r>
          </a:p>
          <a:p>
            <a:pPr marL="228600" indent="-228600">
              <a:buAutoNum type="arabicParenR"/>
            </a:pPr>
            <a:r>
              <a:rPr lang="fr-FR" baseline="0" dirty="0" err="1" smtClean="0"/>
              <a:t>Derivation</a:t>
            </a:r>
            <a:r>
              <a:rPr lang="fr-FR" baseline="0" dirty="0" smtClean="0"/>
              <a:t> +</a:t>
            </a:r>
            <a:r>
              <a:rPr lang="fr-FR" baseline="0" dirty="0" err="1" smtClean="0"/>
              <a:t>limtes</a:t>
            </a:r>
            <a:r>
              <a:rPr lang="fr-FR" baseline="0" dirty="0" smtClean="0"/>
              <a:t> +variation +graphe sur R </a:t>
            </a:r>
          </a:p>
          <a:p>
            <a:pPr marL="228600" indent="-228600">
              <a:buAutoNum type="arabicParenR"/>
            </a:pPr>
            <a:r>
              <a:rPr lang="fr-FR" baseline="0" dirty="0" smtClean="0"/>
              <a:t>Images des </a:t>
            </a:r>
            <a:r>
              <a:rPr lang="fr-FR" baseline="0" dirty="0" err="1" smtClean="0"/>
              <a:t>ensembels</a:t>
            </a:r>
            <a:r>
              <a:rPr lang="fr-FR" baseline="0" dirty="0" smtClean="0"/>
              <a:t> (python) sur C</a:t>
            </a:r>
          </a:p>
          <a:p>
            <a:pPr marL="228600" indent="-228600">
              <a:buNone/>
            </a:pPr>
            <a:r>
              <a:rPr lang="fr-FR" baseline="0" dirty="0" smtClean="0"/>
              <a:t>Visualisation de </a:t>
            </a:r>
            <a:r>
              <a:rPr lang="fr-FR" baseline="0" dirty="0" err="1" smtClean="0"/>
              <a:t>zeta</a:t>
            </a:r>
            <a:r>
              <a:rPr lang="fr-FR" baseline="0" dirty="0" smtClean="0"/>
              <a:t> : parie </a:t>
            </a:r>
            <a:r>
              <a:rPr lang="fr-FR" baseline="0" dirty="0" err="1" smtClean="0"/>
              <a:t>reele</a:t>
            </a:r>
            <a:r>
              <a:rPr lang="fr-FR" baseline="0" dirty="0" smtClean="0"/>
              <a:t>=f(</a:t>
            </a:r>
            <a:r>
              <a:rPr lang="fr-FR" baseline="0" dirty="0" err="1" smtClean="0"/>
              <a:t>x,y</a:t>
            </a:r>
            <a:r>
              <a:rPr lang="fr-FR" baseline="0" dirty="0" smtClean="0"/>
              <a:t>) … effet sur des figures planes </a:t>
            </a:r>
          </a:p>
          <a:p>
            <a:pPr marL="228600" indent="-228600">
              <a:buAutoNum type="arabicParenR"/>
            </a:pPr>
            <a:r>
              <a:rPr lang="fr-FR" baseline="0" dirty="0" smtClean="0"/>
              <a:t>Autres propriétés intéressantes </a:t>
            </a:r>
          </a:p>
          <a:p>
            <a:pPr marL="228600" indent="-228600">
              <a:buAutoNum type="arabicParenR"/>
            </a:pPr>
            <a:endParaRPr lang="fr-FR" baseline="0" dirty="0" smtClean="0"/>
          </a:p>
          <a:p>
            <a:pPr marL="228600" indent="-228600">
              <a:buNone/>
            </a:pPr>
            <a:endParaRPr lang="fr-FR" baseline="0" dirty="0" smtClean="0"/>
          </a:p>
          <a:p>
            <a:pPr marL="228600" indent="-228600">
              <a:buAutoNum type="arabicParenR"/>
            </a:pPr>
            <a:endParaRPr lang="fr-FR" baseline="0" dirty="0" smtClean="0"/>
          </a:p>
          <a:p>
            <a:pPr marL="228600" indent="-228600">
              <a:buAutoNum type="arabicParenR"/>
            </a:pP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A8A43DEF-274F-4BF4-9343-9BB553A9472A}" type="slidenum">
              <a:rPr lang="fr-FR" smtClean="0"/>
              <a:pPr/>
              <a:t>9</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smtClean="0"/>
              <a:t>Graph 3D </a:t>
            </a:r>
          </a:p>
          <a:p>
            <a:r>
              <a:rPr lang="fr-FR" dirty="0" smtClean="0"/>
              <a:t>Transformations  du</a:t>
            </a:r>
            <a:r>
              <a:rPr lang="fr-FR" baseline="0" dirty="0" smtClean="0"/>
              <a:t> plan </a:t>
            </a:r>
            <a:endParaRPr lang="fr-FR" dirty="0"/>
          </a:p>
        </p:txBody>
      </p:sp>
      <p:sp>
        <p:nvSpPr>
          <p:cNvPr id="4" name="Slide Number Placeholder 3"/>
          <p:cNvSpPr>
            <a:spLocks noGrp="1"/>
          </p:cNvSpPr>
          <p:nvPr>
            <p:ph type="sldNum" sz="quarter" idx="10"/>
          </p:nvPr>
        </p:nvSpPr>
        <p:spPr/>
        <p:txBody>
          <a:bodyPr/>
          <a:lstStyle/>
          <a:p>
            <a:fld id="{A8A43DEF-274F-4BF4-9343-9BB553A9472A}" type="slidenum">
              <a:rPr lang="fr-FR" smtClean="0"/>
              <a:pPr/>
              <a:t>12</a:t>
            </a:fld>
            <a:endParaRPr lang="fr-FR"/>
          </a:p>
        </p:txBody>
      </p:sp>
    </p:spTree>
    <p:extLst>
      <p:ext uri="{BB962C8B-B14F-4D97-AF65-F5344CB8AC3E}">
        <p14:creationId xmlns:p14="http://schemas.microsoft.com/office/powerpoint/2010/main" val="2238767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065491" y="1828800"/>
            <a:ext cx="8231744" cy="2895600"/>
          </a:xfrm>
        </p:spPr>
        <p:txBody>
          <a:bodyPr rtlCol="0" anchor="b">
            <a:normAutofit/>
          </a:bodyPr>
          <a:lstStyle>
            <a:lvl1pPr algn="l" rtl="0">
              <a:lnSpc>
                <a:spcPct val="80000"/>
              </a:lnSpc>
              <a:defRPr sz="6600">
                <a:solidFill>
                  <a:schemeClr val="tx1"/>
                </a:solidFill>
              </a:defRPr>
            </a:lvl1pPr>
          </a:lstStyle>
          <a:p>
            <a:pPr rtl="0"/>
            <a:r>
              <a:rPr lang="fr-FR" noProof="0" smtClean="0"/>
              <a:t>Cliquez pour modifier le style du titre</a:t>
            </a:r>
            <a:endParaRPr lang="fr-FR" noProof="0" dirty="0"/>
          </a:p>
        </p:txBody>
      </p:sp>
      <p:sp>
        <p:nvSpPr>
          <p:cNvPr id="3" name="Sous-titre 2"/>
          <p:cNvSpPr>
            <a:spLocks noGrp="1"/>
          </p:cNvSpPr>
          <p:nvPr>
            <p:ph type="subTitle" idx="1"/>
          </p:nvPr>
        </p:nvSpPr>
        <p:spPr>
          <a:xfrm>
            <a:off x="1065491" y="4800600"/>
            <a:ext cx="8231744"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fr-FR" noProof="0" smtClean="0"/>
              <a:t>Cliquez pour modifier le style des sous-titres du masque</a:t>
            </a:r>
            <a:endParaRPr lang="fr-FR"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Cliquez pour modifier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smtClean="0"/>
              <a:t>Cliquez pour modifier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AA309A6D-C09C-4548-B29A-6CF363A7E532}" type="datetimeFigureOut">
              <a:rPr lang="fr-FR" smtClean="0"/>
              <a:pPr/>
              <a:t>10/06/2017</a:t>
            </a:fld>
            <a:endParaRPr lang="fr-BE" dirty="0"/>
          </a:p>
        </p:txBody>
      </p:sp>
      <p:sp>
        <p:nvSpPr>
          <p:cNvPr id="5" name="Espace réservé du pied de page 4"/>
          <p:cNvSpPr>
            <a:spLocks noGrp="1"/>
          </p:cNvSpPr>
          <p:nvPr>
            <p:ph type="ftr" sz="quarter" idx="11"/>
          </p:nvPr>
        </p:nvSpPr>
        <p:spPr/>
        <p:txBody>
          <a:bodyPr rtlCol="0"/>
          <a:lstStyle/>
          <a:p>
            <a:endParaRPr lang="fr-BE" dirty="0"/>
          </a:p>
        </p:txBody>
      </p:sp>
      <p:sp>
        <p:nvSpPr>
          <p:cNvPr id="6" name="Espace réservé du numéro de diapositive 5"/>
          <p:cNvSpPr>
            <a:spLocks noGrp="1"/>
          </p:cNvSpPr>
          <p:nvPr>
            <p:ph type="sldNum" sz="quarter" idx="12"/>
          </p:nvPr>
        </p:nvSpPr>
        <p:spPr/>
        <p:txBody>
          <a:bodyPr rtlCol="0"/>
          <a:lstStyle/>
          <a:p>
            <a:fld id="{CF4668DC-857F-487D-BFFA-8C0CA5037977}" type="slidenum">
              <a:rPr lang="fr-BE" smtClean="0"/>
              <a:pPr/>
              <a:t>‹#›</a:t>
            </a:fld>
            <a:endParaRPr lang="fr-BE"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44795" y="381001"/>
            <a:ext cx="1524397" cy="5638800"/>
          </a:xfrm>
        </p:spPr>
        <p:txBody>
          <a:bodyPr vert="eaVert" rtlCol="0"/>
          <a:lstStyle/>
          <a:p>
            <a:pPr rtl="0"/>
            <a:r>
              <a:rPr lang="fr-FR" noProof="0" smtClean="0"/>
              <a:t>Cliquez pour modifier le style du titre</a:t>
            </a:r>
            <a:endParaRPr lang="fr-FR" noProof="0" dirty="0"/>
          </a:p>
        </p:txBody>
      </p:sp>
      <p:sp>
        <p:nvSpPr>
          <p:cNvPr id="3" name="Espace réservé du texte vertical 2"/>
          <p:cNvSpPr>
            <a:spLocks noGrp="1"/>
          </p:cNvSpPr>
          <p:nvPr>
            <p:ph type="body" orient="vert" idx="1"/>
          </p:nvPr>
        </p:nvSpPr>
        <p:spPr>
          <a:xfrm>
            <a:off x="1522810" y="381001"/>
            <a:ext cx="7393324" cy="5638800"/>
          </a:xfrm>
        </p:spPr>
        <p:txBody>
          <a:bodyPr vert="eaVert" rtlCol="0"/>
          <a:lstStyle/>
          <a:p>
            <a:pPr lvl="0" rtl="0"/>
            <a:r>
              <a:rPr lang="fr-FR" noProof="0" smtClean="0"/>
              <a:t>Cliquez pour modifier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AA309A6D-C09C-4548-B29A-6CF363A7E532}" type="datetimeFigureOut">
              <a:rPr lang="fr-FR" smtClean="0"/>
              <a:pPr/>
              <a:t>10/06/2017</a:t>
            </a:fld>
            <a:endParaRPr lang="fr-BE" dirty="0"/>
          </a:p>
        </p:txBody>
      </p:sp>
      <p:sp>
        <p:nvSpPr>
          <p:cNvPr id="5" name="Espace réservé du pied de page 4"/>
          <p:cNvSpPr>
            <a:spLocks noGrp="1"/>
          </p:cNvSpPr>
          <p:nvPr>
            <p:ph type="ftr" sz="quarter" idx="11"/>
          </p:nvPr>
        </p:nvSpPr>
        <p:spPr/>
        <p:txBody>
          <a:bodyPr rtlCol="0"/>
          <a:lstStyle/>
          <a:p>
            <a:endParaRPr lang="fr-BE" dirty="0"/>
          </a:p>
        </p:txBody>
      </p:sp>
      <p:sp>
        <p:nvSpPr>
          <p:cNvPr id="6" name="Espace réservé du numéro de diapositive 5"/>
          <p:cNvSpPr>
            <a:spLocks noGrp="1"/>
          </p:cNvSpPr>
          <p:nvPr>
            <p:ph type="sldNum" sz="quarter" idx="12"/>
          </p:nvPr>
        </p:nvSpPr>
        <p:spPr/>
        <p:txBody>
          <a:bodyPr rtlCol="0"/>
          <a:lstStyle/>
          <a:p>
            <a:fld id="{CF4668DC-857F-487D-BFFA-8C0CA5037977}" type="slidenum">
              <a:rPr lang="fr-BE" smtClean="0"/>
              <a:pPr/>
              <a:t>‹#›</a:t>
            </a:fld>
            <a:endParaRPr lang="fr-BE"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Cliquez pour modifier le style du titre</a:t>
            </a:r>
            <a:endParaRPr lang="fr-FR" noProof="0" dirty="0"/>
          </a:p>
        </p:txBody>
      </p:sp>
      <p:sp>
        <p:nvSpPr>
          <p:cNvPr id="3" name="Espace réservé du contenu 2"/>
          <p:cNvSpPr>
            <a:spLocks noGrp="1"/>
          </p:cNvSpPr>
          <p:nvPr>
            <p:ph idx="1"/>
          </p:nvPr>
        </p:nvSpPr>
        <p:spPr/>
        <p:txBody>
          <a:bodyPr rtlCol="0"/>
          <a:lstStyle>
            <a:lvl5pPr algn="l" rtl="0">
              <a:defRPr/>
            </a:lvl5pPr>
            <a:lvl6pPr algn="l" rtl="0">
              <a:defRPr/>
            </a:lvl6pPr>
          </a:lstStyle>
          <a:p>
            <a:pPr lvl="0" rtl="0"/>
            <a:r>
              <a:rPr lang="fr-FR" noProof="0" smtClean="0"/>
              <a:t>Cliquez pour modifier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AA309A6D-C09C-4548-B29A-6CF363A7E532}" type="datetimeFigureOut">
              <a:rPr lang="fr-FR" smtClean="0"/>
              <a:pPr/>
              <a:t>10/06/2017</a:t>
            </a:fld>
            <a:endParaRPr lang="fr-BE" dirty="0"/>
          </a:p>
        </p:txBody>
      </p:sp>
      <p:sp>
        <p:nvSpPr>
          <p:cNvPr id="5" name="Espace réservé du pied de page 4"/>
          <p:cNvSpPr>
            <a:spLocks noGrp="1"/>
          </p:cNvSpPr>
          <p:nvPr>
            <p:ph type="ftr" sz="quarter" idx="11"/>
          </p:nvPr>
        </p:nvSpPr>
        <p:spPr/>
        <p:txBody>
          <a:bodyPr rtlCol="0"/>
          <a:lstStyle/>
          <a:p>
            <a:endParaRPr lang="fr-BE" dirty="0"/>
          </a:p>
        </p:txBody>
      </p:sp>
      <p:sp>
        <p:nvSpPr>
          <p:cNvPr id="6" name="Espace réservé du numéro de diapositive 5"/>
          <p:cNvSpPr>
            <a:spLocks noGrp="1"/>
          </p:cNvSpPr>
          <p:nvPr>
            <p:ph type="sldNum" sz="quarter" idx="12"/>
          </p:nvPr>
        </p:nvSpPr>
        <p:spPr/>
        <p:txBody>
          <a:bodyPr rtlCol="0"/>
          <a:lstStyle/>
          <a:p>
            <a:fld id="{CF4668DC-857F-487D-BFFA-8C0CA5037977}" type="slidenum">
              <a:rPr lang="fr-BE" smtClean="0"/>
              <a:pPr/>
              <a:t>‹#›</a:t>
            </a:fld>
            <a:endParaRPr lang="fr-BE"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9891" y="2514600"/>
            <a:ext cx="8694663" cy="2819400"/>
          </a:xfrm>
        </p:spPr>
        <p:txBody>
          <a:bodyPr rtlCol="0" anchor="b">
            <a:normAutofit/>
          </a:bodyPr>
          <a:lstStyle>
            <a:lvl1pPr algn="l" rtl="0">
              <a:lnSpc>
                <a:spcPct val="80000"/>
              </a:lnSpc>
              <a:defRPr sz="4800" b="0" cap="none" baseline="0"/>
            </a:lvl1pPr>
          </a:lstStyle>
          <a:p>
            <a:pPr rtl="0"/>
            <a:r>
              <a:rPr lang="fr-FR" noProof="0" smtClean="0"/>
              <a:t>Cliquez pour modifier le style du titre</a:t>
            </a:r>
            <a:endParaRPr lang="fr-FR" noProof="0" dirty="0"/>
          </a:p>
        </p:txBody>
      </p:sp>
      <p:sp>
        <p:nvSpPr>
          <p:cNvPr id="3" name="Espace réservé du texte 2"/>
          <p:cNvSpPr>
            <a:spLocks noGrp="1"/>
          </p:cNvSpPr>
          <p:nvPr>
            <p:ph type="body" idx="1"/>
          </p:nvPr>
        </p:nvSpPr>
        <p:spPr>
          <a:xfrm>
            <a:off x="1065491" y="5410202"/>
            <a:ext cx="8689596"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fr-FR" noProof="0" smtClean="0"/>
              <a:t>Cliquez pour modifier les styles du texte du masque</a:t>
            </a:r>
          </a:p>
        </p:txBody>
      </p:sp>
      <p:sp>
        <p:nvSpPr>
          <p:cNvPr id="4" name="Espace réservé de la date 3"/>
          <p:cNvSpPr>
            <a:spLocks noGrp="1"/>
          </p:cNvSpPr>
          <p:nvPr>
            <p:ph type="dt" sz="half" idx="10"/>
          </p:nvPr>
        </p:nvSpPr>
        <p:spPr/>
        <p:txBody>
          <a:bodyPr rtlCol="0"/>
          <a:lstStyle>
            <a:lvl1pPr>
              <a:defRPr/>
            </a:lvl1pPr>
          </a:lstStyle>
          <a:p>
            <a:fld id="{AA309A6D-C09C-4548-B29A-6CF363A7E532}" type="datetimeFigureOut">
              <a:rPr lang="fr-FR" smtClean="0"/>
              <a:pPr/>
              <a:t>10/06/2017</a:t>
            </a:fld>
            <a:endParaRPr lang="fr-BE" dirty="0"/>
          </a:p>
        </p:txBody>
      </p:sp>
      <p:sp>
        <p:nvSpPr>
          <p:cNvPr id="5" name="Espace réservé du pied de page 4"/>
          <p:cNvSpPr>
            <a:spLocks noGrp="1"/>
          </p:cNvSpPr>
          <p:nvPr>
            <p:ph type="ftr" sz="quarter" idx="11"/>
          </p:nvPr>
        </p:nvSpPr>
        <p:spPr/>
        <p:txBody>
          <a:bodyPr rtlCol="0"/>
          <a:lstStyle/>
          <a:p>
            <a:endParaRPr lang="fr-BE" dirty="0"/>
          </a:p>
        </p:txBody>
      </p:sp>
      <p:sp>
        <p:nvSpPr>
          <p:cNvPr id="6" name="Espace réservé du numéro de diapositive 5"/>
          <p:cNvSpPr>
            <a:spLocks noGrp="1"/>
          </p:cNvSpPr>
          <p:nvPr>
            <p:ph type="sldNum" sz="quarter" idx="12"/>
          </p:nvPr>
        </p:nvSpPr>
        <p:spPr/>
        <p:txBody>
          <a:bodyPr rtlCol="0"/>
          <a:lstStyle/>
          <a:p>
            <a:fld id="{CF4668DC-857F-487D-BFFA-8C0CA5037977}" type="slidenum">
              <a:rPr lang="fr-BE" smtClean="0"/>
              <a:pPr/>
              <a:t>‹#›</a:t>
            </a:fld>
            <a:endParaRPr lang="fr-BE"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Cliquez pour modifier le style du titre</a:t>
            </a:r>
            <a:endParaRPr lang="fr-FR" noProof="0" dirty="0"/>
          </a:p>
        </p:txBody>
      </p:sp>
      <p:sp>
        <p:nvSpPr>
          <p:cNvPr id="3" name="Espace réservé du contenu 2"/>
          <p:cNvSpPr>
            <a:spLocks noGrp="1"/>
          </p:cNvSpPr>
          <p:nvPr>
            <p:ph sz="half" idx="1"/>
          </p:nvPr>
        </p:nvSpPr>
        <p:spPr>
          <a:xfrm>
            <a:off x="1505174" y="1905001"/>
            <a:ext cx="4420751"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Cliquez pour modifier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u contenu 3"/>
          <p:cNvSpPr>
            <a:spLocks noGrp="1"/>
          </p:cNvSpPr>
          <p:nvPr>
            <p:ph sz="half" idx="2"/>
          </p:nvPr>
        </p:nvSpPr>
        <p:spPr>
          <a:xfrm>
            <a:off x="6230806" y="1905001"/>
            <a:ext cx="4420751"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Cliquez pour modifier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5" name="Espace réservé de la date 4"/>
          <p:cNvSpPr>
            <a:spLocks noGrp="1"/>
          </p:cNvSpPr>
          <p:nvPr>
            <p:ph type="dt" sz="half" idx="10"/>
          </p:nvPr>
        </p:nvSpPr>
        <p:spPr/>
        <p:txBody>
          <a:bodyPr rtlCol="0"/>
          <a:lstStyle>
            <a:lvl1pPr>
              <a:defRPr/>
            </a:lvl1pPr>
          </a:lstStyle>
          <a:p>
            <a:fld id="{AA309A6D-C09C-4548-B29A-6CF363A7E532}" type="datetimeFigureOut">
              <a:rPr lang="fr-FR" smtClean="0"/>
              <a:pPr/>
              <a:t>10/06/2017</a:t>
            </a:fld>
            <a:endParaRPr lang="fr-BE" dirty="0"/>
          </a:p>
        </p:txBody>
      </p:sp>
      <p:sp>
        <p:nvSpPr>
          <p:cNvPr id="6" name="Espace réservé du pied de page 5"/>
          <p:cNvSpPr>
            <a:spLocks noGrp="1"/>
          </p:cNvSpPr>
          <p:nvPr>
            <p:ph type="ftr" sz="quarter" idx="11"/>
          </p:nvPr>
        </p:nvSpPr>
        <p:spPr/>
        <p:txBody>
          <a:bodyPr rtlCol="0"/>
          <a:lstStyle/>
          <a:p>
            <a:endParaRPr lang="fr-BE" dirty="0"/>
          </a:p>
        </p:txBody>
      </p:sp>
      <p:sp>
        <p:nvSpPr>
          <p:cNvPr id="7" name="Espace réservé du numéro de diapositive 6"/>
          <p:cNvSpPr>
            <a:spLocks noGrp="1"/>
          </p:cNvSpPr>
          <p:nvPr>
            <p:ph type="sldNum" sz="quarter" idx="12"/>
          </p:nvPr>
        </p:nvSpPr>
        <p:spPr/>
        <p:txBody>
          <a:bodyPr rtlCol="0"/>
          <a:lstStyle>
            <a:lvl1pPr rtl="0">
              <a:defRPr/>
            </a:lvl1pPr>
          </a:lstStyle>
          <a:p>
            <a:fld id="{CF4668DC-857F-487D-BFFA-8C0CA5037977}" type="slidenum">
              <a:rPr lang="fr-BE" smtClean="0"/>
              <a:pPr/>
              <a:t>‹#›</a:t>
            </a:fld>
            <a:endParaRPr lang="fr-BE"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noProof="0" smtClean="0"/>
              <a:t>Cliquez pour modifier le style du titre</a:t>
            </a:r>
            <a:endParaRPr lang="fr-FR" noProof="0" dirty="0"/>
          </a:p>
        </p:txBody>
      </p:sp>
      <p:sp>
        <p:nvSpPr>
          <p:cNvPr id="3" name="Espace réservé du texte 2"/>
          <p:cNvSpPr>
            <a:spLocks noGrp="1"/>
          </p:cNvSpPr>
          <p:nvPr>
            <p:ph type="body" idx="1"/>
          </p:nvPr>
        </p:nvSpPr>
        <p:spPr>
          <a:xfrm>
            <a:off x="1522809" y="1905000"/>
            <a:ext cx="4417703"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smtClean="0"/>
              <a:t>Cliquez pour modifier les styles du texte du masque</a:t>
            </a:r>
          </a:p>
        </p:txBody>
      </p:sp>
      <p:sp>
        <p:nvSpPr>
          <p:cNvPr id="4" name="Espace réservé du contenu 3"/>
          <p:cNvSpPr>
            <a:spLocks noGrp="1"/>
          </p:cNvSpPr>
          <p:nvPr>
            <p:ph sz="half" idx="2"/>
          </p:nvPr>
        </p:nvSpPr>
        <p:spPr>
          <a:xfrm>
            <a:off x="1522809" y="2743201"/>
            <a:ext cx="4417703"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Cliquez pour modifier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5" name="Espace réservé du texte 4"/>
          <p:cNvSpPr>
            <a:spLocks noGrp="1"/>
          </p:cNvSpPr>
          <p:nvPr>
            <p:ph type="body" sz="quarter" idx="3"/>
          </p:nvPr>
        </p:nvSpPr>
        <p:spPr>
          <a:xfrm>
            <a:off x="6251490" y="1905000"/>
            <a:ext cx="4417703"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smtClean="0"/>
              <a:t>Cliquez pour modifier les styles du texte du masque</a:t>
            </a:r>
          </a:p>
        </p:txBody>
      </p:sp>
      <p:sp>
        <p:nvSpPr>
          <p:cNvPr id="6" name="Espace réservé du contenu 5"/>
          <p:cNvSpPr>
            <a:spLocks noGrp="1"/>
          </p:cNvSpPr>
          <p:nvPr>
            <p:ph sz="quarter" idx="4"/>
          </p:nvPr>
        </p:nvSpPr>
        <p:spPr>
          <a:xfrm>
            <a:off x="6251490" y="2743201"/>
            <a:ext cx="4417703"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Cliquez pour modifier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7" name="Espace réservé de la date 6"/>
          <p:cNvSpPr>
            <a:spLocks noGrp="1"/>
          </p:cNvSpPr>
          <p:nvPr>
            <p:ph type="dt" sz="half" idx="10"/>
          </p:nvPr>
        </p:nvSpPr>
        <p:spPr/>
        <p:txBody>
          <a:bodyPr rtlCol="0"/>
          <a:lstStyle>
            <a:lvl1pPr>
              <a:defRPr/>
            </a:lvl1pPr>
          </a:lstStyle>
          <a:p>
            <a:fld id="{AA309A6D-C09C-4548-B29A-6CF363A7E532}" type="datetimeFigureOut">
              <a:rPr lang="fr-FR" smtClean="0"/>
              <a:pPr/>
              <a:t>10/06/2017</a:t>
            </a:fld>
            <a:endParaRPr lang="fr-BE" dirty="0"/>
          </a:p>
        </p:txBody>
      </p:sp>
      <p:sp>
        <p:nvSpPr>
          <p:cNvPr id="8" name="Espace réservé du pied de page 7"/>
          <p:cNvSpPr>
            <a:spLocks noGrp="1"/>
          </p:cNvSpPr>
          <p:nvPr>
            <p:ph type="ftr" sz="quarter" idx="11"/>
          </p:nvPr>
        </p:nvSpPr>
        <p:spPr/>
        <p:txBody>
          <a:bodyPr rtlCol="0"/>
          <a:lstStyle/>
          <a:p>
            <a:endParaRPr lang="fr-BE" dirty="0"/>
          </a:p>
        </p:txBody>
      </p:sp>
      <p:sp>
        <p:nvSpPr>
          <p:cNvPr id="9" name="Espace réservé du numéro de diapositive 8"/>
          <p:cNvSpPr>
            <a:spLocks noGrp="1"/>
          </p:cNvSpPr>
          <p:nvPr>
            <p:ph type="sldNum" sz="quarter" idx="12"/>
          </p:nvPr>
        </p:nvSpPr>
        <p:spPr/>
        <p:txBody>
          <a:bodyPr rtlCol="0"/>
          <a:lstStyle>
            <a:lvl1pPr rtl="0">
              <a:defRPr/>
            </a:lvl1pPr>
          </a:lstStyle>
          <a:p>
            <a:fld id="{CF4668DC-857F-487D-BFFA-8C0CA5037977}" type="slidenum">
              <a:rPr lang="fr-BE" smtClean="0"/>
              <a:pPr/>
              <a:t>‹#›</a:t>
            </a:fld>
            <a:endParaRPr lang="fr-BE"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Cliquez pour modifier le style du titre</a:t>
            </a:r>
            <a:endParaRPr lang="fr-FR" noProof="0" dirty="0"/>
          </a:p>
        </p:txBody>
      </p:sp>
      <p:sp>
        <p:nvSpPr>
          <p:cNvPr id="3" name="Espace réservé de la date 2"/>
          <p:cNvSpPr>
            <a:spLocks noGrp="1"/>
          </p:cNvSpPr>
          <p:nvPr>
            <p:ph type="dt" sz="half" idx="10"/>
          </p:nvPr>
        </p:nvSpPr>
        <p:spPr/>
        <p:txBody>
          <a:bodyPr rtlCol="0"/>
          <a:lstStyle>
            <a:lvl1pPr>
              <a:defRPr/>
            </a:lvl1pPr>
          </a:lstStyle>
          <a:p>
            <a:fld id="{AA309A6D-C09C-4548-B29A-6CF363A7E532}" type="datetimeFigureOut">
              <a:rPr lang="fr-FR" smtClean="0"/>
              <a:pPr/>
              <a:t>10/06/2017</a:t>
            </a:fld>
            <a:endParaRPr lang="fr-BE" dirty="0"/>
          </a:p>
        </p:txBody>
      </p:sp>
      <p:sp>
        <p:nvSpPr>
          <p:cNvPr id="4" name="Espace réservé du pied de page 3"/>
          <p:cNvSpPr>
            <a:spLocks noGrp="1"/>
          </p:cNvSpPr>
          <p:nvPr>
            <p:ph type="ftr" sz="quarter" idx="11"/>
          </p:nvPr>
        </p:nvSpPr>
        <p:spPr/>
        <p:txBody>
          <a:bodyPr rtlCol="0"/>
          <a:lstStyle/>
          <a:p>
            <a:endParaRPr lang="fr-BE" dirty="0"/>
          </a:p>
        </p:txBody>
      </p:sp>
      <p:sp>
        <p:nvSpPr>
          <p:cNvPr id="5" name="Espace réservé du numéro de diapositive 4"/>
          <p:cNvSpPr>
            <a:spLocks noGrp="1"/>
          </p:cNvSpPr>
          <p:nvPr>
            <p:ph type="sldNum" sz="quarter" idx="12"/>
          </p:nvPr>
        </p:nvSpPr>
        <p:spPr/>
        <p:txBody>
          <a:bodyPr rtlCol="0"/>
          <a:lstStyle/>
          <a:p>
            <a:fld id="{CF4668DC-857F-487D-BFFA-8C0CA5037977}" type="slidenum">
              <a:rPr lang="fr-BE" smtClean="0"/>
              <a:pPr/>
              <a:t>‹#›</a:t>
            </a:fld>
            <a:endParaRPr lang="fr-BE"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bg>
      <p:bgPr>
        <a:solidFill>
          <a:schemeClr val="bg2"/>
        </a:solidFill>
        <a:effectLst/>
      </p:bgPr>
    </p:bg>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AA309A6D-C09C-4548-B29A-6CF363A7E532}" type="datetimeFigureOut">
              <a:rPr lang="fr-FR" smtClean="0"/>
              <a:pPr/>
              <a:t>10/06/2017</a:t>
            </a:fld>
            <a:endParaRPr lang="fr-BE" dirty="0"/>
          </a:p>
        </p:txBody>
      </p:sp>
      <p:sp>
        <p:nvSpPr>
          <p:cNvPr id="3" name="Espace réservé du pied de page 2"/>
          <p:cNvSpPr>
            <a:spLocks noGrp="1"/>
          </p:cNvSpPr>
          <p:nvPr>
            <p:ph type="ftr" sz="quarter" idx="11"/>
          </p:nvPr>
        </p:nvSpPr>
        <p:spPr/>
        <p:txBody>
          <a:bodyPr rtlCol="0"/>
          <a:lstStyle/>
          <a:p>
            <a:endParaRPr lang="fr-BE" dirty="0"/>
          </a:p>
        </p:txBody>
      </p:sp>
      <p:sp>
        <p:nvSpPr>
          <p:cNvPr id="4" name="Espace réservé du numéro de diapositive 3"/>
          <p:cNvSpPr>
            <a:spLocks noGrp="1"/>
          </p:cNvSpPr>
          <p:nvPr>
            <p:ph type="sldNum" sz="quarter" idx="12"/>
          </p:nvPr>
        </p:nvSpPr>
        <p:spPr/>
        <p:txBody>
          <a:bodyPr rtlCol="0"/>
          <a:lstStyle/>
          <a:p>
            <a:fld id="{CF4668DC-857F-487D-BFFA-8C0CA5037977}" type="slidenum">
              <a:rPr lang="fr-BE" smtClean="0"/>
              <a:pPr/>
              <a:t>‹#›</a:t>
            </a:fld>
            <a:endParaRPr lang="fr-BE"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5880" y="1905000"/>
            <a:ext cx="3597544" cy="2667000"/>
          </a:xfrm>
        </p:spPr>
        <p:txBody>
          <a:bodyPr rtlCol="0" anchor="b">
            <a:noAutofit/>
          </a:bodyPr>
          <a:lstStyle>
            <a:lvl1pPr algn="l" rtl="0">
              <a:lnSpc>
                <a:spcPct val="90000"/>
              </a:lnSpc>
              <a:defRPr sz="3600" b="0" baseline="0">
                <a:solidFill>
                  <a:schemeClr val="tx1"/>
                </a:solidFill>
              </a:defRPr>
            </a:lvl1pPr>
          </a:lstStyle>
          <a:p>
            <a:pPr rtl="0"/>
            <a:r>
              <a:rPr lang="fr-FR" noProof="0" smtClean="0"/>
              <a:t>Cliquez pour modifier le style du titre</a:t>
            </a:r>
            <a:endParaRPr lang="fr-FR" noProof="0" dirty="0"/>
          </a:p>
        </p:txBody>
      </p:sp>
      <p:sp>
        <p:nvSpPr>
          <p:cNvPr id="3" name="Espace réservé du contenu 2"/>
          <p:cNvSpPr>
            <a:spLocks noGrp="1"/>
          </p:cNvSpPr>
          <p:nvPr>
            <p:ph idx="1"/>
          </p:nvPr>
        </p:nvSpPr>
        <p:spPr>
          <a:xfrm>
            <a:off x="4952704" y="685800"/>
            <a:ext cx="6402467"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Cliquez pour modifier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u texte 3"/>
          <p:cNvSpPr>
            <a:spLocks noGrp="1"/>
          </p:cNvSpPr>
          <p:nvPr>
            <p:ph type="body" sz="half" idx="2"/>
          </p:nvPr>
        </p:nvSpPr>
        <p:spPr>
          <a:xfrm>
            <a:off x="1065491" y="4648200"/>
            <a:ext cx="3582332"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smtClean="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AA309A6D-C09C-4548-B29A-6CF363A7E532}" type="datetimeFigureOut">
              <a:rPr lang="fr-FR" smtClean="0"/>
              <a:pPr/>
              <a:t>10/06/2017</a:t>
            </a:fld>
            <a:endParaRPr lang="fr-BE" dirty="0"/>
          </a:p>
        </p:txBody>
      </p:sp>
      <p:sp>
        <p:nvSpPr>
          <p:cNvPr id="6" name="Espace réservé du pied de page 5"/>
          <p:cNvSpPr>
            <a:spLocks noGrp="1"/>
          </p:cNvSpPr>
          <p:nvPr>
            <p:ph type="ftr" sz="quarter" idx="11"/>
          </p:nvPr>
        </p:nvSpPr>
        <p:spPr/>
        <p:txBody>
          <a:bodyPr rtlCol="0"/>
          <a:lstStyle/>
          <a:p>
            <a:endParaRPr lang="fr-BE" dirty="0"/>
          </a:p>
        </p:txBody>
      </p:sp>
      <p:sp>
        <p:nvSpPr>
          <p:cNvPr id="7" name="Espace réservé du numéro de diapositive 6"/>
          <p:cNvSpPr>
            <a:spLocks noGrp="1"/>
          </p:cNvSpPr>
          <p:nvPr>
            <p:ph type="sldNum" sz="quarter" idx="12"/>
          </p:nvPr>
        </p:nvSpPr>
        <p:spPr/>
        <p:txBody>
          <a:bodyPr rtlCol="0"/>
          <a:lstStyle/>
          <a:p>
            <a:fld id="{CF4668DC-857F-487D-BFFA-8C0CA5037977}" type="slidenum">
              <a:rPr lang="fr-BE" smtClean="0"/>
              <a:pPr/>
              <a:t>‹#›</a:t>
            </a:fld>
            <a:endParaRPr lang="fr-BE"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Espace réservé d’image 2"/>
          <p:cNvSpPr>
            <a:spLocks noGrp="1"/>
          </p:cNvSpPr>
          <p:nvPr>
            <p:ph type="pic" idx="1"/>
          </p:nvPr>
        </p:nvSpPr>
        <p:spPr>
          <a:xfrm>
            <a:off x="4952704" y="685800"/>
            <a:ext cx="6402467"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fr-FR" noProof="0" dirty="0" smtClean="0"/>
              <a:t>Cliquez sur l'icône pour ajouter une image</a:t>
            </a:r>
            <a:endParaRPr lang="fr-FR" noProof="0" dirty="0"/>
          </a:p>
        </p:txBody>
      </p:sp>
      <p:sp>
        <p:nvSpPr>
          <p:cNvPr id="2" name="Titre 1"/>
          <p:cNvSpPr>
            <a:spLocks noGrp="1"/>
          </p:cNvSpPr>
          <p:nvPr>
            <p:ph type="title"/>
          </p:nvPr>
        </p:nvSpPr>
        <p:spPr>
          <a:xfrm>
            <a:off x="1055880" y="1905000"/>
            <a:ext cx="3597544" cy="2667000"/>
          </a:xfrm>
        </p:spPr>
        <p:txBody>
          <a:bodyPr rtlCol="0" anchor="b">
            <a:normAutofit/>
          </a:bodyPr>
          <a:lstStyle>
            <a:lvl1pPr algn="l" rtl="0">
              <a:lnSpc>
                <a:spcPct val="90000"/>
              </a:lnSpc>
              <a:defRPr sz="3600" b="0" i="0" baseline="0">
                <a:solidFill>
                  <a:schemeClr val="tx1"/>
                </a:solidFill>
              </a:defRPr>
            </a:lvl1pPr>
          </a:lstStyle>
          <a:p>
            <a:pPr rtl="0"/>
            <a:r>
              <a:rPr lang="fr-FR" noProof="0" smtClean="0"/>
              <a:t>Cliquez pour modifier le style du titre</a:t>
            </a:r>
            <a:endParaRPr lang="fr-FR" noProof="0" dirty="0"/>
          </a:p>
        </p:txBody>
      </p:sp>
      <p:sp>
        <p:nvSpPr>
          <p:cNvPr id="4" name="Espace réservé du texte 3"/>
          <p:cNvSpPr>
            <a:spLocks noGrp="1"/>
          </p:cNvSpPr>
          <p:nvPr>
            <p:ph type="body" sz="half" idx="2"/>
          </p:nvPr>
        </p:nvSpPr>
        <p:spPr>
          <a:xfrm>
            <a:off x="1065491" y="4648200"/>
            <a:ext cx="3582332"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smtClean="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EB002A6A-F78C-474F-BA6B-17AE42EC613D}" type="datetime1">
              <a:rPr lang="fr-FR" smtClean="0"/>
              <a:pPr/>
              <a:t>10/06/2017</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2A013F82-EE5E-44EE-A61D-E31C6657F26F}" type="slidenum">
              <a:rPr lang="fr-FR" noProof="0" smtClean="0"/>
              <a:pPr rtl="0"/>
              <a:t>‹#›</a:t>
            </a:fld>
            <a:endParaRPr lang="fr-FR"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522811" y="381000"/>
            <a:ext cx="9146383" cy="1371600"/>
          </a:xfrm>
          <a:prstGeom prst="rect">
            <a:avLst/>
          </a:prstGeom>
        </p:spPr>
        <p:txBody>
          <a:bodyPr vert="horz" lIns="91440" tIns="45720" rIns="91440" bIns="45720" rtlCol="0" anchor="b">
            <a:normAutofit/>
          </a:bodyPr>
          <a:lstStyle/>
          <a:p>
            <a:pPr rtl="0"/>
            <a:r>
              <a:rPr lang="fr-FR" noProof="0" dirty="0" smtClean="0"/>
              <a:t>Modifiez le style du titre</a:t>
            </a:r>
            <a:endParaRPr lang="fr-FR" noProof="0" dirty="0"/>
          </a:p>
        </p:txBody>
      </p:sp>
      <p:sp>
        <p:nvSpPr>
          <p:cNvPr id="3" name="Espace réservé du texte 2"/>
          <p:cNvSpPr>
            <a:spLocks noGrp="1"/>
          </p:cNvSpPr>
          <p:nvPr>
            <p:ph type="body" idx="1"/>
          </p:nvPr>
        </p:nvSpPr>
        <p:spPr>
          <a:xfrm>
            <a:off x="1522809" y="1904999"/>
            <a:ext cx="9136771" cy="4114801"/>
          </a:xfrm>
          <a:prstGeom prst="rect">
            <a:avLst/>
          </a:prstGeom>
        </p:spPr>
        <p:txBody>
          <a:bodyPr vert="horz" lIns="91440" tIns="45720" rIns="91440" bIns="45720" rtlCol="0">
            <a:normAutofit/>
          </a:bodyPr>
          <a:lstStyle/>
          <a:p>
            <a:pPr lvl="0" rtl="0"/>
            <a:r>
              <a:rPr lang="fr-FR" noProof="0" dirty="0" smtClean="0"/>
              <a:t>Modifiez les styles du texte du masque</a:t>
            </a:r>
          </a:p>
          <a:p>
            <a:pPr lvl="1" rtl="0"/>
            <a:r>
              <a:rPr lang="fr-FR" noProof="0" dirty="0" smtClean="0"/>
              <a:t>Deuxième niveau</a:t>
            </a:r>
          </a:p>
          <a:p>
            <a:pPr lvl="2" rtl="0"/>
            <a:r>
              <a:rPr lang="fr-FR" noProof="0" dirty="0" smtClean="0"/>
              <a:t>Troisième niveau</a:t>
            </a:r>
          </a:p>
          <a:p>
            <a:pPr lvl="3" rtl="0"/>
            <a:r>
              <a:rPr lang="fr-FR" noProof="0" dirty="0" smtClean="0"/>
              <a:t>Quatrième niveau</a:t>
            </a:r>
          </a:p>
          <a:p>
            <a:pPr lvl="4" rtl="0"/>
            <a:r>
              <a:rPr lang="fr-FR" noProof="0" dirty="0" smtClean="0"/>
              <a:t>Cinquième niveau</a:t>
            </a:r>
            <a:endParaRPr lang="fr-FR" noProof="0" dirty="0"/>
          </a:p>
        </p:txBody>
      </p:sp>
      <p:sp>
        <p:nvSpPr>
          <p:cNvPr id="4" name="Espace réservé de la date 3"/>
          <p:cNvSpPr>
            <a:spLocks noGrp="1"/>
          </p:cNvSpPr>
          <p:nvPr>
            <p:ph type="dt" sz="half" idx="2"/>
          </p:nvPr>
        </p:nvSpPr>
        <p:spPr>
          <a:xfrm>
            <a:off x="8228566" y="6400800"/>
            <a:ext cx="1449767"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AA309A6D-C09C-4548-B29A-6CF363A7E532}" type="datetimeFigureOut">
              <a:rPr lang="fr-FR" smtClean="0"/>
              <a:pPr/>
              <a:t>10/06/2017</a:t>
            </a:fld>
            <a:endParaRPr lang="fr-BE" dirty="0"/>
          </a:p>
        </p:txBody>
      </p:sp>
      <p:sp>
        <p:nvSpPr>
          <p:cNvPr id="5" name="Espace réservé du pied de page 4"/>
          <p:cNvSpPr>
            <a:spLocks noGrp="1"/>
          </p:cNvSpPr>
          <p:nvPr>
            <p:ph type="ftr" sz="quarter" idx="3"/>
          </p:nvPr>
        </p:nvSpPr>
        <p:spPr>
          <a:xfrm>
            <a:off x="1522809" y="6400800"/>
            <a:ext cx="6554907"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endParaRPr lang="fr-BE" dirty="0"/>
          </a:p>
        </p:txBody>
      </p:sp>
      <p:sp>
        <p:nvSpPr>
          <p:cNvPr id="6" name="Espace réservé du numéro de diapositive 5"/>
          <p:cNvSpPr>
            <a:spLocks noGrp="1"/>
          </p:cNvSpPr>
          <p:nvPr>
            <p:ph type="sldNum" sz="quarter" idx="4"/>
          </p:nvPr>
        </p:nvSpPr>
        <p:spPr>
          <a:xfrm>
            <a:off x="9830771" y="6400800"/>
            <a:ext cx="838420"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CF4668DC-857F-487D-BFFA-8C0CA5037977}" type="slidenum">
              <a:rPr lang="fr-BE" smtClean="0"/>
              <a:pPr/>
              <a:t>‹#›</a:t>
            </a:fld>
            <a:endParaRPr lang="fr-BE"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1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4.wdp"/></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 Id="rId4" Type="http://schemas.microsoft.com/office/2007/relationships/hdphoto" Target="../media/hdphoto5.wdp"/></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78.png"/><Relationship Id="rId4" Type="http://schemas.microsoft.com/office/2007/relationships/hdphoto" Target="../media/hdphoto7.wdp"/></Relationships>
</file>

<file path=ppt/slides/_rels/slide5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91.pn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9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98.png"/><Relationship Id="rId5" Type="http://schemas.openxmlformats.org/officeDocument/2006/relationships/diagramColors" Target="../diagrams/colors2.xml"/><Relationship Id="rId10"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166910" y="1785926"/>
            <a:ext cx="6173808" cy="2895600"/>
          </a:xfrm>
        </p:spPr>
        <p:txBody>
          <a:bodyPr>
            <a:normAutofit/>
          </a:bodyPr>
          <a:lstStyle/>
          <a:p>
            <a:pPr algn="ctr"/>
            <a:r>
              <a:rPr lang="fr-FR" sz="8000" dirty="0"/>
              <a:t>La conjecture de Riemann</a:t>
            </a:r>
          </a:p>
        </p:txBody>
      </p:sp>
      <p:sp>
        <p:nvSpPr>
          <p:cNvPr id="3" name="Sous-titre 2"/>
          <p:cNvSpPr>
            <a:spLocks noGrp="1"/>
          </p:cNvSpPr>
          <p:nvPr>
            <p:ph type="subTitle" idx="1"/>
          </p:nvPr>
        </p:nvSpPr>
        <p:spPr/>
        <p:txBody>
          <a:bodyPr>
            <a:normAutofit/>
          </a:bodyPr>
          <a:lstStyle/>
          <a:p>
            <a:r>
              <a:rPr lang="fr-FR" sz="2500" dirty="0">
                <a:latin typeface="+mj-lt"/>
              </a:rPr>
              <a:t>Vérification et applications</a:t>
            </a: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512" y="260648"/>
            <a:ext cx="8784976" cy="6408712"/>
          </a:xfrm>
        </p:spPr>
        <p:txBody>
          <a:bodyPr>
            <a:normAutofit/>
          </a:bodyPr>
          <a:lstStyle/>
          <a:p>
            <a:pPr marL="0" indent="0">
              <a:buNone/>
            </a:pPr>
            <a:r>
              <a:rPr lang="fr-FR" sz="2000" dirty="0"/>
              <a:t>D’où le graphe: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987526"/>
            <a:ext cx="8208912" cy="5465811"/>
          </a:xfrm>
          <a:prstGeom prst="rect">
            <a:avLst/>
          </a:prstGeom>
        </p:spPr>
      </p:pic>
    </p:spTree>
    <p:extLst>
      <p:ext uri="{BB962C8B-B14F-4D97-AF65-F5344CB8AC3E}">
        <p14:creationId xmlns:p14="http://schemas.microsoft.com/office/powerpoint/2010/main" val="417516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5520" y="332657"/>
            <a:ext cx="8640960" cy="6120679"/>
          </a:xfrm>
        </p:spPr>
        <p:txBody>
          <a:bodyPr/>
          <a:lstStyle/>
          <a:p>
            <a:pPr marL="0" indent="0">
              <a:buNone/>
            </a:pPr>
            <a:r>
              <a:rPr lang="fr-FR" sz="2000" b="1" dirty="0">
                <a:solidFill>
                  <a:schemeClr val="accent4"/>
                </a:solidFill>
              </a:rPr>
              <a:t>(b) Sur ]-∞, +∞[ :</a:t>
            </a:r>
          </a:p>
          <a:p>
            <a:pPr marL="0" indent="0">
              <a:buNone/>
            </a:pPr>
            <a:r>
              <a:rPr lang="fr-FR" sz="2000" dirty="0"/>
              <a:t>En utilisant le prolongement de (</a:t>
            </a:r>
            <a:r>
              <a:rPr lang="el-GR" sz="2000" dirty="0"/>
              <a:t>ζ</a:t>
            </a:r>
            <a:r>
              <a:rPr lang="fr-FR" sz="2000" dirty="0"/>
              <a:t> ) on peut l’évaluer en tous réel on obtient le graphe:</a:t>
            </a:r>
          </a:p>
          <a:p>
            <a:pPr marL="0" indent="0">
              <a:buNone/>
            </a:pPr>
            <a:endParaRPr lang="fr-FR"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319" y="1553107"/>
            <a:ext cx="8071363" cy="4900229"/>
          </a:xfrm>
          <a:prstGeom prst="rect">
            <a:avLst/>
          </a:prstGeom>
        </p:spPr>
      </p:pic>
    </p:spTree>
    <p:extLst>
      <p:ext uri="{BB962C8B-B14F-4D97-AF65-F5344CB8AC3E}">
        <p14:creationId xmlns:p14="http://schemas.microsoft.com/office/powerpoint/2010/main" val="32122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1"/>
                <a:ext cx="8784976" cy="6552727"/>
              </a:xfrm>
            </p:spPr>
            <p:txBody>
              <a:bodyPr/>
              <a:lstStyle/>
              <a:p>
                <a:pPr marL="0" indent="0">
                  <a:buNone/>
                </a:pPr>
                <a:r>
                  <a:rPr lang="fr-FR" sz="2000" b="1" dirty="0">
                    <a:solidFill>
                      <a:schemeClr val="accent4"/>
                    </a:solidFill>
                  </a:rPr>
                  <a:t>(c) Sur C:</a:t>
                </a:r>
              </a:p>
              <a:p>
                <a:pPr marL="0" indent="0">
                  <a:buNone/>
                </a:pPr>
                <a:r>
                  <a:rPr lang="fr-FR" sz="2000" dirty="0"/>
                  <a:t>Zêta étant une application de </a:t>
                </a:r>
                <a14:m>
                  <m:oMath xmlns:m="http://schemas.openxmlformats.org/officeDocument/2006/math">
                    <m:r>
                      <a:rPr lang="fr-FR" sz="2000" i="1">
                        <a:latin typeface="Cambria Math" panose="02040503050406030204" pitchFamily="18" charset="0"/>
                        <a:ea typeface="Cambria Math" panose="02040503050406030204" pitchFamily="18" charset="0"/>
                      </a:rPr>
                      <m:t>ℂ</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e>
                    </m:d>
                  </m:oMath>
                </a14:m>
                <a:r>
                  <a:rPr lang="fr-FR" sz="2000" dirty="0"/>
                  <a:t> dans </a:t>
                </a:r>
                <a14:m>
                  <m:oMath xmlns:m="http://schemas.openxmlformats.org/officeDocument/2006/math">
                    <m:r>
                      <a:rPr lang="fr-FR" sz="2000" i="1">
                        <a:latin typeface="Cambria Math" panose="02040503050406030204" pitchFamily="18" charset="0"/>
                        <a:ea typeface="Cambria Math" panose="02040503050406030204" pitchFamily="18" charset="0"/>
                      </a:rPr>
                      <m:t>ℂ</m:t>
                    </m:r>
                  </m:oMath>
                </a14:m>
                <a:r>
                  <a:rPr lang="fr-FR" sz="2000" dirty="0"/>
                  <a:t> il est donc difficile de la représenter sur un système d’axes comme les fonctions de </a:t>
                </a:r>
                <a14:m>
                  <m:oMath xmlns:m="http://schemas.openxmlformats.org/officeDocument/2006/math">
                    <m:r>
                      <a:rPr lang="fr-FR" sz="2000" i="1">
                        <a:latin typeface="Cambria Math" panose="02040503050406030204" pitchFamily="18" charset="0"/>
                        <a:ea typeface="Cambria Math" panose="02040503050406030204" pitchFamily="18" charset="0"/>
                      </a:rPr>
                      <m:t>ℝ</m:t>
                    </m:r>
                  </m:oMath>
                </a14:m>
                <a:r>
                  <a:rPr lang="fr-FR" sz="2000" dirty="0"/>
                  <a:t> dans </a:t>
                </a:r>
                <a14:m>
                  <m:oMath xmlns:m="http://schemas.openxmlformats.org/officeDocument/2006/math">
                    <m:r>
                      <a:rPr lang="fr-FR" sz="2000" i="1">
                        <a:latin typeface="Cambria Math" panose="02040503050406030204" pitchFamily="18" charset="0"/>
                        <a:ea typeface="Cambria Math" panose="02040503050406030204" pitchFamily="18" charset="0"/>
                      </a:rPr>
                      <m:t>ℝ</m:t>
                    </m:r>
                  </m:oMath>
                </a14:m>
                <a:r>
                  <a:rPr lang="fr-FR" sz="2000" dirty="0"/>
                  <a:t>, il nous faudra 4 axes donc un espace de dimension 4. on va donc utiliser le fait qu’à chaque point du plan correspond un unique nombre complexe, dans ce cas on peut considérer les applications de </a:t>
                </a:r>
                <a14:m>
                  <m:oMath xmlns:m="http://schemas.openxmlformats.org/officeDocument/2006/math">
                    <m:r>
                      <a:rPr lang="fr-FR" sz="2000" i="1">
                        <a:latin typeface="Cambria Math" panose="02040503050406030204" pitchFamily="18" charset="0"/>
                        <a:ea typeface="Cambria Math" panose="02040503050406030204" pitchFamily="18" charset="0"/>
                      </a:rPr>
                      <m:t>ℂ</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oMath>
                </a14:m>
                <a:r>
                  <a:rPr lang="fr-FR" sz="2000" dirty="0"/>
                  <a:t> comme des transformations du plan dans le plan</a:t>
                </a:r>
              </a:p>
              <a:p>
                <a:pPr marL="0" indent="0">
                  <a:buNone/>
                </a:pPr>
                <a:r>
                  <a:rPr lang="fr-FR" sz="2000" dirty="0"/>
                  <a:t>Dans notre cas on peut confondre  </a:t>
                </a:r>
                <a14:m>
                  <m:oMath xmlns:m="http://schemas.openxmlformats.org/officeDocument/2006/math">
                    <m:r>
                      <a:rPr lang="fr-FR" sz="2000" i="1">
                        <a:latin typeface="Cambria Math" panose="02040503050406030204" pitchFamily="18" charset="0"/>
                        <a:ea typeface="Cambria Math" panose="02040503050406030204" pitchFamily="18" charset="0"/>
                      </a:rPr>
                      <m:t>𝜁</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oMath>
                </a14:m>
                <a:r>
                  <a:rPr lang="fr-FR" sz="2000" dirty="0"/>
                  <a:t>                                                              avec </a:t>
                </a:r>
                <a14:m>
                  <m:oMath xmlns:m="http://schemas.openxmlformats.org/officeDocument/2006/math">
                    <m:acc>
                      <m:accPr>
                        <m:chr m:val="̃"/>
                        <m:ctrlPr>
                          <a:rPr lang="fr-FR" sz="2000" i="1">
                            <a:latin typeface="Cambria Math" panose="02040503050406030204" pitchFamily="18" charset="0"/>
                          </a:rPr>
                        </m:ctrlPr>
                      </m:accPr>
                      <m:e>
                        <m:r>
                          <a:rPr lang="fr-FR" sz="2000" i="1">
                            <a:latin typeface="Cambria Math" panose="02040503050406030204" pitchFamily="18" charset="0"/>
                            <a:ea typeface="Cambria Math" panose="02040503050406030204" pitchFamily="18" charset="0"/>
                          </a:rPr>
                          <m:t>𝜁</m:t>
                        </m:r>
                      </m:e>
                    </m:acc>
                    <m:r>
                      <a:rPr lang="fr-FR" sz="2000" i="1">
                        <a:latin typeface="Cambria Math" panose="02040503050406030204" pitchFamily="18" charset="0"/>
                      </a:rPr>
                      <m:t>:</m:t>
                    </m:r>
                    <m:r>
                      <a:rPr lang="fr-FR" sz="2000" i="1">
                        <a:latin typeface="Cambria Math" panose="02040503050406030204" pitchFamily="18" charset="0"/>
                      </a:rPr>
                      <m:t>𝑃</m:t>
                    </m:r>
                    <m:r>
                      <a:rPr lang="fr-FR" sz="2000" i="1">
                        <a:latin typeface="Cambria Math" panose="02040503050406030204" pitchFamily="18" charset="0"/>
                      </a:rPr>
                      <m:t>\</m:t>
                    </m:r>
                    <m:d>
                      <m:dPr>
                        <m:begChr m:val="{"/>
                        <m:endChr m:val="}"/>
                        <m:ctrlPr>
                          <a:rPr lang="fr-FR" sz="2000" i="1">
                            <a:latin typeface="Cambria Math" panose="02040503050406030204" pitchFamily="18" charset="0"/>
                          </a:rPr>
                        </m:ctrlPr>
                      </m:dPr>
                      <m:e>
                        <m:r>
                          <a:rPr lang="fr-FR" sz="2000" i="1">
                            <a:latin typeface="Cambria Math" panose="02040503050406030204" pitchFamily="18" charset="0"/>
                          </a:rPr>
                          <m:t>𝑀</m:t>
                        </m:r>
                        <m:r>
                          <a:rPr lang="fr-FR" sz="2000" i="1">
                            <a:latin typeface="Cambria Math" panose="02040503050406030204" pitchFamily="18" charset="0"/>
                          </a:rPr>
                          <m:t>(1)</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𝑃</m:t>
                    </m:r>
                    <m:r>
                      <a:rPr lang="fr-FR" sz="2000">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𝑀</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𝑀</m:t>
                        </m:r>
                      </m:e>
                      <m:sup>
                        <m:r>
                          <a:rPr lang="fr-FR" sz="2000" i="1">
                            <a:latin typeface="Cambria Math" panose="02040503050406030204" pitchFamily="18" charset="0"/>
                            <a:ea typeface="Cambria Math" panose="02040503050406030204" pitchFamily="18" charset="0"/>
                          </a:rPr>
                          <m:t>′</m:t>
                        </m:r>
                      </m:sup>
                    </m:sSup>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e>
                    </m:d>
                  </m:oMath>
                </a14:m>
                <a:endParaRPr lang="fr-FR" sz="2000" dirty="0">
                  <a:ea typeface="Cambria Math" panose="02040503050406030204" pitchFamily="18" charset="0"/>
                </a:endParaRPr>
              </a:p>
              <a:p>
                <a:pPr marL="0" indent="0">
                  <a:buNone/>
                </a:pPr>
                <a:r>
                  <a:rPr lang="fr-FR" sz="2000" dirty="0"/>
                  <a:t>On choisit donc une partie </a:t>
                </a:r>
                <a14:m>
                  <m:oMath xmlns:m="http://schemas.openxmlformats.org/officeDocument/2006/math">
                    <m:r>
                      <a:rPr lang="fr-FR" sz="2000" i="1">
                        <a:latin typeface="Cambria Math" panose="02040503050406030204" pitchFamily="18" charset="0"/>
                        <a:ea typeface="Cambria Math" panose="02040503050406030204" pitchFamily="18" charset="0"/>
                      </a:rPr>
                      <m:t>𝒜</m:t>
                    </m:r>
                  </m:oMath>
                </a14:m>
                <a:r>
                  <a:rPr lang="fr-FR" sz="2000" dirty="0"/>
                  <a:t> du plan et on représente </a:t>
                </a:r>
                <a14:m>
                  <m:oMath xmlns:m="http://schemas.openxmlformats.org/officeDocument/2006/math">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𝒜</m:t>
                        </m:r>
                      </m:e>
                      <m:sup>
                        <m:r>
                          <a:rPr lang="fr-FR" sz="2000" i="1">
                            <a:latin typeface="Cambria Math" panose="02040503050406030204" pitchFamily="18" charset="0"/>
                            <a:ea typeface="Cambria Math" panose="02040503050406030204" pitchFamily="18" charset="0"/>
                          </a:rPr>
                          <m:t>′</m:t>
                        </m:r>
                      </m:sup>
                    </m:sSup>
                    <m:r>
                      <a:rPr lang="fr-FR" sz="2000" i="1">
                        <a:latin typeface="Cambria Math" panose="02040503050406030204" pitchFamily="18" charset="0"/>
                        <a:ea typeface="Cambria Math" panose="02040503050406030204" pitchFamily="18" charset="0"/>
                      </a:rPr>
                      <m:t>=</m:t>
                    </m:r>
                    <m:acc>
                      <m:accPr>
                        <m:chr m:val="̃"/>
                        <m:ctrlPr>
                          <a:rPr lang="fr-FR" sz="2000" i="1">
                            <a:latin typeface="Cambria Math" panose="02040503050406030204" pitchFamily="18" charset="0"/>
                            <a:ea typeface="Cambria Math" panose="02040503050406030204" pitchFamily="18" charset="0"/>
                          </a:rPr>
                        </m:ctrlPr>
                      </m:accPr>
                      <m:e>
                        <m:r>
                          <a:rPr lang="fr-FR" sz="2000" i="1">
                            <a:latin typeface="Cambria Math" panose="02040503050406030204" pitchFamily="18" charset="0"/>
                            <a:ea typeface="Cambria Math" panose="02040503050406030204" pitchFamily="18" charset="0"/>
                          </a:rPr>
                          <m:t>𝜁</m:t>
                        </m:r>
                      </m:e>
                    </m:acc>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𝒜</m:t>
                    </m:r>
                    <m:r>
                      <a:rPr lang="fr-FR" sz="2000" i="1">
                        <a:latin typeface="Cambria Math" panose="02040503050406030204" pitchFamily="18" charset="0"/>
                        <a:ea typeface="Cambria Math" panose="02040503050406030204" pitchFamily="18" charset="0"/>
                      </a:rPr>
                      <m:t>)</m:t>
                    </m:r>
                  </m:oMath>
                </a14:m>
                <a:endParaRPr lang="fr-FR" sz="2000" dirty="0"/>
              </a:p>
              <a:p>
                <a14:m>
                  <m:oMath xmlns:m="http://schemas.openxmlformats.org/officeDocument/2006/math">
                    <m:r>
                      <a:rPr lang="fr-FR" sz="2000" i="1">
                        <a:latin typeface="Cambria Math" panose="02040503050406030204" pitchFamily="18" charset="0"/>
                        <a:ea typeface="Cambria Math" panose="02040503050406030204" pitchFamily="18" charset="0"/>
                      </a:rPr>
                      <m:t>𝒜</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𝑠𝑒𝑔𝑚𝑒𝑛𝑡</m:t>
                    </m:r>
                    <m:r>
                      <a:rPr lang="fr-FR" sz="2000" i="1">
                        <a:latin typeface="Cambria Math" panose="02040503050406030204" pitchFamily="18" charset="0"/>
                        <a:ea typeface="Cambria Math" panose="02040503050406030204" pitchFamily="18" charset="0"/>
                      </a:rPr>
                      <m:t> </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𝑏</m:t>
                        </m:r>
                      </m:e>
                    </m:d>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𝑡𝑎</m:t>
                        </m:r>
                        <m:r>
                          <a:rPr lang="fr-FR" sz="2000" i="1">
                            <a:latin typeface="Cambria Math" panose="02040503050406030204" pitchFamily="18" charset="0"/>
                            <a:ea typeface="Cambria Math" panose="02040503050406030204" pitchFamily="18" charset="0"/>
                          </a:rPr>
                          <m:t>+</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𝑡</m:t>
                            </m:r>
                          </m:e>
                        </m:d>
                        <m:r>
                          <a:rPr lang="fr-FR" sz="2000" i="1">
                            <a:latin typeface="Cambria Math" panose="02040503050406030204" pitchFamily="18" charset="0"/>
                            <a:ea typeface="Cambria Math" panose="02040503050406030204" pitchFamily="18" charset="0"/>
                          </a:rPr>
                          <m:t>𝑏</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𝑡</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0,1</m:t>
                            </m:r>
                          </m:e>
                        </m:d>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𝑎𝑣𝑒𝑐</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𝑏</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oMath>
                </a14:m>
                <a:endParaRPr lang="fr-FR" sz="2000" dirty="0"/>
              </a:p>
              <a:p>
                <a:pPr marL="0" indent="0">
                  <a:buNone/>
                </a:pPr>
                <a:r>
                  <a:rPr lang="fr-FR" sz="2000" u="sng" dirty="0"/>
                  <a:t>Algorithme1: </a:t>
                </a:r>
              </a:p>
              <a:p>
                <a:pPr marL="457200" indent="-457200">
                  <a:buFont typeface="+mj-lt"/>
                  <a:buAutoNum type="arabicPeriod"/>
                </a:pPr>
                <a:r>
                  <a:rPr lang="fr-FR" sz="2000" dirty="0"/>
                  <a:t>On décompose le segment en une liste des point </a:t>
                </a:r>
              </a:p>
              <a:p>
                <a:pPr marL="457200" indent="-457200">
                  <a:buFont typeface="+mj-lt"/>
                  <a:buAutoNum type="arabicPeriod"/>
                </a:pPr>
                <a:r>
                  <a:rPr lang="fr-FR" sz="2000" dirty="0"/>
                  <a:t>On trace les images de ces points par zêta</a:t>
                </a:r>
              </a:p>
              <a:p>
                <a:pPr marL="0" indent="0">
                  <a:buNone/>
                </a:pPr>
                <a:r>
                  <a:rPr lang="fr-FR" sz="2000" dirty="0"/>
                  <a:t>On obtient le graphe:</a:t>
                </a:r>
              </a:p>
              <a:p>
                <a:pPr marL="0" indent="0">
                  <a:buNone/>
                </a:pPr>
                <a:r>
                  <a:rPr lang="fr-FR" sz="2000" dirty="0"/>
                  <a:t>Pour </a:t>
                </a:r>
                <a14:m>
                  <m:oMath xmlns:m="http://schemas.openxmlformats.org/officeDocument/2006/math">
                    <m:r>
                      <a:rPr lang="fr-FR" sz="2000" i="1">
                        <a:latin typeface="Cambria Math" panose="02040503050406030204" pitchFamily="18" charset="0"/>
                      </a:rPr>
                      <m:t>𝑎</m:t>
                    </m:r>
                    <m:r>
                      <a:rPr lang="fr-FR" sz="2000" i="1">
                        <a:latin typeface="Cambria Math" panose="02040503050406030204" pitchFamily="18" charset="0"/>
                      </a:rPr>
                      <m:t>=1+</m:t>
                    </m:r>
                    <m:r>
                      <a:rPr lang="fr-FR" sz="2000" i="1">
                        <a:latin typeface="Cambria Math" panose="02040503050406030204" pitchFamily="18" charset="0"/>
                      </a:rPr>
                      <m:t>𝑖</m:t>
                    </m:r>
                    <m:r>
                      <a:rPr lang="fr-FR" sz="2000" i="1">
                        <a:latin typeface="Cambria Math" panose="02040503050406030204" pitchFamily="18" charset="0"/>
                      </a:rPr>
                      <m:t>, </m:t>
                    </m:r>
                    <m:r>
                      <a:rPr lang="fr-FR" sz="2000" i="1">
                        <a:latin typeface="Cambria Math" panose="02040503050406030204" pitchFamily="18" charset="0"/>
                      </a:rPr>
                      <m:t>𝑏</m:t>
                    </m:r>
                    <m:r>
                      <a:rPr lang="fr-FR" sz="2000" i="1">
                        <a:latin typeface="Cambria Math" panose="02040503050406030204" pitchFamily="18" charset="0"/>
                      </a:rPr>
                      <m:t>=2+2</m:t>
                    </m:r>
                    <m:r>
                      <a:rPr lang="fr-FR" sz="2000" i="1">
                        <a:latin typeface="Cambria Math" panose="02040503050406030204" pitchFamily="18" charset="0"/>
                      </a:rPr>
                      <m:t>𝑖</m:t>
                    </m:r>
                  </m:oMath>
                </a14:m>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1"/>
                <a:ext cx="8784976" cy="6552727"/>
              </a:xfrm>
              <a:blipFill>
                <a:blip r:embed="rId3"/>
                <a:stretch>
                  <a:fillRect l="-763" t="-1023"/>
                </a:stretch>
              </a:blipFill>
            </p:spPr>
            <p:txBody>
              <a:bodyPr/>
              <a:lstStyle/>
              <a:p>
                <a:r>
                  <a:rPr lang="fr-FR">
                    <a:noFill/>
                  </a:rPr>
                  <a:t> </a:t>
                </a:r>
              </a:p>
            </p:txBody>
          </p:sp>
        </mc:Fallback>
      </mc:AlternateContent>
    </p:spTree>
    <p:extLst>
      <p:ext uri="{BB962C8B-B14F-4D97-AF65-F5344CB8AC3E}">
        <p14:creationId xmlns:p14="http://schemas.microsoft.com/office/powerpoint/2010/main" val="380070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049" y="536148"/>
            <a:ext cx="7761905" cy="5857143"/>
          </a:xfrm>
        </p:spPr>
      </p:pic>
    </p:spTree>
    <p:extLst>
      <p:ext uri="{BB962C8B-B14F-4D97-AF65-F5344CB8AC3E}">
        <p14:creationId xmlns:p14="http://schemas.microsoft.com/office/powerpoint/2010/main" val="367894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1"/>
                <a:ext cx="8856984" cy="6552727"/>
              </a:xfrm>
            </p:spPr>
            <p:txBody>
              <a:bodyPr>
                <a:normAutofit/>
              </a:bodyPr>
              <a:lstStyle/>
              <a:p>
                <a14:m>
                  <m:oMath xmlns:m="http://schemas.openxmlformats.org/officeDocument/2006/math">
                    <m:r>
                      <a:rPr lang="fr-FR" sz="2000" i="1">
                        <a:latin typeface="Cambria Math" panose="02040503050406030204" pitchFamily="18" charset="0"/>
                        <a:ea typeface="Cambria Math" panose="02040503050406030204" pitchFamily="18" charset="0"/>
                      </a:rPr>
                      <m:t>𝒜</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𝑎𝑏𝑐𝑑</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𝜆</m:t>
                            </m:r>
                          </m:e>
                          <m:sub>
                            <m:r>
                              <a:rPr lang="fr-FR" sz="2000" i="1">
                                <a:latin typeface="Cambria Math" panose="02040503050406030204" pitchFamily="18" charset="0"/>
                                <a:ea typeface="Cambria Math" panose="02040503050406030204" pitchFamily="18" charset="0"/>
                              </a:rPr>
                              <m:t>1</m:t>
                            </m:r>
                          </m:sub>
                        </m:sSub>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𝜆</m:t>
                            </m:r>
                          </m:e>
                          <m:sub>
                            <m:r>
                              <a:rPr lang="fr-FR" sz="2000" i="1">
                                <a:latin typeface="Cambria Math" panose="02040503050406030204" pitchFamily="18" charset="0"/>
                                <a:ea typeface="Cambria Math" panose="02040503050406030204" pitchFamily="18" charset="0"/>
                              </a:rPr>
                              <m:t>2</m:t>
                            </m:r>
                          </m:sub>
                        </m:sSub>
                        <m:r>
                          <a:rPr lang="fr-FR" sz="2000" i="1">
                            <a:latin typeface="Cambria Math" panose="02040503050406030204" pitchFamily="18" charset="0"/>
                            <a:ea typeface="Cambria Math" panose="02040503050406030204" pitchFamily="18" charset="0"/>
                          </a:rPr>
                          <m:t>𝑏</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𝜆</m:t>
                            </m:r>
                          </m:e>
                          <m:sub>
                            <m:r>
                              <a:rPr lang="fr-FR" sz="2000" i="1">
                                <a:latin typeface="Cambria Math" panose="02040503050406030204" pitchFamily="18" charset="0"/>
                                <a:ea typeface="Cambria Math" panose="02040503050406030204" pitchFamily="18" charset="0"/>
                              </a:rPr>
                              <m:t>3</m:t>
                            </m:r>
                          </m:sub>
                        </m:sSub>
                        <m:r>
                          <a:rPr lang="fr-FR" sz="2000" i="1">
                            <a:latin typeface="Cambria Math" panose="02040503050406030204" pitchFamily="18" charset="0"/>
                            <a:ea typeface="Cambria Math" panose="02040503050406030204" pitchFamily="18" charset="0"/>
                          </a:rPr>
                          <m:t>𝑐</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𝜆</m:t>
                            </m:r>
                          </m:e>
                          <m:sub>
                            <m:r>
                              <a:rPr lang="fr-FR" sz="2000" i="1">
                                <a:latin typeface="Cambria Math" panose="02040503050406030204" pitchFamily="18" charset="0"/>
                                <a:ea typeface="Cambria Math" panose="02040503050406030204" pitchFamily="18" charset="0"/>
                              </a:rPr>
                              <m:t>4</m:t>
                            </m:r>
                          </m:sub>
                        </m:sSub>
                        <m:r>
                          <a:rPr lang="fr-FR" sz="2000" i="1">
                            <a:latin typeface="Cambria Math" panose="02040503050406030204" pitchFamily="18" charset="0"/>
                            <a:ea typeface="Cambria Math" panose="02040503050406030204" pitchFamily="18" charset="0"/>
                          </a:rPr>
                          <m:t>𝑑</m:t>
                        </m:r>
                        <m:r>
                          <a:rPr lang="fr-FR" sz="2000" i="1">
                            <a:latin typeface="Cambria Math" panose="02040503050406030204" pitchFamily="18" charset="0"/>
                            <a:ea typeface="Cambria Math" panose="02040503050406030204" pitchFamily="18" charset="0"/>
                          </a:rPr>
                          <m:t> ∕</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𝜆</m:t>
                            </m:r>
                          </m:e>
                          <m:sub>
                            <m:r>
                              <a:rPr lang="fr-FR" sz="2000" i="1">
                                <a:latin typeface="Cambria Math" panose="02040503050406030204" pitchFamily="18" charset="0"/>
                                <a:ea typeface="Cambria Math" panose="02040503050406030204" pitchFamily="18" charset="0"/>
                              </a:rPr>
                              <m:t>1</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𝜆</m:t>
                            </m:r>
                          </m:e>
                          <m:sub>
                            <m:r>
                              <a:rPr lang="fr-FR" sz="2000" i="1">
                                <a:latin typeface="Cambria Math" panose="02040503050406030204" pitchFamily="18" charset="0"/>
                                <a:ea typeface="Cambria Math" panose="02040503050406030204" pitchFamily="18" charset="0"/>
                              </a:rPr>
                              <m:t>2</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𝜆</m:t>
                            </m:r>
                          </m:e>
                          <m:sub>
                            <m:r>
                              <a:rPr lang="fr-FR" sz="2000" i="1">
                                <a:latin typeface="Cambria Math" panose="02040503050406030204" pitchFamily="18" charset="0"/>
                                <a:ea typeface="Cambria Math" panose="02040503050406030204" pitchFamily="18" charset="0"/>
                              </a:rPr>
                              <m:t>3</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𝜆</m:t>
                            </m:r>
                          </m:e>
                          <m:sub>
                            <m:r>
                              <a:rPr lang="fr-FR" sz="2000" i="1">
                                <a:latin typeface="Cambria Math" panose="02040503050406030204" pitchFamily="18" charset="0"/>
                                <a:ea typeface="Cambria Math" panose="02040503050406030204" pitchFamily="18" charset="0"/>
                              </a:rPr>
                              <m:t>4</m:t>
                            </m:r>
                          </m:sub>
                        </m:sSub>
                        <m:r>
                          <a:rPr lang="fr-FR" sz="2000" i="1">
                            <a:latin typeface="Cambria Math" panose="02040503050406030204" pitchFamily="18" charset="0"/>
                            <a:ea typeface="Cambria Math" panose="02040503050406030204" pitchFamily="18" charset="0"/>
                          </a:rPr>
                          <m:t>=1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𝜆</m:t>
                            </m:r>
                          </m:e>
                          <m:sub>
                            <m:r>
                              <a:rPr lang="fr-FR" sz="2000" i="1">
                                <a:latin typeface="Cambria Math" panose="02040503050406030204" pitchFamily="18" charset="0"/>
                                <a:ea typeface="Cambria Math" panose="02040503050406030204" pitchFamily="18" charset="0"/>
                              </a:rPr>
                              <m:t>𝑖</m:t>
                            </m:r>
                          </m:sub>
                        </m:sSub>
                        <m:r>
                          <a:rPr lang="fr-FR" sz="2000" i="1">
                            <a:latin typeface="Cambria Math" panose="02040503050406030204" pitchFamily="18" charset="0"/>
                            <a:ea typeface="Cambria Math" panose="02040503050406030204" pitchFamily="18" charset="0"/>
                          </a:rPr>
                          <m:t>≥0</m:t>
                        </m:r>
                      </m:e>
                    </m:d>
                  </m:oMath>
                </a14:m>
                <a:endParaRPr lang="fr-FR" sz="2000" dirty="0"/>
              </a:p>
              <a:p>
                <a:pPr marL="0" indent="0">
                  <a:buNone/>
                </a:pPr>
                <a:r>
                  <a:rPr lang="fr-FR" sz="2000" u="sng" dirty="0"/>
                  <a:t>Algorithme2</a:t>
                </a:r>
                <a:r>
                  <a:rPr lang="fr-FR" sz="2000" dirty="0">
                    <a:solidFill>
                      <a:schemeClr val="accent3"/>
                    </a:solidFill>
                  </a:rPr>
                  <a:t>(</a:t>
                </a:r>
                <a:r>
                  <a:rPr lang="fr-FR" sz="2000" dirty="0">
                    <a:solidFill>
                      <a:srgbClr val="FF0000"/>
                    </a:solidFill>
                  </a:rPr>
                  <a:t>optimisation</a:t>
                </a:r>
                <a:r>
                  <a:rPr lang="fr-FR" sz="2000" dirty="0">
                    <a:solidFill>
                      <a:schemeClr val="accent3"/>
                    </a:solidFill>
                  </a:rPr>
                  <a:t> </a:t>
                </a:r>
                <a:r>
                  <a:rPr lang="fr-FR" sz="2000" dirty="0"/>
                  <a:t>de l’algorithme 1): </a:t>
                </a:r>
              </a:p>
              <a:p>
                <a:pPr marL="457200" indent="-457200">
                  <a:buFont typeface="+mj-lt"/>
                  <a:buAutoNum type="arabicPeriod"/>
                </a:pPr>
                <a:r>
                  <a:rPr lang="fr-FR" sz="2000" dirty="0"/>
                  <a:t>On décompose les 4 segments initiaux  </a:t>
                </a:r>
                <a14:m>
                  <m:oMath xmlns:m="http://schemas.openxmlformats.org/officeDocument/2006/math">
                    <m:d>
                      <m:dPr>
                        <m:begChr m:val="["/>
                        <m:endChr m:val="]"/>
                        <m:ctrlPr>
                          <a:rPr lang="fr-FR" sz="2000" i="1">
                            <a:latin typeface="Cambria Math" panose="02040503050406030204" pitchFamily="18" charset="0"/>
                          </a:rPr>
                        </m:ctrlPr>
                      </m:dPr>
                      <m:e>
                        <m:r>
                          <a:rPr lang="fr-FR" sz="2000" i="1">
                            <a:latin typeface="Cambria Math" panose="02040503050406030204" pitchFamily="18" charset="0"/>
                          </a:rPr>
                          <m:t>𝑎</m:t>
                        </m:r>
                        <m:r>
                          <a:rPr lang="fr-FR" sz="2000" i="1">
                            <a:latin typeface="Cambria Math" panose="02040503050406030204" pitchFamily="18" charset="0"/>
                          </a:rPr>
                          <m:t>,</m:t>
                        </m:r>
                        <m:r>
                          <a:rPr lang="fr-FR" sz="2000" i="1">
                            <a:latin typeface="Cambria Math" panose="02040503050406030204" pitchFamily="18" charset="0"/>
                          </a:rPr>
                          <m:t>𝑏</m:t>
                        </m:r>
                      </m:e>
                    </m:d>
                    <m:r>
                      <a:rPr lang="fr-FR" sz="2000" i="1">
                        <a:latin typeface="Cambria Math" panose="02040503050406030204" pitchFamily="18" charset="0"/>
                      </a:rPr>
                      <m:t>,</m:t>
                    </m:r>
                    <m:d>
                      <m:dPr>
                        <m:begChr m:val="["/>
                        <m:endChr m:val="]"/>
                        <m:ctrlPr>
                          <a:rPr lang="fr-FR" sz="2000" i="1">
                            <a:latin typeface="Cambria Math" panose="02040503050406030204" pitchFamily="18" charset="0"/>
                          </a:rPr>
                        </m:ctrlPr>
                      </m:dPr>
                      <m:e>
                        <m:r>
                          <a:rPr lang="fr-FR" sz="2000" i="1">
                            <a:latin typeface="Cambria Math" panose="02040503050406030204" pitchFamily="18" charset="0"/>
                          </a:rPr>
                          <m:t>𝑏</m:t>
                        </m:r>
                        <m:r>
                          <a:rPr lang="fr-FR" sz="2000" i="1">
                            <a:latin typeface="Cambria Math" panose="02040503050406030204" pitchFamily="18" charset="0"/>
                          </a:rPr>
                          <m:t>,</m:t>
                        </m:r>
                        <m:r>
                          <a:rPr lang="fr-FR" sz="2000" i="1">
                            <a:latin typeface="Cambria Math" panose="02040503050406030204" pitchFamily="18" charset="0"/>
                          </a:rPr>
                          <m:t>𝑐</m:t>
                        </m:r>
                      </m:e>
                    </m:d>
                    <m:r>
                      <a:rPr lang="fr-FR" sz="2000" i="1">
                        <a:latin typeface="Cambria Math" panose="02040503050406030204" pitchFamily="18" charset="0"/>
                      </a:rPr>
                      <m:t>,</m:t>
                    </m:r>
                    <m:d>
                      <m:dPr>
                        <m:begChr m:val="["/>
                        <m:endChr m:val="]"/>
                        <m:ctrlPr>
                          <a:rPr lang="fr-FR" sz="2000" i="1">
                            <a:latin typeface="Cambria Math" panose="02040503050406030204" pitchFamily="18" charset="0"/>
                          </a:rPr>
                        </m:ctrlPr>
                      </m:dPr>
                      <m:e>
                        <m:r>
                          <a:rPr lang="fr-FR" sz="2000" i="1">
                            <a:latin typeface="Cambria Math" panose="02040503050406030204" pitchFamily="18" charset="0"/>
                          </a:rPr>
                          <m:t>𝑐</m:t>
                        </m:r>
                        <m:r>
                          <a:rPr lang="fr-FR" sz="2000" i="1">
                            <a:latin typeface="Cambria Math" panose="02040503050406030204" pitchFamily="18" charset="0"/>
                          </a:rPr>
                          <m:t>,</m:t>
                        </m:r>
                        <m:r>
                          <a:rPr lang="fr-FR" sz="2000" i="1">
                            <a:latin typeface="Cambria Math" panose="02040503050406030204" pitchFamily="18" charset="0"/>
                          </a:rPr>
                          <m:t>𝑑</m:t>
                        </m:r>
                      </m:e>
                    </m:d>
                    <m:r>
                      <a:rPr lang="fr-FR" sz="2000" i="1">
                        <a:latin typeface="Cambria Math" panose="02040503050406030204" pitchFamily="18" charset="0"/>
                      </a:rPr>
                      <m:t>,</m:t>
                    </m:r>
                    <m:d>
                      <m:dPr>
                        <m:begChr m:val="["/>
                        <m:endChr m:val="]"/>
                        <m:ctrlPr>
                          <a:rPr lang="fr-FR" sz="2000" i="1">
                            <a:latin typeface="Cambria Math" panose="02040503050406030204" pitchFamily="18" charset="0"/>
                          </a:rPr>
                        </m:ctrlPr>
                      </m:dPr>
                      <m:e>
                        <m:r>
                          <a:rPr lang="fr-FR" sz="2000" i="1">
                            <a:latin typeface="Cambria Math" panose="02040503050406030204" pitchFamily="18" charset="0"/>
                          </a:rPr>
                          <m:t>𝑑</m:t>
                        </m:r>
                        <m:r>
                          <a:rPr lang="fr-FR" sz="2000" i="1">
                            <a:latin typeface="Cambria Math" panose="02040503050406030204" pitchFamily="18" charset="0"/>
                          </a:rPr>
                          <m:t>,</m:t>
                        </m:r>
                        <m:r>
                          <a:rPr lang="fr-FR" sz="2000" i="1">
                            <a:latin typeface="Cambria Math" panose="02040503050406030204" pitchFamily="18" charset="0"/>
                          </a:rPr>
                          <m:t>𝑎</m:t>
                        </m:r>
                      </m:e>
                    </m:d>
                  </m:oMath>
                </a14:m>
                <a:r>
                  <a:rPr lang="fr-FR" sz="2000" dirty="0"/>
                  <a:t> en des points équidistants </a:t>
                </a:r>
              </a:p>
              <a:p>
                <a:pPr marL="457200" indent="-457200">
                  <a:buFont typeface="+mj-lt"/>
                  <a:buAutoNum type="arabicPeriod"/>
                </a:pPr>
                <a:r>
                  <a:rPr lang="fr-FR" sz="2000" dirty="0"/>
                  <a:t>On construit la liste des points d’intersection des segments </a:t>
                </a:r>
                <a:r>
                  <a:rPr lang="fr-FR" sz="2000" dirty="0" err="1"/>
                  <a:t>reliants</a:t>
                </a:r>
                <a:r>
                  <a:rPr lang="fr-FR" sz="2000" dirty="0"/>
                  <a:t> deux points de même rang appartenant à deux segments initiaux sans intersection</a:t>
                </a:r>
              </a:p>
              <a:p>
                <a:pPr marL="457200" indent="-457200">
                  <a:buFont typeface="+mj-lt"/>
                  <a:buAutoNum type="arabicPeriod"/>
                </a:pPr>
                <a:endParaRPr lang="fr-FR" sz="2000" dirty="0"/>
              </a:p>
              <a:p>
                <a:pPr marL="457200" indent="-457200">
                  <a:buFont typeface="+mj-lt"/>
                  <a:buAutoNum type="arabicPeriod"/>
                </a:pPr>
                <a:endParaRPr lang="fr-FR" sz="2000" dirty="0"/>
              </a:p>
              <a:p>
                <a:pPr marL="457200" indent="-457200">
                  <a:buFont typeface="+mj-lt"/>
                  <a:buAutoNum type="arabicPeriod"/>
                </a:pPr>
                <a:endParaRPr lang="fr-FR" sz="2000" dirty="0"/>
              </a:p>
              <a:p>
                <a:pPr marL="457200" indent="-457200">
                  <a:buFont typeface="+mj-lt"/>
                  <a:buAutoNum type="arabicPeriod"/>
                </a:pPr>
                <a:endParaRPr lang="fr-FR" sz="2000" dirty="0"/>
              </a:p>
              <a:p>
                <a:pPr marL="457200" indent="-457200">
                  <a:buFont typeface="+mj-lt"/>
                  <a:buAutoNum type="arabicPeriod"/>
                </a:pPr>
                <a:endParaRPr lang="fr-FR" sz="2000" dirty="0"/>
              </a:p>
              <a:p>
                <a:pPr marL="457200" indent="-457200">
                  <a:buFont typeface="+mj-lt"/>
                  <a:buAutoNum type="arabicPeriod"/>
                </a:pPr>
                <a:endParaRPr lang="fr-FR" sz="2000" dirty="0"/>
              </a:p>
              <a:p>
                <a:pPr marL="457200" indent="-457200">
                  <a:buFont typeface="+mj-lt"/>
                  <a:buAutoNum type="arabicPeriod"/>
                </a:pPr>
                <a:endParaRPr lang="fr-FR" sz="2000" dirty="0"/>
              </a:p>
              <a:p>
                <a:pPr marL="457200" indent="-457200">
                  <a:buFont typeface="+mj-lt"/>
                  <a:buAutoNum type="arabicPeriod"/>
                </a:pPr>
                <a:r>
                  <a:rPr lang="fr-FR" sz="2000" dirty="0"/>
                  <a:t>On trace les images de ces points par zêta</a:t>
                </a:r>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1"/>
                <a:ext cx="8856984" cy="6552727"/>
              </a:xfrm>
              <a:blipFill>
                <a:blip r:embed="rId2"/>
                <a:stretch>
                  <a:fillRect l="-757" t="-837" b="-93"/>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3909565" y="2708921"/>
            <a:ext cx="4444879" cy="3385585"/>
          </a:xfrm>
          <a:prstGeom prst="rect">
            <a:avLst/>
          </a:prstGeom>
        </p:spPr>
      </p:pic>
    </p:spTree>
    <p:extLst>
      <p:ext uri="{BB962C8B-B14F-4D97-AF65-F5344CB8AC3E}">
        <p14:creationId xmlns:p14="http://schemas.microsoft.com/office/powerpoint/2010/main" val="230669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188641"/>
                <a:ext cx="8712968" cy="6408711"/>
              </a:xfrm>
            </p:spPr>
            <p:txBody>
              <a:bodyPr/>
              <a:lstStyle/>
              <a:p>
                <a:pPr marL="0" indent="0">
                  <a:buNone/>
                </a:pPr>
                <a:r>
                  <a:rPr lang="fr-FR" sz="2000" dirty="0"/>
                  <a:t>On obtient le graphe: pour </a:t>
                </a:r>
                <a14:m>
                  <m:oMath xmlns:m="http://schemas.openxmlformats.org/officeDocument/2006/math">
                    <m:r>
                      <a:rPr lang="fr-FR" sz="2000" i="1">
                        <a:latin typeface="Cambria Math" panose="02040503050406030204" pitchFamily="18" charset="0"/>
                      </a:rPr>
                      <m:t>𝑎</m:t>
                    </m:r>
                    <m:r>
                      <a:rPr lang="fr-FR" sz="2000" i="1">
                        <a:latin typeface="Cambria Math" panose="02040503050406030204" pitchFamily="18" charset="0"/>
                      </a:rPr>
                      <m:t>=2, </m:t>
                    </m:r>
                    <m:r>
                      <a:rPr lang="fr-FR" sz="2000" i="1">
                        <a:latin typeface="Cambria Math" panose="02040503050406030204" pitchFamily="18" charset="0"/>
                      </a:rPr>
                      <m:t>𝑏</m:t>
                    </m:r>
                    <m:r>
                      <a:rPr lang="fr-FR" sz="2000" i="1">
                        <a:latin typeface="Cambria Math" panose="02040503050406030204" pitchFamily="18" charset="0"/>
                      </a:rPr>
                      <m:t>=3, </m:t>
                    </m:r>
                    <m:r>
                      <a:rPr lang="fr-FR" sz="2000" i="1">
                        <a:latin typeface="Cambria Math" panose="02040503050406030204" pitchFamily="18" charset="0"/>
                      </a:rPr>
                      <m:t>𝑐</m:t>
                    </m:r>
                    <m:r>
                      <a:rPr lang="fr-FR" sz="2000" i="1">
                        <a:latin typeface="Cambria Math" panose="02040503050406030204" pitchFamily="18" charset="0"/>
                      </a:rPr>
                      <m:t>=3+</m:t>
                    </m:r>
                    <m:r>
                      <a:rPr lang="fr-FR" sz="2000" i="1">
                        <a:latin typeface="Cambria Math" panose="02040503050406030204" pitchFamily="18" charset="0"/>
                      </a:rPr>
                      <m:t>𝑖</m:t>
                    </m:r>
                    <m:r>
                      <a:rPr lang="fr-FR" sz="2000" i="1">
                        <a:latin typeface="Cambria Math" panose="02040503050406030204" pitchFamily="18" charset="0"/>
                      </a:rPr>
                      <m:t>, </m:t>
                    </m:r>
                    <m:r>
                      <a:rPr lang="fr-FR" sz="2000" i="1">
                        <a:latin typeface="Cambria Math" panose="02040503050406030204" pitchFamily="18" charset="0"/>
                      </a:rPr>
                      <m:t>𝑑</m:t>
                    </m:r>
                    <m:r>
                      <a:rPr lang="fr-FR" sz="2000" i="1">
                        <a:latin typeface="Cambria Math" panose="02040503050406030204" pitchFamily="18" charset="0"/>
                      </a:rPr>
                      <m:t>=2+</m:t>
                    </m:r>
                    <m:r>
                      <a:rPr lang="fr-FR" sz="2000" i="1">
                        <a:latin typeface="Cambria Math" panose="02040503050406030204" pitchFamily="18" charset="0"/>
                      </a:rPr>
                      <m:t>𝑖</m:t>
                    </m:r>
                  </m:oMath>
                </a14:m>
                <a:endParaRPr lang="fr-FR" sz="2000" dirty="0"/>
              </a:p>
              <a:p>
                <a:pPr marL="0" indent="0">
                  <a:buNone/>
                </a:pPr>
                <a:endParaRPr lang="fr-FR" sz="2000" dirty="0"/>
              </a:p>
              <a:p>
                <a:pPr marL="0" indent="0">
                  <a:buNone/>
                </a:pPr>
                <a:endParaRPr lang="fr-F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188641"/>
                <a:ext cx="8712968" cy="6408711"/>
              </a:xfrm>
              <a:blipFill>
                <a:blip r:embed="rId2"/>
                <a:stretch>
                  <a:fillRect l="-699" t="-1047"/>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52" y="740209"/>
            <a:ext cx="7761905" cy="5857143"/>
          </a:xfrm>
          <a:prstGeom prst="rect">
            <a:avLst/>
          </a:prstGeom>
        </p:spPr>
      </p:pic>
    </p:spTree>
    <p:extLst>
      <p:ext uri="{BB962C8B-B14F-4D97-AF65-F5344CB8AC3E}">
        <p14:creationId xmlns:p14="http://schemas.microsoft.com/office/powerpoint/2010/main" val="32036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31504" y="188641"/>
                <a:ext cx="8856984" cy="6480719"/>
              </a:xfrm>
            </p:spPr>
            <p:txBody>
              <a:bodyPr>
                <a:normAutofit/>
              </a:bodyPr>
              <a:lstStyle/>
              <a:p>
                <a:pPr marL="0" indent="0">
                  <a:buNone/>
                </a:pPr>
                <a:r>
                  <a:rPr lang="fr-FR" sz="2000" dirty="0"/>
                  <a:t>Les graphes sur un système d’axes de  en 4D étant inaccessible(</a:t>
                </a:r>
                <a:r>
                  <a:rPr lang="fr-FR" sz="2000" dirty="0">
                    <a:solidFill>
                      <a:srgbClr val="FF0000"/>
                    </a:solidFill>
                  </a:rPr>
                  <a:t>contrainte</a:t>
                </a:r>
                <a:r>
                  <a:rPr lang="fr-FR" sz="2000" dirty="0"/>
                  <a:t>) on peu essayé de représenter une partie de l’information utilisant un système d’axes en 3D ou 2D</a:t>
                </a:r>
              </a:p>
              <a:p>
                <a:pPr marL="0" indent="0">
                  <a:buNone/>
                </a:pPr>
                <a:r>
                  <a:rPr lang="fr-FR" sz="2000" dirty="0">
                    <a:solidFill>
                      <a:schemeClr val="accent3"/>
                    </a:solidFill>
                  </a:rPr>
                  <a:t>Graphes 3D </a:t>
                </a:r>
                <a:r>
                  <a:rPr lang="fr-FR" sz="2000" dirty="0" smtClean="0">
                    <a:solidFill>
                      <a:schemeClr val="accent3"/>
                    </a:solidFill>
                  </a:rPr>
                  <a:t>: </a:t>
                </a:r>
                <a:endParaRPr lang="fr-FR" sz="2000" dirty="0">
                  <a:solidFill>
                    <a:schemeClr val="accent3"/>
                  </a:solidFill>
                </a:endParaRPr>
              </a:p>
              <a:p>
                <a:r>
                  <a:rPr lang="fr-FR" sz="2000" dirty="0"/>
                  <a:t> </a:t>
                </a:r>
                <a14:m>
                  <m:oMath xmlns:m="http://schemas.openxmlformats.org/officeDocument/2006/math">
                    <m:r>
                      <a:rPr lang="fr-FR" sz="2000" i="1">
                        <a:latin typeface="Cambria Math" panose="02040503050406030204" pitchFamily="18" charset="0"/>
                      </a:rPr>
                      <m:t>𝑧</m:t>
                    </m:r>
                    <m:r>
                      <a:rPr lang="fr-FR" sz="2000" i="1">
                        <a:latin typeface="Cambria Math" panose="02040503050406030204" pitchFamily="18" charset="0"/>
                      </a:rPr>
                      <m:t>=</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𝑖𝑦</m:t>
                            </m:r>
                          </m:e>
                        </m:d>
                      </m:e>
                    </m:d>
                    <m:r>
                      <a:rPr lang="fr-FR" sz="2000" i="1">
                        <a:latin typeface="Cambria Math" panose="02040503050406030204" pitchFamily="18" charset="0"/>
                        <a:ea typeface="Cambria Math" panose="02040503050406030204" pitchFamily="18" charset="0"/>
                      </a:rPr>
                      <m:t>:0,1≤</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≤0,9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0≤</m:t>
                    </m:r>
                    <m:r>
                      <a:rPr lang="fr-FR" sz="2000" i="1">
                        <a:latin typeface="Cambria Math" panose="02040503050406030204" pitchFamily="18" charset="0"/>
                        <a:ea typeface="Cambria Math" panose="02040503050406030204" pitchFamily="18" charset="0"/>
                      </a:rPr>
                      <m:t>𝑦</m:t>
                    </m:r>
                    <m:r>
                      <a:rPr lang="fr-FR" sz="2000" i="1">
                        <a:latin typeface="Cambria Math" panose="02040503050406030204" pitchFamily="18" charset="0"/>
                        <a:ea typeface="Cambria Math" panose="02040503050406030204" pitchFamily="18" charset="0"/>
                      </a:rPr>
                      <m:t>≤50</m:t>
                    </m:r>
                  </m:oMath>
                </a14:m>
                <a:endParaRPr lang="fr-FR" sz="2000" dirty="0"/>
              </a:p>
              <a:p>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31504" y="188641"/>
                <a:ext cx="8856984" cy="6480719"/>
              </a:xfrm>
              <a:blipFill>
                <a:blip r:embed="rId2"/>
                <a:stretch>
                  <a:fillRect l="-757" t="-1035" r="-757"/>
                </a:stretch>
              </a:blipFill>
            </p:spPr>
            <p:txBody>
              <a:bodyPr/>
              <a:lstStyle/>
              <a:p>
                <a:r>
                  <a:rPr lang="fr-FR">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836" y="2081157"/>
            <a:ext cx="7452320" cy="4588203"/>
          </a:xfrm>
          <a:prstGeom prst="rect">
            <a:avLst/>
          </a:prstGeom>
        </p:spPr>
      </p:pic>
    </p:spTree>
    <p:extLst>
      <p:ext uri="{BB962C8B-B14F-4D97-AF65-F5344CB8AC3E}">
        <p14:creationId xmlns:p14="http://schemas.microsoft.com/office/powerpoint/2010/main" val="1412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260649"/>
                <a:ext cx="8784976" cy="6336703"/>
              </a:xfrm>
            </p:spPr>
            <p:txBody>
              <a:bodyPr>
                <a:normAutofit/>
              </a:bodyPr>
              <a:lstStyle/>
              <a:p>
                <a14:m>
                  <m:oMath xmlns:m="http://schemas.openxmlformats.org/officeDocument/2006/math">
                    <m:r>
                      <a:rPr lang="fr-FR" sz="2000" i="1">
                        <a:latin typeface="Cambria Math" panose="02040503050406030204" pitchFamily="18" charset="0"/>
                      </a:rPr>
                      <m:t>𝑧</m:t>
                    </m:r>
                    <m:r>
                      <a:rPr lang="fr-FR" sz="2000" i="1">
                        <a:latin typeface="Cambria Math" panose="02040503050406030204" pitchFamily="18" charset="0"/>
                      </a:rPr>
                      <m:t>=</m:t>
                    </m:r>
                    <m:r>
                      <a:rPr lang="fr-FR" sz="2000" i="1">
                        <a:latin typeface="Cambria Math" panose="02040503050406030204" pitchFamily="18" charset="0"/>
                      </a:rPr>
                      <m:t>𝐼𝑚</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𝑖𝑦</m:t>
                            </m:r>
                          </m:e>
                        </m:d>
                      </m:e>
                    </m:d>
                    <m:r>
                      <a:rPr lang="fr-FR" sz="2000" i="1">
                        <a:latin typeface="Cambria Math" panose="02040503050406030204" pitchFamily="18" charset="0"/>
                        <a:ea typeface="Cambria Math" panose="02040503050406030204" pitchFamily="18" charset="0"/>
                      </a:rPr>
                      <m:t>:0,1≤</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≤0,9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0≤</m:t>
                    </m:r>
                    <m:r>
                      <a:rPr lang="fr-FR" sz="2000" i="1">
                        <a:latin typeface="Cambria Math" panose="02040503050406030204" pitchFamily="18" charset="0"/>
                        <a:ea typeface="Cambria Math" panose="02040503050406030204" pitchFamily="18" charset="0"/>
                      </a:rPr>
                      <m:t>𝑦</m:t>
                    </m:r>
                    <m:r>
                      <a:rPr lang="fr-FR" sz="2000" i="1">
                        <a:latin typeface="Cambria Math" panose="02040503050406030204" pitchFamily="18" charset="0"/>
                        <a:ea typeface="Cambria Math" panose="02040503050406030204" pitchFamily="18" charset="0"/>
                      </a:rPr>
                      <m:t>≤50</m:t>
                    </m:r>
                  </m:oMath>
                </a14:m>
                <a:endParaRPr lang="fr-FR" sz="2000" dirty="0"/>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260649"/>
                <a:ext cx="8784976" cy="6336703"/>
              </a:xfrm>
              <a:blipFill>
                <a:blip r:embed="rId2"/>
                <a:stretch>
                  <a:fillRect l="-624" t="-481"/>
                </a:stretch>
              </a:blipFill>
            </p:spPr>
            <p:txBody>
              <a:bodyPr/>
              <a:lstStyle/>
              <a:p>
                <a:r>
                  <a:rPr lang="fr-FR">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788" y="980729"/>
            <a:ext cx="8388424" cy="5147011"/>
          </a:xfrm>
          <a:prstGeom prst="rect">
            <a:avLst/>
          </a:prstGeom>
        </p:spPr>
      </p:pic>
    </p:spTree>
    <p:extLst>
      <p:ext uri="{BB962C8B-B14F-4D97-AF65-F5344CB8AC3E}">
        <p14:creationId xmlns:p14="http://schemas.microsoft.com/office/powerpoint/2010/main" val="7397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0"/>
                <a:ext cx="8784976" cy="6480720"/>
              </a:xfrm>
            </p:spPr>
            <p:txBody>
              <a:bodyPr>
                <a:normAutofit/>
              </a:bodyPr>
              <a:lstStyle/>
              <a:p>
                <a:pPr marL="0" indent="0">
                  <a:buNone/>
                </a:pPr>
                <a:r>
                  <a:rPr lang="fr-FR" sz="2000" dirty="0">
                    <a:solidFill>
                      <a:schemeClr val="accent3"/>
                    </a:solidFill>
                  </a:rPr>
                  <a:t>Graphe 2D: </a:t>
                </a:r>
                <a:r>
                  <a:rPr lang="fr-FR" sz="2000" dirty="0"/>
                  <a:t>on peut faire une section plane </a:t>
                </a:r>
                <a14:m>
                  <m:oMath xmlns:m="http://schemas.openxmlformats.org/officeDocument/2006/math">
                    <m:r>
                      <a:rPr lang="fr-FR" sz="2000" i="1">
                        <a:latin typeface="Cambria Math" panose="02040503050406030204" pitchFamily="18" charset="0"/>
                      </a:rPr>
                      <m:t>𝑦</m:t>
                    </m:r>
                    <m:r>
                      <a:rPr lang="fr-FR" sz="2000" i="1">
                        <a:latin typeface="Cambria Math" panose="02040503050406030204" pitchFamily="18" charset="0"/>
                      </a:rPr>
                      <m:t>=</m:t>
                    </m:r>
                    <m:r>
                      <a:rPr lang="fr-FR" sz="2000" i="1">
                        <a:latin typeface="Cambria Math" panose="02040503050406030204" pitchFamily="18" charset="0"/>
                      </a:rPr>
                      <m:t>𝑐𝑠𝑡</m:t>
                    </m:r>
                    <m:r>
                      <a:rPr lang="fr-FR" sz="2000" i="1">
                        <a:latin typeface="Cambria Math" panose="02040503050406030204" pitchFamily="18" charset="0"/>
                      </a:rPr>
                      <m:t> </m:t>
                    </m:r>
                    <m:r>
                      <a:rPr lang="fr-FR" sz="2000" i="1">
                        <a:latin typeface="Cambria Math" panose="02040503050406030204" pitchFamily="18" charset="0"/>
                      </a:rPr>
                      <m:t>𝑜𝑢</m:t>
                    </m:r>
                    <m:r>
                      <a:rPr lang="fr-FR" sz="2000" i="1">
                        <a:latin typeface="Cambria Math" panose="02040503050406030204" pitchFamily="18" charset="0"/>
                      </a:rPr>
                      <m:t> </m:t>
                    </m:r>
                    <m:r>
                      <a:rPr lang="fr-FR" sz="2000" i="1">
                        <a:latin typeface="Cambria Math" panose="02040503050406030204" pitchFamily="18" charset="0"/>
                      </a:rPr>
                      <m:t>𝑥</m:t>
                    </m:r>
                    <m:r>
                      <a:rPr lang="fr-FR" sz="2000" i="1">
                        <a:latin typeface="Cambria Math" panose="02040503050406030204" pitchFamily="18" charset="0"/>
                      </a:rPr>
                      <m:t>=</m:t>
                    </m:r>
                    <m:r>
                      <a:rPr lang="fr-FR" sz="2000" i="1">
                        <a:latin typeface="Cambria Math" panose="02040503050406030204" pitchFamily="18" charset="0"/>
                      </a:rPr>
                      <m:t>𝑐𝑠𝑡</m:t>
                    </m:r>
                  </m:oMath>
                </a14:m>
                <a:r>
                  <a:rPr lang="fr-FR" sz="2000" dirty="0"/>
                  <a:t> des surfaces précédentes</a:t>
                </a:r>
              </a:p>
              <a:p>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1</m:t>
                        </m:r>
                      </m:sub>
                    </m:sSub>
                    <m:r>
                      <a:rPr lang="fr-FR" sz="2000" i="1">
                        <a:latin typeface="Cambria Math" panose="02040503050406030204" pitchFamily="18" charset="0"/>
                      </a:rPr>
                      <m:t>=</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𝑖𝑎</m:t>
                            </m:r>
                          </m:e>
                        </m:d>
                      </m:e>
                    </m:d>
                    <m:r>
                      <a:rPr lang="fr-FR" sz="2000" i="1">
                        <a:latin typeface="Cambria Math" panose="02040503050406030204" pitchFamily="18" charset="0"/>
                        <a:ea typeface="Cambria Math" panose="02040503050406030204" pitchFamily="18" charset="0"/>
                      </a:rPr>
                      <m:t> ,</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𝑦</m:t>
                        </m:r>
                      </m:e>
                      <m:sub>
                        <m:r>
                          <a:rPr lang="fr-FR" sz="2000" i="1">
                            <a:latin typeface="Cambria Math" panose="02040503050406030204" pitchFamily="18" charset="0"/>
                            <a:ea typeface="Cambria Math" panose="02040503050406030204" pitchFamily="18" charset="0"/>
                          </a:rPr>
                          <m:t>2</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𝐼𝑚</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𝑖𝑎</m:t>
                            </m:r>
                          </m:e>
                        </m:d>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𝑎𝑣𝑒𝑐</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=20</m:t>
                    </m:r>
                  </m:oMath>
                </a14:m>
                <a:endParaRPr lang="fr-FR" sz="2000" dirty="0"/>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0"/>
                <a:ext cx="8784976" cy="6480720"/>
              </a:xfrm>
              <a:blipFill>
                <a:blip r:embed="rId2"/>
                <a:stretch>
                  <a:fillRect l="-693" t="-1035"/>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715" y="1412776"/>
            <a:ext cx="6828571" cy="5256584"/>
          </a:xfrm>
          <a:prstGeom prst="rect">
            <a:avLst/>
          </a:prstGeom>
        </p:spPr>
      </p:pic>
    </p:spTree>
    <p:extLst>
      <p:ext uri="{BB962C8B-B14F-4D97-AF65-F5344CB8AC3E}">
        <p14:creationId xmlns:p14="http://schemas.microsoft.com/office/powerpoint/2010/main" val="334527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260649"/>
                <a:ext cx="8640960" cy="6264695"/>
              </a:xfrm>
            </p:spPr>
            <p:txBody>
              <a:bodyPr>
                <a:normAutofit/>
              </a:bodyPr>
              <a:lstStyle/>
              <a:p>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1</m:t>
                        </m:r>
                      </m:sub>
                    </m:sSub>
                    <m:r>
                      <a:rPr lang="fr-FR" sz="2000" i="1">
                        <a:latin typeface="Cambria Math" panose="02040503050406030204" pitchFamily="18" charset="0"/>
                      </a:rPr>
                      <m:t>=</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𝑖𝑥</m:t>
                            </m:r>
                          </m:e>
                        </m:d>
                      </m:e>
                    </m:d>
                    <m:r>
                      <a:rPr lang="fr-FR" sz="2000" i="1">
                        <a:latin typeface="Cambria Math" panose="02040503050406030204" pitchFamily="18" charset="0"/>
                        <a:ea typeface="Cambria Math" panose="02040503050406030204" pitchFamily="18" charset="0"/>
                      </a:rPr>
                      <m:t>,  </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𝑦</m:t>
                        </m:r>
                      </m:e>
                      <m:sub>
                        <m:r>
                          <a:rPr lang="fr-FR" sz="2000" i="1">
                            <a:latin typeface="Cambria Math" panose="02040503050406030204" pitchFamily="18" charset="0"/>
                            <a:ea typeface="Cambria Math" panose="02040503050406030204" pitchFamily="18" charset="0"/>
                          </a:rPr>
                          <m:t>2</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𝐼𝑚</m:t>
                    </m:r>
                    <m:r>
                      <a:rPr lang="fr-FR" sz="2000" i="1">
                        <a:latin typeface="Cambria Math" panose="02040503050406030204" pitchFamily="18" charset="0"/>
                        <a:ea typeface="Cambria Math" panose="02040503050406030204" pitchFamily="18" charset="0"/>
                      </a:rPr>
                      <m:t>(</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𝑖𝑥</m:t>
                            </m:r>
                          </m:e>
                        </m:d>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𝑎𝑣𝑒𝑐</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=0,4</m:t>
                    </m:r>
                  </m:oMath>
                </a14:m>
                <a:endParaRPr lang="fr-FR" sz="2000" dirty="0">
                  <a:ea typeface="Cambria Math" panose="02040503050406030204" pitchFamily="18" charset="0"/>
                </a:endParaRPr>
              </a:p>
              <a:p>
                <a:pPr marL="0" indent="0">
                  <a:buNone/>
                </a:pPr>
                <a:endParaRPr lang="fr-FR" sz="2000" dirty="0">
                  <a:ea typeface="Cambria Math" panose="02040503050406030204" pitchFamily="18" charset="0"/>
                </a:endParaRPr>
              </a:p>
              <a:p>
                <a:pPr marL="0" indent="0">
                  <a:buNone/>
                </a:pPr>
                <a:endParaRPr lang="fr-FR" sz="2000"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260649"/>
                <a:ext cx="8640960" cy="6264695"/>
              </a:xfrm>
              <a:blipFill>
                <a:blip r:embed="rId2"/>
                <a:stretch>
                  <a:fillRect l="-635" t="-487"/>
                </a:stretch>
              </a:blipFill>
            </p:spPr>
            <p:txBody>
              <a:bodyPr/>
              <a:lstStyle/>
              <a:p>
                <a:r>
                  <a:rPr lang="fr-FR">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286" y="700429"/>
            <a:ext cx="6771428" cy="5457143"/>
          </a:xfrm>
          <a:prstGeom prst="rect">
            <a:avLst/>
          </a:prstGeom>
        </p:spPr>
      </p:pic>
    </p:spTree>
    <p:extLst>
      <p:ext uri="{BB962C8B-B14F-4D97-AF65-F5344CB8AC3E}">
        <p14:creationId xmlns:p14="http://schemas.microsoft.com/office/powerpoint/2010/main" val="17643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66109" y="381000"/>
            <a:ext cx="6859787" cy="690546"/>
          </a:xfrm>
        </p:spPr>
        <p:txBody>
          <a:bodyPr>
            <a:normAutofit/>
          </a:bodyPr>
          <a:lstStyle/>
          <a:p>
            <a:pPr algn="ctr"/>
            <a:r>
              <a:rPr lang="fr-FR" b="1" dirty="0" smtClean="0"/>
              <a:t>Plan:</a:t>
            </a:r>
            <a:endParaRPr lang="fr-FR" b="1"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2862182257"/>
              </p:ext>
            </p:extLst>
          </p:nvPr>
        </p:nvGraphicFramePr>
        <p:xfrm>
          <a:off x="2309787" y="1000108"/>
          <a:ext cx="7788305" cy="5591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332656"/>
                <a:ext cx="8640960" cy="6192688"/>
              </a:xfrm>
            </p:spPr>
            <p:txBody>
              <a:bodyPr>
                <a:normAutofit/>
              </a:bodyPr>
              <a:lstStyle/>
              <a:p>
                <a:pPr marL="0" indent="0">
                  <a:buNone/>
                </a:pPr>
                <a:r>
                  <a:rPr lang="fr-FR" sz="2000" dirty="0">
                    <a:solidFill>
                      <a:schemeClr val="accent4"/>
                    </a:solidFill>
                  </a:rPr>
                  <a:t>Définitions utiles:</a:t>
                </a:r>
              </a:p>
              <a:p>
                <a:r>
                  <a:rPr lang="fr-FR" sz="2000" dirty="0"/>
                  <a:t> </a:t>
                </a:r>
                <a:r>
                  <a:rPr lang="fr-FR" sz="2000" dirty="0">
                    <a:solidFill>
                      <a:schemeClr val="accent3"/>
                    </a:solidFill>
                  </a:rPr>
                  <a:t>Singularité: </a:t>
                </a:r>
                <a:r>
                  <a:rPr lang="fr-FR" sz="2000" dirty="0"/>
                  <a:t>on dit qu’un point </a:t>
                </a:r>
                <a14:m>
                  <m:oMath xmlns:m="http://schemas.openxmlformats.org/officeDocument/2006/math">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oMath>
                </a14:m>
                <a:r>
                  <a:rPr lang="fr-FR" sz="2000" dirty="0"/>
                  <a:t> est une singularité isolée d’une fonction </a:t>
                </a:r>
                <a14:m>
                  <m:oMath xmlns:m="http://schemas.openxmlformats.org/officeDocument/2006/math">
                    <m:r>
                      <a:rPr lang="fr-FR" sz="2000" i="1">
                        <a:latin typeface="Cambria Math" panose="02040503050406030204" pitchFamily="18" charset="0"/>
                      </a:rPr>
                      <m:t>𝑓</m:t>
                    </m:r>
                  </m:oMath>
                </a14:m>
                <a:r>
                  <a:rPr lang="fr-FR" sz="2000" dirty="0"/>
                  <a:t> si </a:t>
                </a:r>
                <a14:m>
                  <m:oMath xmlns:m="http://schemas.openxmlformats.org/officeDocument/2006/math">
                    <m:r>
                      <a:rPr lang="fr-FR" sz="2000" i="1">
                        <a:latin typeface="Cambria Math" panose="02040503050406030204" pitchFamily="18" charset="0"/>
                      </a:rPr>
                      <m:t>𝑓</m:t>
                    </m:r>
                  </m:oMath>
                </a14:m>
                <a:r>
                  <a:rPr lang="fr-FR" sz="2000" dirty="0"/>
                  <a:t> est holomorphe dans</a:t>
                </a:r>
              </a:p>
              <a:p>
                <a:pPr marL="0" indent="0" algn="ctr">
                  <a:buNone/>
                </a:pPr>
                <a14:m>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𝐷</m:t>
                        </m:r>
                      </m:e>
                      <m:sup>
                        <m:r>
                          <a:rPr lang="fr-FR" sz="2000" i="1">
                            <a:latin typeface="Cambria Math" panose="02040503050406030204" pitchFamily="18" charset="0"/>
                          </a:rPr>
                          <m:t>∗</m:t>
                        </m:r>
                      </m:sup>
                    </m:sSup>
                    <m:d>
                      <m:dPr>
                        <m:ctrlPr>
                          <a:rPr lang="fr-FR" sz="2000" i="1">
                            <a:latin typeface="Cambria Math" panose="02040503050406030204" pitchFamily="18" charset="0"/>
                          </a:rPr>
                        </m:ctrlPr>
                      </m:dPr>
                      <m:e>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r>
                          <a:rPr lang="fr-FR" sz="2000" i="1">
                            <a:latin typeface="Cambria Math" panose="02040503050406030204" pitchFamily="18" charset="0"/>
                          </a:rPr>
                          <m:t>,</m:t>
                        </m:r>
                        <m:r>
                          <a:rPr lang="fr-FR" sz="2000" i="1">
                            <a:latin typeface="Cambria Math" panose="02040503050406030204" pitchFamily="18" charset="0"/>
                          </a:rPr>
                          <m:t>𝑟</m:t>
                        </m:r>
                      </m:e>
                    </m:d>
                    <m:r>
                      <a:rPr lang="fr-FR" sz="2000" i="1">
                        <a:latin typeface="Cambria Math" panose="02040503050406030204" pitchFamily="18" charset="0"/>
                      </a:rPr>
                      <m:t>=</m:t>
                    </m:r>
                    <m:r>
                      <a:rPr lang="fr-FR" sz="2000" i="1">
                        <a:latin typeface="Cambria Math" panose="02040503050406030204" pitchFamily="18" charset="0"/>
                      </a:rPr>
                      <m:t>𝐷</m:t>
                    </m:r>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r>
                      <a:rPr lang="fr-FR" sz="2000" i="1">
                        <a:latin typeface="Cambria Math" panose="02040503050406030204" pitchFamily="18" charset="0"/>
                      </a:rPr>
                      <m:t>,</m:t>
                    </m:r>
                    <m:r>
                      <a:rPr lang="fr-FR" sz="2000" i="1">
                        <a:latin typeface="Cambria Math" panose="02040503050406030204" pitchFamily="18" charset="0"/>
                      </a:rPr>
                      <m:t>𝑟</m:t>
                    </m:r>
                    <m:r>
                      <a:rPr lang="fr-FR" sz="2000" i="1">
                        <a:latin typeface="Cambria Math" panose="02040503050406030204" pitchFamily="18" charset="0"/>
                      </a:rPr>
                      <m:t>)\</m:t>
                    </m:r>
                    <m:d>
                      <m:dPr>
                        <m:begChr m:val="{"/>
                        <m:endChr m:val="}"/>
                        <m:ctrlPr>
                          <a:rPr lang="fr-FR" sz="2000" i="1">
                            <a:latin typeface="Cambria Math" panose="02040503050406030204" pitchFamily="18" charset="0"/>
                          </a:rPr>
                        </m:ctrlPr>
                      </m:dPr>
                      <m:e>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e>
                    </m:d>
                  </m:oMath>
                </a14:m>
                <a:r>
                  <a:rPr lang="fr-FR" sz="2000" dirty="0"/>
                  <a:t> pour un certain </a:t>
                </a:r>
                <a14:m>
                  <m:oMath xmlns:m="http://schemas.openxmlformats.org/officeDocument/2006/math">
                    <m:r>
                      <a:rPr lang="fr-FR" sz="2000" i="1">
                        <a:latin typeface="Cambria Math" panose="02040503050406030204" pitchFamily="18" charset="0"/>
                      </a:rPr>
                      <m:t>𝑟</m:t>
                    </m:r>
                    <m:r>
                      <a:rPr lang="fr-FR" sz="2000" i="1">
                        <a:latin typeface="Cambria Math" panose="02040503050406030204" pitchFamily="18" charset="0"/>
                      </a:rPr>
                      <m:t>&gt;0</m:t>
                    </m:r>
                  </m:oMath>
                </a14:m>
                <a:endParaRPr lang="fr-FR" sz="2000" dirty="0"/>
              </a:p>
              <a:p>
                <a:r>
                  <a:rPr lang="fr-FR" sz="2000" dirty="0">
                    <a:solidFill>
                      <a:schemeClr val="accent3"/>
                    </a:solidFill>
                  </a:rPr>
                  <a:t>Singularité apparente ou artificielle: </a:t>
                </a:r>
                <a14:m>
                  <m:oMath xmlns:m="http://schemas.openxmlformats.org/officeDocument/2006/math">
                    <m:func>
                      <m:funcPr>
                        <m:ctrlPr>
                          <a:rPr lang="fr-FR" sz="2000" i="1">
                            <a:latin typeface="Cambria Math" panose="02040503050406030204" pitchFamily="18" charset="0"/>
                          </a:rPr>
                        </m:ctrlPr>
                      </m:funcPr>
                      <m:fName>
                        <m:limLow>
                          <m:limLowPr>
                            <m:ctrlPr>
                              <a:rPr lang="fr-FR" sz="2000" i="1">
                                <a:latin typeface="Cambria Math" panose="02040503050406030204" pitchFamily="18" charset="0"/>
                              </a:rPr>
                            </m:ctrlPr>
                          </m:limLowPr>
                          <m:e>
                            <m:r>
                              <m:rPr>
                                <m:sty m:val="p"/>
                              </m:rPr>
                              <a:rPr lang="fr-FR" sz="2000">
                                <a:latin typeface="Cambria Math" panose="02040503050406030204" pitchFamily="18" charset="0"/>
                              </a:rPr>
                              <m:t>lim</m:t>
                            </m:r>
                          </m:e>
                          <m:lim>
                            <m:r>
                              <a:rPr lang="fr-FR" sz="2000" i="1">
                                <a:latin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lim>
                        </m:limLow>
                      </m:fName>
                      <m:e>
                        <m:r>
                          <a:rPr lang="fr-FR" sz="2000" i="1">
                            <a:latin typeface="Cambria Math" panose="02040503050406030204" pitchFamily="18" charset="0"/>
                          </a:rPr>
                          <m:t>𝑓</m:t>
                        </m:r>
                        <m:r>
                          <a:rPr lang="fr-FR" sz="2000" i="1">
                            <a:latin typeface="Cambria Math" panose="02040503050406030204" pitchFamily="18" charset="0"/>
                          </a:rPr>
                          <m:t>(</m:t>
                        </m:r>
                        <m:r>
                          <a:rPr lang="fr-FR" sz="2000" i="1">
                            <a:latin typeface="Cambria Math" panose="02040503050406030204" pitchFamily="18" charset="0"/>
                          </a:rPr>
                          <m:t>𝑧</m:t>
                        </m:r>
                        <m:r>
                          <a:rPr lang="fr-FR" sz="2000" i="1">
                            <a:latin typeface="Cambria Math" panose="02040503050406030204" pitchFamily="18" charset="0"/>
                          </a:rPr>
                          <m:t>)</m:t>
                        </m:r>
                      </m:e>
                    </m:func>
                    <m:r>
                      <a:rPr lang="fr-FR" sz="2000" i="1">
                        <a:latin typeface="Cambria Math" panose="02040503050406030204" pitchFamily="18" charset="0"/>
                      </a:rPr>
                      <m:t> </m:t>
                    </m:r>
                    <m:r>
                      <a:rPr lang="fr-FR" sz="2000" i="1">
                        <a:latin typeface="Cambria Math" panose="02040503050406030204" pitchFamily="18" charset="0"/>
                      </a:rPr>
                      <m:t>𝑓𝑖𝑛𝑖</m:t>
                    </m:r>
                  </m:oMath>
                </a14:m>
                <a:r>
                  <a:rPr lang="fr-FR" sz="2000" dirty="0"/>
                  <a:t> </a:t>
                </a:r>
              </a:p>
              <a:p>
                <a:pPr marL="0" indent="0">
                  <a:buNone/>
                </a:pPr>
                <a:r>
                  <a:rPr lang="fr-FR" sz="2000" dirty="0">
                    <a:solidFill>
                      <a:srgbClr val="FFFF00"/>
                    </a:solidFill>
                    <a:ea typeface="Cambria Math" panose="02040503050406030204" pitchFamily="18" charset="0"/>
                  </a:rPr>
                  <a:t>développement en série de Laurent en voisinage de </a:t>
                </a:r>
                <a14:m>
                  <m:oMath xmlns:m="http://schemas.openxmlformats.org/officeDocument/2006/math">
                    <m:sSub>
                      <m:sSubPr>
                        <m:ctrlPr>
                          <a:rPr lang="fr-FR" sz="2000" i="1">
                            <a:solidFill>
                              <a:srgbClr val="FFFF00"/>
                            </a:solidFill>
                            <a:latin typeface="Cambria Math" panose="02040503050406030204" pitchFamily="18" charset="0"/>
                            <a:ea typeface="Cambria Math" panose="02040503050406030204" pitchFamily="18" charset="0"/>
                          </a:rPr>
                        </m:ctrlPr>
                      </m:sSubPr>
                      <m:e>
                        <m:r>
                          <a:rPr lang="fr-FR" sz="2000" i="1">
                            <a:solidFill>
                              <a:srgbClr val="FFFF00"/>
                            </a:solidFill>
                            <a:latin typeface="Cambria Math" panose="02040503050406030204" pitchFamily="18" charset="0"/>
                            <a:ea typeface="Cambria Math" panose="02040503050406030204" pitchFamily="18" charset="0"/>
                          </a:rPr>
                          <m:t>𝑧</m:t>
                        </m:r>
                      </m:e>
                      <m:sub>
                        <m:r>
                          <a:rPr lang="fr-FR" sz="2000" i="1">
                            <a:solidFill>
                              <a:srgbClr val="FFFF00"/>
                            </a:solidFill>
                            <a:latin typeface="Cambria Math" panose="02040503050406030204" pitchFamily="18" charset="0"/>
                            <a:ea typeface="Cambria Math" panose="02040503050406030204" pitchFamily="18" charset="0"/>
                          </a:rPr>
                          <m:t>0</m:t>
                        </m:r>
                      </m:sub>
                    </m:sSub>
                  </m:oMath>
                </a14:m>
                <a:r>
                  <a:rPr lang="fr-FR" sz="2000" dirty="0">
                    <a:solidFill>
                      <a:srgbClr val="FFFF00"/>
                    </a:solidFill>
                    <a:ea typeface="Cambria Math" panose="02040503050406030204" pitchFamily="18" charset="0"/>
                  </a:rPr>
                  <a:t>:</a:t>
                </a:r>
              </a:p>
              <a:p>
                <a:pPr marL="0" indent="0" algn="ctr">
                  <a:buNone/>
                </a:pPr>
                <a:r>
                  <a:rPr lang="fr-FR" sz="2000" dirty="0">
                    <a:solidFill>
                      <a:srgbClr val="FFFF00"/>
                    </a:solidFill>
                    <a:ea typeface="Cambria Math" panose="02040503050406030204" pitchFamily="18" charset="0"/>
                  </a:rPr>
                  <a:t> </a:t>
                </a:r>
                <a14:m>
                  <m:oMath xmlns:m="http://schemas.openxmlformats.org/officeDocument/2006/math">
                    <m:r>
                      <a:rPr lang="fr-FR" sz="2000" i="1">
                        <a:latin typeface="Cambria Math" panose="02040503050406030204" pitchFamily="18" charset="0"/>
                        <a:ea typeface="Cambria Math" panose="02040503050406030204" pitchFamily="18" charset="0"/>
                      </a:rPr>
                      <m:t>𝑓</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𝑎</m:t>
                        </m:r>
                      </m:e>
                      <m:sub>
                        <m:r>
                          <a:rPr lang="fr-FR" sz="2000" i="1">
                            <a:latin typeface="Cambria Math" panose="02040503050406030204" pitchFamily="18" charset="0"/>
                            <a:ea typeface="Cambria Math" panose="02040503050406030204" pitchFamily="18" charset="0"/>
                          </a:rPr>
                          <m:t>0</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𝑎</m:t>
                        </m:r>
                      </m:e>
                      <m:sub>
                        <m:r>
                          <a:rPr lang="fr-FR" sz="2000" i="1">
                            <a:latin typeface="Cambria Math" panose="02040503050406030204" pitchFamily="18" charset="0"/>
                            <a:ea typeface="Cambria Math" panose="02040503050406030204" pitchFamily="18" charset="0"/>
                          </a:rPr>
                          <m:t>1</m:t>
                        </m:r>
                      </m:sub>
                    </m:sSub>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e>
                    </m:d>
                  </m:oMath>
                </a14:m>
                <a:r>
                  <a:rPr lang="fr-FR" sz="2000" dirty="0"/>
                  <a:t>…</a:t>
                </a:r>
              </a:p>
              <a:p>
                <a:r>
                  <a:rPr lang="fr-FR" sz="2000" dirty="0">
                    <a:solidFill>
                      <a:schemeClr val="accent3"/>
                    </a:solidFill>
                  </a:rPr>
                  <a:t>Pôles: </a:t>
                </a:r>
                <a14:m>
                  <m:oMath xmlns:m="http://schemas.openxmlformats.org/officeDocument/2006/math">
                    <m:func>
                      <m:funcPr>
                        <m:ctrlPr>
                          <a:rPr lang="fr-FR" sz="2000" i="1">
                            <a:latin typeface="Cambria Math" panose="02040503050406030204" pitchFamily="18" charset="0"/>
                          </a:rPr>
                        </m:ctrlPr>
                      </m:funcPr>
                      <m:fName>
                        <m:limLow>
                          <m:limLowPr>
                            <m:ctrlPr>
                              <a:rPr lang="fr-FR" sz="2000" i="1">
                                <a:latin typeface="Cambria Math" panose="02040503050406030204" pitchFamily="18" charset="0"/>
                              </a:rPr>
                            </m:ctrlPr>
                          </m:limLowPr>
                          <m:e>
                            <m:r>
                              <m:rPr>
                                <m:sty m:val="p"/>
                              </m:rPr>
                              <a:rPr lang="fr-FR" sz="2000">
                                <a:latin typeface="Cambria Math" panose="02040503050406030204" pitchFamily="18" charset="0"/>
                              </a:rPr>
                              <m:t>lim</m:t>
                            </m:r>
                          </m:e>
                          <m:lim>
                            <m:r>
                              <a:rPr lang="fr-FR" sz="2000" i="1">
                                <a:latin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lim>
                        </m:limLow>
                      </m:fName>
                      <m:e>
                        <m:r>
                          <a:rPr lang="fr-FR" sz="2000" i="1">
                            <a:latin typeface="Cambria Math" panose="02040503050406030204" pitchFamily="18" charset="0"/>
                          </a:rPr>
                          <m:t>𝑓</m:t>
                        </m:r>
                        <m:r>
                          <a:rPr lang="fr-FR" sz="2000" i="1">
                            <a:latin typeface="Cambria Math" panose="02040503050406030204" pitchFamily="18" charset="0"/>
                          </a:rPr>
                          <m:t>(</m:t>
                        </m:r>
                        <m:r>
                          <a:rPr lang="fr-FR" sz="2000" i="1">
                            <a:latin typeface="Cambria Math" panose="02040503050406030204" pitchFamily="18" charset="0"/>
                          </a:rPr>
                          <m:t>𝑧</m:t>
                        </m:r>
                        <m:r>
                          <a:rPr lang="fr-FR" sz="2000" i="1">
                            <a:latin typeface="Cambria Math" panose="02040503050406030204" pitchFamily="18" charset="0"/>
                          </a:rPr>
                          <m:t>)</m:t>
                        </m:r>
                      </m:e>
                    </m:func>
                    <m:r>
                      <a:rPr lang="fr-FR" sz="2000" i="1">
                        <a:latin typeface="Cambria Math" panose="02040503050406030204" pitchFamily="18" charset="0"/>
                      </a:rPr>
                      <m:t>=</m:t>
                    </m:r>
                    <m:r>
                      <a:rPr lang="fr-FR" sz="2000" i="1">
                        <a:latin typeface="Cambria Math" panose="02040503050406030204" pitchFamily="18" charset="0"/>
                        <a:ea typeface="Cambria Math" panose="02040503050406030204" pitchFamily="18" charset="0"/>
                      </a:rPr>
                      <m:t>∞</m:t>
                    </m:r>
                  </m:oMath>
                </a14:m>
                <a:endParaRPr lang="fr-FR" sz="2000" dirty="0"/>
              </a:p>
              <a:p>
                <a:pPr marL="0" indent="0">
                  <a:buNone/>
                </a:pPr>
                <a:r>
                  <a:rPr lang="fr-FR" sz="2000" dirty="0">
                    <a:solidFill>
                      <a:srgbClr val="FFFF00"/>
                    </a:solidFill>
                    <a:ea typeface="Cambria Math" panose="02040503050406030204" pitchFamily="18" charset="0"/>
                  </a:rPr>
                  <a:t>développement en série de Laurent en voisinage de </a:t>
                </a:r>
                <a14:m>
                  <m:oMath xmlns:m="http://schemas.openxmlformats.org/officeDocument/2006/math">
                    <m:sSub>
                      <m:sSubPr>
                        <m:ctrlPr>
                          <a:rPr lang="fr-FR" sz="2000" i="1">
                            <a:solidFill>
                              <a:srgbClr val="FFFF00"/>
                            </a:solidFill>
                            <a:latin typeface="Cambria Math" panose="02040503050406030204" pitchFamily="18" charset="0"/>
                            <a:ea typeface="Cambria Math" panose="02040503050406030204" pitchFamily="18" charset="0"/>
                          </a:rPr>
                        </m:ctrlPr>
                      </m:sSubPr>
                      <m:e>
                        <m:r>
                          <a:rPr lang="fr-FR" sz="2000" i="1">
                            <a:solidFill>
                              <a:srgbClr val="FFFF00"/>
                            </a:solidFill>
                            <a:latin typeface="Cambria Math" panose="02040503050406030204" pitchFamily="18" charset="0"/>
                            <a:ea typeface="Cambria Math" panose="02040503050406030204" pitchFamily="18" charset="0"/>
                          </a:rPr>
                          <m:t>𝑧</m:t>
                        </m:r>
                      </m:e>
                      <m:sub>
                        <m:r>
                          <a:rPr lang="fr-FR" sz="2000" i="1">
                            <a:solidFill>
                              <a:srgbClr val="FFFF00"/>
                            </a:solidFill>
                            <a:latin typeface="Cambria Math" panose="02040503050406030204" pitchFamily="18" charset="0"/>
                            <a:ea typeface="Cambria Math" panose="02040503050406030204" pitchFamily="18" charset="0"/>
                          </a:rPr>
                          <m:t>0</m:t>
                        </m:r>
                      </m:sub>
                    </m:sSub>
                  </m:oMath>
                </a14:m>
                <a:r>
                  <a:rPr lang="fr-FR" sz="2000" dirty="0">
                    <a:solidFill>
                      <a:srgbClr val="FFFF00"/>
                    </a:solidFill>
                    <a:ea typeface="Cambria Math" panose="02040503050406030204" pitchFamily="18" charset="0"/>
                  </a:rPr>
                  <a:t>:</a:t>
                </a:r>
              </a:p>
              <a:p>
                <a:pPr marL="0" indent="0">
                  <a:buNone/>
                </a:pPr>
                <a:r>
                  <a:rPr lang="fr-FR" sz="2000" dirty="0">
                    <a:solidFill>
                      <a:srgbClr val="FFFF00"/>
                    </a:solidFill>
                    <a:ea typeface="Cambria Math" panose="02040503050406030204" pitchFamily="18" charset="0"/>
                  </a:rPr>
                  <a:t> </a:t>
                </a:r>
                <a14:m>
                  <m:oMath xmlns:m="http://schemas.openxmlformats.org/officeDocument/2006/math">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𝑝</m:t>
                    </m:r>
                    <m:r>
                      <a:rPr lang="fr-FR" sz="2000" i="1">
                        <a:latin typeface="Cambria Math" panose="02040503050406030204" pitchFamily="18" charset="0"/>
                        <a:ea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ℕ</m:t>
                        </m:r>
                      </m:e>
                      <m:sup>
                        <m:r>
                          <a:rPr lang="fr-FR" sz="2000" i="1">
                            <a:latin typeface="Cambria Math" panose="02040503050406030204" pitchFamily="18" charset="0"/>
                            <a:ea typeface="Cambria Math" panose="02040503050406030204" pitchFamily="18" charset="0"/>
                          </a:rPr>
                          <m:t>∗</m:t>
                        </m:r>
                      </m:sup>
                    </m:sSup>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𝑡𝑒𝑙</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𝑞𝑢𝑒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rPr>
                      <m:t>𝑓</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a:latin typeface="Cambria Math" panose="02040503050406030204" pitchFamily="18" charset="0"/>
                      </a:rPr>
                      <m:t>=</m:t>
                    </m:r>
                    <m:f>
                      <m:fPr>
                        <m:ctrlPr>
                          <a:rPr lang="fr-FR" sz="2000" i="1">
                            <a:latin typeface="Cambria Math" panose="02040503050406030204" pitchFamily="18" charset="0"/>
                          </a:rPr>
                        </m:ctrlPr>
                      </m:fPr>
                      <m:num>
                        <m:sSub>
                          <m:sSubPr>
                            <m:ctrlPr>
                              <a:rPr lang="fr-FR" sz="2000" i="1">
                                <a:latin typeface="Cambria Math" panose="02040503050406030204" pitchFamily="18" charset="0"/>
                              </a:rPr>
                            </m:ctrlPr>
                          </m:sSubPr>
                          <m:e>
                            <m:r>
                              <a:rPr lang="fr-FR" sz="2000" i="1">
                                <a:latin typeface="Cambria Math" panose="02040503050406030204" pitchFamily="18" charset="0"/>
                              </a:rPr>
                              <m:t>𝑎</m:t>
                            </m:r>
                          </m:e>
                          <m:sub>
                            <m:r>
                              <a:rPr lang="fr-FR" sz="2000" i="1">
                                <a:latin typeface="Cambria Math" panose="02040503050406030204" pitchFamily="18" charset="0"/>
                              </a:rPr>
                              <m:t>−</m:t>
                            </m:r>
                            <m:r>
                              <a:rPr lang="fr-FR" sz="2000" i="1">
                                <a:latin typeface="Cambria Math" panose="02040503050406030204" pitchFamily="18" charset="0"/>
                              </a:rPr>
                              <m:t>𝑝</m:t>
                            </m:r>
                          </m:sub>
                        </m:sSub>
                      </m:num>
                      <m:den>
                        <m:r>
                          <a:rPr lang="fr-FR" sz="2000" i="1">
                            <a:latin typeface="Cambria Math" panose="02040503050406030204" pitchFamily="18" charset="0"/>
                          </a:rPr>
                          <m:t>(</m:t>
                        </m:r>
                        <m:r>
                          <a:rPr lang="fr-FR" sz="2000" i="1">
                            <a:latin typeface="Cambria Math" panose="02040503050406030204" pitchFamily="18" charset="0"/>
                          </a:rPr>
                          <m:t>𝑧</m:t>
                        </m:r>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sSup>
                          <m:sSupPr>
                            <m:ctrlPr>
                              <a:rPr lang="fr-FR" sz="2000" i="1">
                                <a:latin typeface="Cambria Math" panose="02040503050406030204" pitchFamily="18" charset="0"/>
                              </a:rPr>
                            </m:ctrlPr>
                          </m:sSupPr>
                          <m:e>
                            <m:r>
                              <a:rPr lang="fr-FR" sz="2000" i="1">
                                <a:latin typeface="Cambria Math" panose="02040503050406030204" pitchFamily="18" charset="0"/>
                              </a:rPr>
                              <m:t>)</m:t>
                            </m:r>
                          </m:e>
                          <m:sup>
                            <m:r>
                              <a:rPr lang="fr-FR" sz="2000" i="1">
                                <a:latin typeface="Cambria Math" panose="02040503050406030204" pitchFamily="18" charset="0"/>
                              </a:rPr>
                              <m:t>𝑝</m:t>
                            </m:r>
                          </m:sup>
                        </m:sSup>
                      </m:den>
                    </m:f>
                    <m:r>
                      <a:rPr lang="fr-FR" sz="2000">
                        <a:latin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𝑎</m:t>
                        </m:r>
                      </m:e>
                      <m:sub>
                        <m:r>
                          <a:rPr lang="fr-FR" sz="2000" i="1">
                            <a:latin typeface="Cambria Math" panose="02040503050406030204" pitchFamily="18" charset="0"/>
                            <a:ea typeface="Cambria Math" panose="02040503050406030204" pitchFamily="18" charset="0"/>
                          </a:rPr>
                          <m:t>0</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𝑎</m:t>
                        </m:r>
                      </m:e>
                      <m:sub>
                        <m:r>
                          <a:rPr lang="fr-FR" sz="2000" i="1">
                            <a:latin typeface="Cambria Math" panose="02040503050406030204" pitchFamily="18" charset="0"/>
                            <a:ea typeface="Cambria Math" panose="02040503050406030204" pitchFamily="18" charset="0"/>
                          </a:rPr>
                          <m:t>1</m:t>
                        </m:r>
                      </m:sub>
                    </m:sSub>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e>
                    </m:d>
                  </m:oMath>
                </a14:m>
                <a:r>
                  <a:rPr lang="fr-FR" sz="2000" dirty="0"/>
                  <a:t>…</a:t>
                </a:r>
              </a:p>
              <a:p>
                <a:pPr marL="0" indent="0">
                  <a:buNone/>
                </a:pPr>
                <a14:m>
                  <m:oMath xmlns:m="http://schemas.openxmlformats.org/officeDocument/2006/math">
                    <m:r>
                      <a:rPr lang="fr-FR" sz="2000" i="1">
                        <a:latin typeface="Cambria Math" panose="02040503050406030204" pitchFamily="18" charset="0"/>
                      </a:rPr>
                      <m:t>𝑝</m:t>
                    </m:r>
                  </m:oMath>
                </a14:m>
                <a:r>
                  <a:rPr lang="fr-FR" sz="2000" dirty="0"/>
                  <a:t> est la multiplicité de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oMath>
                </a14:m>
                <a:endParaRPr lang="fr-FR" sz="2000" dirty="0"/>
              </a:p>
              <a:p>
                <a:r>
                  <a:rPr lang="fr-FR" sz="2000" dirty="0">
                    <a:solidFill>
                      <a:schemeClr val="accent3"/>
                    </a:solidFill>
                  </a:rPr>
                  <a:t>Singularité essentielle: </a:t>
                </a:r>
                <a14:m>
                  <m:oMath xmlns:m="http://schemas.openxmlformats.org/officeDocument/2006/math">
                    <m:func>
                      <m:funcPr>
                        <m:ctrlPr>
                          <a:rPr lang="fr-FR" sz="2000" i="1">
                            <a:latin typeface="Cambria Math" panose="02040503050406030204" pitchFamily="18" charset="0"/>
                          </a:rPr>
                        </m:ctrlPr>
                      </m:funcPr>
                      <m:fName>
                        <m:limLow>
                          <m:limLowPr>
                            <m:ctrlPr>
                              <a:rPr lang="fr-FR" sz="2000" i="1">
                                <a:latin typeface="Cambria Math" panose="02040503050406030204" pitchFamily="18" charset="0"/>
                              </a:rPr>
                            </m:ctrlPr>
                          </m:limLowPr>
                          <m:e>
                            <m:r>
                              <m:rPr>
                                <m:sty m:val="p"/>
                              </m:rPr>
                              <a:rPr lang="fr-FR" sz="2000">
                                <a:latin typeface="Cambria Math" panose="02040503050406030204" pitchFamily="18" charset="0"/>
                              </a:rPr>
                              <m:t>lim</m:t>
                            </m:r>
                          </m:e>
                          <m:lim>
                            <m:r>
                              <a:rPr lang="fr-FR" sz="2000" i="1">
                                <a:latin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lim>
                        </m:limLow>
                      </m:fName>
                      <m:e>
                        <m:r>
                          <a:rPr lang="fr-FR" sz="2000" i="1">
                            <a:latin typeface="Cambria Math" panose="02040503050406030204" pitchFamily="18" charset="0"/>
                          </a:rPr>
                          <m:t>𝑓</m:t>
                        </m:r>
                        <m:r>
                          <a:rPr lang="fr-FR" sz="2000" i="1">
                            <a:latin typeface="Cambria Math" panose="02040503050406030204" pitchFamily="18" charset="0"/>
                          </a:rPr>
                          <m:t>(</m:t>
                        </m:r>
                        <m:r>
                          <a:rPr lang="fr-FR" sz="2000" i="1">
                            <a:latin typeface="Cambria Math" panose="02040503050406030204" pitchFamily="18" charset="0"/>
                          </a:rPr>
                          <m:t>𝑧</m:t>
                        </m:r>
                        <m:r>
                          <a:rPr lang="fr-FR" sz="2000" i="1">
                            <a:latin typeface="Cambria Math" panose="02040503050406030204" pitchFamily="18" charset="0"/>
                          </a:rPr>
                          <m:t>)</m:t>
                        </m:r>
                      </m:e>
                    </m:func>
                    <m:r>
                      <a:rPr lang="fr-FR" sz="2000" i="1">
                        <a:latin typeface="Cambria Math" panose="02040503050406030204" pitchFamily="18" charset="0"/>
                      </a:rPr>
                      <m:t>𝑛</m:t>
                    </m:r>
                    <m:r>
                      <a:rPr lang="fr-FR" sz="2000" i="1">
                        <a:latin typeface="Cambria Math" panose="02040503050406030204" pitchFamily="18" charset="0"/>
                      </a:rPr>
                      <m:t>′</m:t>
                    </m:r>
                    <m:r>
                      <a:rPr lang="fr-FR" sz="2000" i="1">
                        <a:latin typeface="Cambria Math" panose="02040503050406030204" pitchFamily="18" charset="0"/>
                      </a:rPr>
                      <m:t>𝑒𝑥𝑖𝑠𝑡𝑒</m:t>
                    </m:r>
                    <m:r>
                      <a:rPr lang="fr-FR" sz="2000" i="1">
                        <a:latin typeface="Cambria Math" panose="02040503050406030204" pitchFamily="18" charset="0"/>
                      </a:rPr>
                      <m:t> </m:t>
                    </m:r>
                    <m:r>
                      <a:rPr lang="fr-FR" sz="2000" i="1">
                        <a:latin typeface="Cambria Math" panose="02040503050406030204" pitchFamily="18" charset="0"/>
                      </a:rPr>
                      <m:t>𝑝𝑎𝑠</m:t>
                    </m:r>
                    <m:r>
                      <a:rPr lang="fr-FR" sz="2000" i="1">
                        <a:solidFill>
                          <a:schemeClr val="accent3"/>
                        </a:solidFill>
                        <a:latin typeface="Cambria Math" panose="02040503050406030204" pitchFamily="18" charset="0"/>
                      </a:rPr>
                      <m:t> </m:t>
                    </m:r>
                  </m:oMath>
                </a14:m>
                <a:endParaRPr lang="fr-FR" sz="2000" dirty="0">
                  <a:solidFill>
                    <a:schemeClr val="accent3"/>
                  </a:solidFill>
                </a:endParaRPr>
              </a:p>
              <a:p>
                <a:endParaRPr lang="fr-FR" dirty="0" smtClean="0">
                  <a:solidFill>
                    <a:schemeClr val="accent3"/>
                  </a:solidFill>
                </a:endParaRPr>
              </a:p>
              <a:p>
                <a:endParaRPr lang="fr-FR" dirty="0" smtClean="0">
                  <a:solidFill>
                    <a:schemeClr val="accent3"/>
                  </a:solidFill>
                </a:endParaRPr>
              </a:p>
              <a:p>
                <a:pPr marL="0" indent="0">
                  <a:buNone/>
                </a:pPr>
                <a:endParaRPr lang="fr-FR" dirty="0" smtClean="0">
                  <a:solidFill>
                    <a:schemeClr val="accent3"/>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332656"/>
                <a:ext cx="8640960" cy="6192688"/>
              </a:xfrm>
              <a:blipFill>
                <a:blip r:embed="rId2"/>
                <a:stretch>
                  <a:fillRect l="-705" t="-1084"/>
                </a:stretch>
              </a:blipFill>
            </p:spPr>
            <p:txBody>
              <a:bodyPr/>
              <a:lstStyle/>
              <a:p>
                <a:r>
                  <a:rPr lang="fr-FR">
                    <a:noFill/>
                  </a:rPr>
                  <a:t> </a:t>
                </a:r>
              </a:p>
            </p:txBody>
          </p:sp>
        </mc:Fallback>
      </mc:AlternateContent>
    </p:spTree>
    <p:extLst>
      <p:ext uri="{BB962C8B-B14F-4D97-AF65-F5344CB8AC3E}">
        <p14:creationId xmlns:p14="http://schemas.microsoft.com/office/powerpoint/2010/main" val="392943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1"/>
                <a:ext cx="8784976" cy="6552727"/>
              </a:xfrm>
            </p:spPr>
            <p:txBody>
              <a:bodyPr/>
              <a:lstStyle/>
              <a:p>
                <a:pPr algn="ctr"/>
                <a:r>
                  <a:rPr lang="fr-FR" sz="2000" dirty="0">
                    <a:solidFill>
                      <a:srgbClr val="FFC000"/>
                    </a:solidFill>
                  </a:rPr>
                  <a:t>Intégration le long d’un chemin: </a:t>
                </a:r>
                <a14:m>
                  <m:oMath xmlns:m="http://schemas.openxmlformats.org/officeDocument/2006/math">
                    <m:r>
                      <a:rPr lang="fr-FR" sz="2000" i="1">
                        <a:latin typeface="Cambria Math" panose="02040503050406030204" pitchFamily="18" charset="0"/>
                      </a:rPr>
                      <m:t>𝑓</m:t>
                    </m:r>
                    <m:r>
                      <a:rPr lang="fr-FR" sz="2000" i="1">
                        <a:latin typeface="Cambria Math" panose="02040503050406030204" pitchFamily="18" charset="0"/>
                      </a:rPr>
                      <m:t>:</m:t>
                    </m:r>
                    <m:r>
                      <a:rPr lang="fr-FR" sz="2000" i="1">
                        <a:latin typeface="Cambria Math" panose="02040503050406030204" pitchFamily="18" charset="0"/>
                      </a:rPr>
                      <m:t>𝑈</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r>
                      <a:rPr lang="fr-FR" sz="2000">
                        <a:latin typeface="Cambria Math" panose="02040503050406030204" pitchFamily="18" charset="0"/>
                        <a:ea typeface="Cambria Math" panose="02040503050406030204" pitchFamily="18" charset="0"/>
                      </a:rPr>
                      <m:t>, </m:t>
                    </m:r>
                    <m:r>
                      <m:rPr>
                        <m:sty m:val="p"/>
                      </m:rPr>
                      <a:rPr lang="el-GR" sz="2000" i="1">
                        <a:latin typeface="Cambria Math" panose="02040503050406030204" pitchFamily="18" charset="0"/>
                        <a:ea typeface="Cambria Math" panose="02040503050406030204" pitchFamily="18" charset="0"/>
                      </a:rPr>
                      <m:t>γ</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𝑏</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𝑑𝑒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𝑐𝑙𝑎𝑠𝑠𝑒</m:t>
                    </m:r>
                    <m:r>
                      <a:rPr lang="fr-FR" sz="2000" i="1">
                        <a:latin typeface="Cambria Math" panose="02040503050406030204" pitchFamily="18" charset="0"/>
                        <a:ea typeface="Cambria Math" panose="02040503050406030204" pitchFamily="18" charset="0"/>
                      </a:rPr>
                      <m:t> </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𝒞</m:t>
                        </m:r>
                      </m:e>
                      <m:sup>
                        <m:r>
                          <a:rPr lang="fr-FR" sz="2000" i="1">
                            <a:latin typeface="Cambria Math" panose="02040503050406030204" pitchFamily="18" charset="0"/>
                            <a:ea typeface="Cambria Math" panose="02040503050406030204" pitchFamily="18" charset="0"/>
                          </a:rPr>
                          <m:t>1</m:t>
                        </m:r>
                      </m:sup>
                    </m:sSup>
                  </m:oMath>
                </a14:m>
                <a:r>
                  <a:rPr lang="fr-FR" sz="2000" dirty="0"/>
                  <a:t> on définit</a:t>
                </a:r>
              </a:p>
              <a:p>
                <a:pPr marL="0" indent="0" algn="ctr">
                  <a:buNone/>
                </a:pPr>
                <a14:m>
                  <m:oMathPara xmlns:m="http://schemas.openxmlformats.org/officeDocument/2006/math">
                    <m:oMathParaPr>
                      <m:jc m:val="centerGroup"/>
                    </m:oMathParaPr>
                    <m:oMath xmlns:m="http://schemas.openxmlformats.org/officeDocument/2006/math">
                      <m:nary>
                        <m:naryPr>
                          <m:supHide m:val="on"/>
                          <m:ctrlPr>
                            <a:rPr lang="fr-FR" sz="2000" i="1">
                              <a:latin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𝛾</m:t>
                          </m:r>
                        </m:sub>
                        <m:sup/>
                        <m:e>
                          <m:r>
                            <a:rPr lang="fr-FR" sz="2000" i="1">
                              <a:latin typeface="Cambria Math" panose="02040503050406030204" pitchFamily="18" charset="0"/>
                            </a:rPr>
                            <m:t>𝑓</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𝑑𝑧</m:t>
                          </m:r>
                          <m:r>
                            <a:rPr lang="fr-FR" sz="2000" i="1">
                              <a:latin typeface="Cambria Math" panose="02040503050406030204" pitchFamily="18" charset="0"/>
                            </a:rPr>
                            <m:t>=</m:t>
                          </m:r>
                          <m:nary>
                            <m:naryPr>
                              <m:ctrlPr>
                                <a:rPr lang="fr-FR" sz="2000" i="1">
                                  <a:latin typeface="Cambria Math" panose="02040503050406030204" pitchFamily="18" charset="0"/>
                                </a:rPr>
                              </m:ctrlPr>
                            </m:naryPr>
                            <m:sub>
                              <m:r>
                                <m:rPr>
                                  <m:brk m:alnAt="23"/>
                                </m:rPr>
                                <a:rPr lang="fr-FR" sz="2000" i="1">
                                  <a:latin typeface="Cambria Math" panose="02040503050406030204" pitchFamily="18" charset="0"/>
                                </a:rPr>
                                <m:t>𝑎</m:t>
                              </m:r>
                            </m:sub>
                            <m:sup>
                              <m:r>
                                <a:rPr lang="fr-FR" sz="2000" i="1">
                                  <a:latin typeface="Cambria Math" panose="02040503050406030204" pitchFamily="18" charset="0"/>
                                </a:rPr>
                                <m:t>𝑏</m:t>
                              </m:r>
                            </m:sup>
                            <m:e>
                              <m:r>
                                <a:rPr lang="fr-FR" sz="2000" i="1">
                                  <a:latin typeface="Cambria Math" panose="02040503050406030204" pitchFamily="18" charset="0"/>
                                </a:rPr>
                                <m:t>𝑓</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𝛾</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𝑡</m:t>
                                      </m:r>
                                    </m:e>
                                  </m:d>
                                </m:e>
                              </m:d>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𝛾</m:t>
                                  </m:r>
                                </m:e>
                                <m:sup>
                                  <m:r>
                                    <a:rPr lang="fr-FR" sz="2000" i="1">
                                      <a:latin typeface="Cambria Math" panose="02040503050406030204" pitchFamily="18" charset="0"/>
                                      <a:ea typeface="Cambria Math" panose="02040503050406030204" pitchFamily="18" charset="0"/>
                                    </a:rPr>
                                    <m:t>′</m:t>
                                  </m:r>
                                </m:sup>
                              </m:sSup>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𝑡</m:t>
                                  </m:r>
                                </m:e>
                              </m:d>
                              <m:r>
                                <a:rPr lang="fr-FR" sz="2000" i="1">
                                  <a:latin typeface="Cambria Math" panose="02040503050406030204" pitchFamily="18" charset="0"/>
                                  <a:ea typeface="Cambria Math" panose="02040503050406030204" pitchFamily="18" charset="0"/>
                                </a:rPr>
                                <m:t>𝑑𝑡</m:t>
                              </m:r>
                            </m:e>
                          </m:nary>
                        </m:e>
                      </m:nary>
                    </m:oMath>
                  </m:oMathPara>
                </a14:m>
                <a:endParaRPr lang="fr-FR" sz="2000" dirty="0">
                  <a:solidFill>
                    <a:srgbClr val="FFC000"/>
                  </a:solidFill>
                </a:endParaRPr>
              </a:p>
              <a:p>
                <a:r>
                  <a:rPr lang="fr-FR" sz="2000" dirty="0">
                    <a:solidFill>
                      <a:schemeClr val="accent3"/>
                    </a:solidFill>
                  </a:rPr>
                  <a:t>Résidu en un point:</a:t>
                </a:r>
                <a:r>
                  <a:rPr lang="fr-FR" sz="2000" dirty="0"/>
                  <a:t> </a:t>
                </a:r>
                <a14:m>
                  <m:oMath xmlns:m="http://schemas.openxmlformats.org/officeDocument/2006/math">
                    <m:r>
                      <a:rPr lang="fr-FR" sz="2000" i="1">
                        <a:latin typeface="Cambria Math" panose="02040503050406030204" pitchFamily="18" charset="0"/>
                      </a:rPr>
                      <m:t>𝑓</m:t>
                    </m:r>
                  </m:oMath>
                </a14:m>
                <a:r>
                  <a:rPr lang="fr-FR" sz="2000" dirty="0"/>
                  <a:t> holomorphe sur </a:t>
                </a:r>
                <a14:m>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𝐷</m:t>
                        </m:r>
                      </m:e>
                      <m:sup>
                        <m:r>
                          <a:rPr lang="fr-FR" sz="2000" i="1">
                            <a:latin typeface="Cambria Math" panose="02040503050406030204" pitchFamily="18" charset="0"/>
                          </a:rPr>
                          <m:t>∗</m:t>
                        </m:r>
                      </m:sup>
                    </m:sSup>
                    <m:d>
                      <m:dPr>
                        <m:ctrlPr>
                          <a:rPr lang="fr-FR" sz="2000" i="1">
                            <a:latin typeface="Cambria Math" panose="02040503050406030204" pitchFamily="18" charset="0"/>
                          </a:rPr>
                        </m:ctrlPr>
                      </m:dPr>
                      <m:e>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r>
                          <a:rPr lang="fr-FR" sz="2000" i="1">
                            <a:latin typeface="Cambria Math" panose="02040503050406030204" pitchFamily="18" charset="0"/>
                          </a:rPr>
                          <m:t>,</m:t>
                        </m:r>
                        <m:r>
                          <a:rPr lang="fr-FR" sz="2000" i="1">
                            <a:latin typeface="Cambria Math" panose="02040503050406030204" pitchFamily="18" charset="0"/>
                          </a:rPr>
                          <m:t>𝑅</m:t>
                        </m:r>
                      </m:e>
                    </m:d>
                  </m:oMath>
                </a14:m>
                <a:r>
                  <a:rPr lang="fr-FR" sz="2000" dirty="0"/>
                  <a:t> </a:t>
                </a:r>
              </a:p>
              <a:p>
                <a:pPr marL="0" indent="0">
                  <a:buNone/>
                </a:pPr>
                <a:r>
                  <a:rPr lang="fr-FR" sz="2000" dirty="0"/>
                  <a:t>on appelle résidu de </a:t>
                </a:r>
                <a14:m>
                  <m:oMath xmlns:m="http://schemas.openxmlformats.org/officeDocument/2006/math">
                    <m:r>
                      <a:rPr lang="fr-FR" sz="2000" i="1">
                        <a:latin typeface="Cambria Math" panose="02040503050406030204" pitchFamily="18" charset="0"/>
                      </a:rPr>
                      <m:t>𝑓</m:t>
                    </m:r>
                  </m:oMath>
                </a14:m>
                <a:r>
                  <a:rPr lang="fr-FR" sz="2000" dirty="0"/>
                  <a:t> au point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oMath>
                </a14:m>
                <a:r>
                  <a:rPr lang="fr-FR" sz="2000" dirty="0"/>
                  <a:t> le coefficient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𝑎</m:t>
                        </m:r>
                      </m:e>
                      <m:sub>
                        <m:r>
                          <a:rPr lang="fr-FR" sz="2000" i="1">
                            <a:latin typeface="Cambria Math" panose="02040503050406030204" pitchFamily="18" charset="0"/>
                          </a:rPr>
                          <m:t>−1</m:t>
                        </m:r>
                      </m:sub>
                    </m:sSub>
                  </m:oMath>
                </a14:m>
                <a:r>
                  <a:rPr lang="fr-FR" sz="2000" dirty="0"/>
                  <a:t> dans le développement en série de Laurent de </a:t>
                </a:r>
                <a14:m>
                  <m:oMath xmlns:m="http://schemas.openxmlformats.org/officeDocument/2006/math">
                    <m:r>
                      <a:rPr lang="fr-FR" sz="2000" i="1">
                        <a:latin typeface="Cambria Math" panose="02040503050406030204" pitchFamily="18" charset="0"/>
                      </a:rPr>
                      <m:t>𝑓</m:t>
                    </m:r>
                  </m:oMath>
                </a14:m>
                <a:r>
                  <a:rPr lang="fr-FR" sz="2000" dirty="0"/>
                  <a:t> </a:t>
                </a: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𝑟</m:t>
                      </m:r>
                      <m:r>
                        <a:rPr lang="fr-FR" sz="2000" i="1">
                          <a:latin typeface="Cambria Math" panose="02040503050406030204" pitchFamily="18" charset="0"/>
                        </a:rPr>
                        <m:t>é</m:t>
                      </m:r>
                      <m:r>
                        <a:rPr lang="fr-FR" sz="2000" i="1">
                          <a:latin typeface="Cambria Math" panose="02040503050406030204" pitchFamily="18" charset="0"/>
                        </a:rPr>
                        <m:t>𝑠</m:t>
                      </m:r>
                      <m:d>
                        <m:dPr>
                          <m:ctrlPr>
                            <a:rPr lang="fr-FR" sz="2000" i="1">
                              <a:latin typeface="Cambria Math" panose="02040503050406030204" pitchFamily="18" charset="0"/>
                            </a:rPr>
                          </m:ctrlPr>
                        </m:dPr>
                        <m:e>
                          <m:r>
                            <a:rPr lang="fr-FR" sz="2000" i="1">
                              <a:latin typeface="Cambria Math" panose="02040503050406030204" pitchFamily="18" charset="0"/>
                            </a:rPr>
                            <m:t>𝑓</m:t>
                          </m:r>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e>
                      </m:d>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𝑎</m:t>
                          </m:r>
                        </m:e>
                        <m:sub>
                          <m:r>
                            <a:rPr lang="fr-FR" sz="2000" i="1">
                              <a:latin typeface="Cambria Math" panose="02040503050406030204" pitchFamily="18" charset="0"/>
                            </a:rPr>
                            <m:t>−1</m:t>
                          </m:r>
                        </m:sub>
                      </m:sSub>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2</m:t>
                          </m:r>
                          <m:r>
                            <a:rPr lang="fr-FR" sz="2000" i="1">
                              <a:latin typeface="Cambria Math" panose="02040503050406030204" pitchFamily="18" charset="0"/>
                            </a:rPr>
                            <m:t>𝑖</m:t>
                          </m:r>
                          <m:r>
                            <a:rPr lang="fr-FR" sz="2000" i="1">
                              <a:latin typeface="Cambria Math" panose="02040503050406030204" pitchFamily="18" charset="0"/>
                              <a:ea typeface="Cambria Math" panose="02040503050406030204" pitchFamily="18" charset="0"/>
                            </a:rPr>
                            <m:t>𝜋</m:t>
                          </m:r>
                        </m:den>
                      </m:f>
                      <m:r>
                        <a:rPr lang="fr-FR" sz="2000" i="1">
                          <a:latin typeface="Cambria Math" panose="02040503050406030204" pitchFamily="18" charset="0"/>
                          <a:ea typeface="Cambria Math" panose="02040503050406030204" pitchFamily="18" charset="0"/>
                        </a:rPr>
                        <m:t>⋅</m:t>
                      </m:r>
                      <m:nary>
                        <m:naryPr>
                          <m:supHide m:val="on"/>
                          <m:ctrlPr>
                            <a:rPr lang="fr-FR" sz="2000" i="1">
                              <a:latin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𝒞</m:t>
                          </m:r>
                        </m:sub>
                        <m:sup/>
                        <m:e>
                          <m:r>
                            <a:rPr lang="fr-FR" sz="2000" i="1">
                              <a:latin typeface="Cambria Math" panose="02040503050406030204" pitchFamily="18" charset="0"/>
                            </a:rPr>
                            <m:t>𝑓</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𝑑𝑧</m:t>
                          </m:r>
                        </m:e>
                      </m:nary>
                    </m:oMath>
                  </m:oMathPara>
                </a14:m>
                <a:endParaRPr lang="fr-FR" sz="2000" dirty="0"/>
              </a:p>
              <a:p>
                <a:pPr marL="0" indent="0">
                  <a:buNone/>
                </a:pPr>
                <a:r>
                  <a:rPr lang="fr-FR" sz="2000" dirty="0"/>
                  <a:t>Avec </a:t>
                </a:r>
                <a14:m>
                  <m:oMath xmlns:m="http://schemas.openxmlformats.org/officeDocument/2006/math">
                    <m:r>
                      <a:rPr lang="fr-FR" sz="2000" i="1">
                        <a:latin typeface="Cambria Math" panose="02040503050406030204" pitchFamily="18" charset="0"/>
                        <a:ea typeface="Cambria Math" panose="02040503050406030204" pitchFamily="18" charset="0"/>
                      </a:rPr>
                      <m:t>𝒞</m:t>
                    </m:r>
                  </m:oMath>
                </a14:m>
                <a:r>
                  <a:rPr lang="fr-FR" sz="2000" dirty="0"/>
                  <a:t> est un cercle simple autour de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oMath>
                </a14:m>
                <a:r>
                  <a:rPr lang="fr-FR" sz="2000" dirty="0"/>
                  <a:t> (indépendant du rayon du cercle)</a:t>
                </a:r>
              </a:p>
              <a:p>
                <a:r>
                  <a:rPr lang="fr-FR" sz="2000" dirty="0">
                    <a:solidFill>
                      <a:schemeClr val="accent3"/>
                    </a:solidFill>
                  </a:rPr>
                  <a:t>Lacet</a:t>
                </a:r>
                <a:r>
                  <a:rPr lang="fr-FR" sz="2000" dirty="0"/>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𝑏</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𝑑𝑒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𝑐𝑙𝑎𝑠𝑠𝑒</m:t>
                    </m:r>
                    <m:r>
                      <a:rPr lang="fr-FR" sz="2000" i="1">
                        <a:latin typeface="Cambria Math" panose="02040503050406030204" pitchFamily="18" charset="0"/>
                        <a:ea typeface="Cambria Math" panose="02040503050406030204" pitchFamily="18" charset="0"/>
                      </a:rPr>
                      <m:t> </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𝒞</m:t>
                        </m:r>
                      </m:e>
                      <m:sup>
                        <m:r>
                          <a:rPr lang="fr-FR" sz="2000" i="1">
                            <a:latin typeface="Cambria Math" panose="02040503050406030204" pitchFamily="18" charset="0"/>
                            <a:ea typeface="Cambria Math" panose="02040503050406030204" pitchFamily="18" charset="0"/>
                          </a:rPr>
                          <m:t>1</m:t>
                        </m:r>
                      </m:sup>
                    </m:sSup>
                  </m:oMath>
                </a14:m>
                <a:r>
                  <a:rPr lang="fr-FR" sz="2000" dirty="0"/>
                  <a:t> est un lacet si </a:t>
                </a:r>
                <a14:m>
                  <m:oMath xmlns:m="http://schemas.openxmlformats.org/officeDocument/2006/math">
                    <m:r>
                      <a:rPr lang="fr-FR" sz="2000" i="1">
                        <a:latin typeface="Cambria Math" panose="02040503050406030204" pitchFamily="18" charset="0"/>
                        <a:ea typeface="Cambria Math" panose="02040503050406030204" pitchFamily="18" charset="0"/>
                      </a:rPr>
                      <m:t>𝛾</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𝛾</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𝑏</m:t>
                    </m:r>
                    <m:r>
                      <a:rPr lang="fr-FR" sz="2000" i="1">
                        <a:latin typeface="Cambria Math" panose="02040503050406030204" pitchFamily="18" charset="0"/>
                        <a:ea typeface="Cambria Math" panose="02040503050406030204" pitchFamily="18" charset="0"/>
                      </a:rPr>
                      <m:t>)</m:t>
                    </m:r>
                  </m:oMath>
                </a14:m>
                <a:endParaRPr lang="fr-FR" sz="2000" dirty="0"/>
              </a:p>
              <a:p>
                <a:r>
                  <a:rPr lang="fr-FR" sz="2000" dirty="0">
                    <a:solidFill>
                      <a:schemeClr val="accent3"/>
                    </a:solidFill>
                  </a:rPr>
                  <a:t>Indice d’un lacet:</a:t>
                </a:r>
                <a:r>
                  <a:rPr lang="fr-FR" sz="2000" dirty="0"/>
                  <a:t> soient </a:t>
                </a:r>
                <a14:m>
                  <m:oMath xmlns:m="http://schemas.openxmlformats.org/officeDocument/2006/math">
                    <m:r>
                      <a:rPr lang="fr-FR" sz="2000" i="1">
                        <a:latin typeface="Cambria Math" panose="02040503050406030204" pitchFamily="18" charset="0"/>
                        <a:ea typeface="Cambria Math" panose="02040503050406030204" pitchFamily="18" charset="0"/>
                      </a:rPr>
                      <m:t>𝛾</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𝑏</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oMath>
                </a14:m>
                <a:r>
                  <a:rPr lang="fr-FR" sz="2000" dirty="0">
                    <a:solidFill>
                      <a:schemeClr val="accent3"/>
                    </a:solidFill>
                  </a:rPr>
                  <a:t> </a:t>
                </a:r>
                <a:r>
                  <a:rPr lang="fr-FR" sz="2000" dirty="0"/>
                  <a:t>un lacet et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𝛾</m:t>
                        </m:r>
                      </m:e>
                    </m:d>
                  </m:oMath>
                </a14:m>
                <a:r>
                  <a:rPr lang="fr-FR" sz="2000" dirty="0">
                    <a:solidFill>
                      <a:schemeClr val="accent3"/>
                    </a:solidFill>
                  </a:rPr>
                  <a:t> </a:t>
                </a:r>
                <a:r>
                  <a:rPr lang="fr-FR" sz="2000" dirty="0"/>
                  <a:t>on définit:</a:t>
                </a:r>
              </a:p>
              <a:p>
                <a:pPr marL="0" indent="0" algn="ctr">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𝑖𝑛𝑑</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𝛾</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e>
                      </m:d>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r>
                            <a:rPr lang="fr-FR" sz="2000" i="1">
                              <a:latin typeface="Cambria Math" panose="02040503050406030204" pitchFamily="18" charset="0"/>
                              <a:ea typeface="Cambria Math" panose="02040503050406030204" pitchFamily="18" charset="0"/>
                            </a:rPr>
                            <m:t>2</m:t>
                          </m:r>
                          <m:r>
                            <a:rPr lang="fr-FR" sz="2000" i="1">
                              <a:latin typeface="Cambria Math" panose="02040503050406030204" pitchFamily="18" charset="0"/>
                              <a:ea typeface="Cambria Math" panose="02040503050406030204" pitchFamily="18" charset="0"/>
                            </a:rPr>
                            <m:t>𝑖</m:t>
                          </m:r>
                          <m:r>
                            <a:rPr lang="fr-FR" sz="2000" i="1">
                              <a:latin typeface="Cambria Math" panose="02040503050406030204" pitchFamily="18" charset="0"/>
                              <a:ea typeface="Cambria Math" panose="02040503050406030204" pitchFamily="18" charset="0"/>
                            </a:rPr>
                            <m:t>𝜋</m:t>
                          </m:r>
                        </m:den>
                      </m:f>
                      <m:r>
                        <a:rPr lang="fr-FR" sz="2000" i="1">
                          <a:latin typeface="Cambria Math" panose="02040503050406030204" pitchFamily="18" charset="0"/>
                          <a:ea typeface="Cambria Math" panose="02040503050406030204" pitchFamily="18" charset="0"/>
                        </a:rPr>
                        <m:t>⋅</m:t>
                      </m:r>
                      <m:nary>
                        <m:naryPr>
                          <m:supHide m:val="on"/>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𝛾</m:t>
                          </m:r>
                        </m:sub>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𝑑𝑧</m:t>
                              </m:r>
                            </m:num>
                            <m:den>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den>
                          </m:f>
                        </m:e>
                      </m:nary>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ℤ</m:t>
                      </m:r>
                    </m:oMath>
                  </m:oMathPara>
                </a14:m>
                <a:endParaRPr lang="fr-FR" sz="2000" dirty="0">
                  <a:ea typeface="Cambria Math" panose="02040503050406030204" pitchFamily="18" charset="0"/>
                </a:endParaRPr>
              </a:p>
              <a:p>
                <a:pPr marL="0" indent="0">
                  <a:buNone/>
                </a:pPr>
                <a:endParaRPr lang="fr-FR"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begChr m:val="{"/>
                          <m:endChr m:val=""/>
                          <m:ctrlPr>
                            <a:rPr lang="fr-FR" sz="2000" i="1">
                              <a:latin typeface="Cambria Math" panose="02040503050406030204" pitchFamily="18" charset="0"/>
                            </a:rPr>
                          </m:ctrlPr>
                        </m:dPr>
                        <m:e>
                          <m:eqArr>
                            <m:eqArrPr>
                              <m:ctrlPr>
                                <a:rPr lang="fr-FR" sz="2000" i="1">
                                  <a:latin typeface="Cambria Math" panose="02040503050406030204" pitchFamily="18" charset="0"/>
                                </a:rPr>
                              </m:ctrlPr>
                            </m:eqArrPr>
                            <m:e>
                              <m:r>
                                <a:rPr lang="fr-FR" sz="2000" i="1">
                                  <a:latin typeface="Cambria Math" panose="02040503050406030204" pitchFamily="18" charset="0"/>
                                </a:rPr>
                                <m:t>𝑠𝑖</m:t>
                              </m:r>
                              <m:r>
                                <a:rPr lang="fr-FR" sz="2000" i="1">
                                  <a:latin typeface="Cambria Math" panose="02040503050406030204" pitchFamily="18" charset="0"/>
                                </a:rPr>
                                <m:t> </m:t>
                              </m:r>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r>
                                <a:rPr lang="fr-FR" sz="2000" i="1">
                                  <a:latin typeface="Cambria Math" panose="02040503050406030204" pitchFamily="18" charset="0"/>
                                </a:rPr>
                                <m:t> à </m:t>
                              </m:r>
                              <m:sSup>
                                <m:sSupPr>
                                  <m:ctrlPr>
                                    <a:rPr lang="fr-FR" sz="2000" i="1">
                                      <a:latin typeface="Cambria Math" panose="02040503050406030204" pitchFamily="18" charset="0"/>
                                    </a:rPr>
                                  </m:ctrlPr>
                                </m:sSupPr>
                                <m:e>
                                  <m:r>
                                    <a:rPr lang="fr-FR" sz="2000" i="1">
                                      <a:latin typeface="Cambria Math" panose="02040503050406030204" pitchFamily="18" charset="0"/>
                                    </a:rPr>
                                    <m:t>𝑙</m:t>
                                  </m:r>
                                </m:e>
                                <m:sup>
                                  <m:r>
                                    <a:rPr lang="fr-FR" sz="2000" i="1">
                                      <a:latin typeface="Cambria Math" panose="02040503050406030204" pitchFamily="18" charset="0"/>
                                    </a:rPr>
                                    <m:t>′</m:t>
                                  </m:r>
                                </m:sup>
                              </m:sSup>
                              <m:r>
                                <a:rPr lang="fr-FR" sz="2000" i="1">
                                  <a:latin typeface="Cambria Math" panose="02040503050406030204" pitchFamily="18" charset="0"/>
                                </a:rPr>
                                <m:t>𝑖𝑛𝑡𝑒𝑟𝑖𝑒𝑢𝑟</m:t>
                              </m:r>
                              <m:r>
                                <a:rPr lang="fr-FR" sz="2000" i="1">
                                  <a:latin typeface="Cambria Math" panose="02040503050406030204" pitchFamily="18" charset="0"/>
                                </a:rPr>
                                <m:t> </m:t>
                              </m:r>
                              <m:r>
                                <a:rPr lang="fr-FR" sz="2000" i="1">
                                  <a:latin typeface="Cambria Math" panose="02040503050406030204" pitchFamily="18" charset="0"/>
                                </a:rPr>
                                <m:t>𝑑𝑢</m:t>
                              </m:r>
                              <m:r>
                                <a:rPr lang="fr-FR" sz="2000" i="1">
                                  <a:latin typeface="Cambria Math" panose="02040503050406030204" pitchFamily="18" charset="0"/>
                                </a:rPr>
                                <m:t> </m:t>
                              </m:r>
                              <m:r>
                                <a:rPr lang="fr-FR" sz="2000" i="1">
                                  <a:latin typeface="Cambria Math" panose="02040503050406030204" pitchFamily="18" charset="0"/>
                                </a:rPr>
                                <m:t>𝑙𝑎𝑐𝑒𝑡</m:t>
                              </m:r>
                              <m:r>
                                <a:rPr lang="fr-FR" sz="2000" i="1">
                                  <a:latin typeface="Cambria Math" panose="02040503050406030204" pitchFamily="18" charset="0"/>
                                </a:rPr>
                                <m:t> :</m:t>
                              </m:r>
                              <m:r>
                                <a:rPr lang="fr-FR" sz="2000" i="1">
                                  <a:latin typeface="Cambria Math" panose="02040503050406030204" pitchFamily="18" charset="0"/>
                                </a:rPr>
                                <m:t>𝑖𝑛𝑑</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𝛾</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𝑒𝑛𝑡𝑖𝑒𝑟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𝑖𝑛𝑑</m:t>
                              </m:r>
                              <m:r>
                                <a:rPr lang="fr-FR" sz="2000" i="1">
                                  <a:latin typeface="Cambria Math" panose="02040503050406030204" pitchFamily="18" charset="0"/>
                                  <a:ea typeface="Cambria Math" panose="02040503050406030204" pitchFamily="18" charset="0"/>
                                </a:rPr>
                                <m:t>é</m:t>
                              </m:r>
                              <m:r>
                                <a:rPr lang="fr-FR" sz="2000" i="1">
                                  <a:latin typeface="Cambria Math" panose="02040503050406030204" pitchFamily="18" charset="0"/>
                                  <a:ea typeface="Cambria Math" panose="02040503050406030204" pitchFamily="18" charset="0"/>
                                </a:rPr>
                                <m:t>𝑝𝑒𝑛𝑑𝑎𝑛𝑡</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𝑑𝑒</m:t>
                              </m:r>
                              <m:r>
                                <a:rPr lang="fr-FR" sz="2000" i="1">
                                  <a:latin typeface="Cambria Math" panose="02040503050406030204" pitchFamily="18" charset="0"/>
                                  <a:ea typeface="Cambria Math" panose="02040503050406030204" pitchFamily="18" charset="0"/>
                                </a:rPr>
                                <m:t> </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e>
                            <m:e>
                              <m:r>
                                <a:rPr lang="fr-FR" sz="2000" i="1">
                                  <a:latin typeface="Cambria Math" panose="02040503050406030204" pitchFamily="18" charset="0"/>
                                </a:rPr>
                                <m:t>𝑠𝑖</m:t>
                              </m:r>
                              <m:r>
                                <a:rPr lang="fr-FR" sz="2000" i="1">
                                  <a:latin typeface="Cambria Math" panose="02040503050406030204" pitchFamily="18" charset="0"/>
                                </a:rPr>
                                <m:t> </m:t>
                              </m:r>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r>
                                <a:rPr lang="fr-FR" sz="2000" i="1">
                                  <a:latin typeface="Cambria Math" panose="02040503050406030204" pitchFamily="18" charset="0"/>
                                </a:rPr>
                                <m:t> à </m:t>
                              </m:r>
                              <m:sSup>
                                <m:sSupPr>
                                  <m:ctrlPr>
                                    <a:rPr lang="fr-FR" sz="2000" i="1">
                                      <a:latin typeface="Cambria Math" panose="02040503050406030204" pitchFamily="18" charset="0"/>
                                    </a:rPr>
                                  </m:ctrlPr>
                                </m:sSupPr>
                                <m:e>
                                  <m:r>
                                    <a:rPr lang="fr-FR" sz="2000" i="1">
                                      <a:latin typeface="Cambria Math" panose="02040503050406030204" pitchFamily="18" charset="0"/>
                                    </a:rPr>
                                    <m:t>𝑙</m:t>
                                  </m:r>
                                </m:e>
                                <m:sup>
                                  <m:r>
                                    <a:rPr lang="fr-FR" sz="2000" i="1">
                                      <a:latin typeface="Cambria Math" panose="02040503050406030204" pitchFamily="18" charset="0"/>
                                    </a:rPr>
                                    <m:t>′</m:t>
                                  </m:r>
                                </m:sup>
                              </m:sSup>
                              <m:r>
                                <a:rPr lang="fr-FR" sz="2000" i="1">
                                  <a:latin typeface="Cambria Math" panose="02040503050406030204" pitchFamily="18" charset="0"/>
                                </a:rPr>
                                <m:t>𝑒𝑥𝑡𝑒𝑟𝑖𝑒𝑢𝑟</m:t>
                              </m:r>
                              <m:r>
                                <a:rPr lang="fr-FR" sz="2000" i="1">
                                  <a:latin typeface="Cambria Math" panose="02040503050406030204" pitchFamily="18" charset="0"/>
                                </a:rPr>
                                <m:t> </m:t>
                              </m:r>
                              <m:r>
                                <a:rPr lang="fr-FR" sz="2000" i="1">
                                  <a:latin typeface="Cambria Math" panose="02040503050406030204" pitchFamily="18" charset="0"/>
                                </a:rPr>
                                <m:t>𝑑𝑢</m:t>
                              </m:r>
                              <m:r>
                                <a:rPr lang="fr-FR" sz="2000" i="1">
                                  <a:latin typeface="Cambria Math" panose="02040503050406030204" pitchFamily="18" charset="0"/>
                                </a:rPr>
                                <m:t> </m:t>
                              </m:r>
                              <m:r>
                                <a:rPr lang="fr-FR" sz="2000" i="1">
                                  <a:latin typeface="Cambria Math" panose="02040503050406030204" pitchFamily="18" charset="0"/>
                                </a:rPr>
                                <m:t>𝑙𝑎𝑐𝑒𝑡</m:t>
                              </m:r>
                              <m:r>
                                <a:rPr lang="fr-FR" sz="2000" i="1">
                                  <a:latin typeface="Cambria Math" panose="02040503050406030204" pitchFamily="18" charset="0"/>
                                </a:rPr>
                                <m:t> :</m:t>
                              </m:r>
                              <m:r>
                                <a:rPr lang="fr-FR" sz="2000" i="1">
                                  <a:latin typeface="Cambria Math" panose="02040503050406030204" pitchFamily="18" charset="0"/>
                                </a:rPr>
                                <m:t>𝑖𝑛𝑑</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𝛾</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e>
                                    <m:sub>
                                      <m:r>
                                        <a:rPr lang="fr-FR" sz="2000" i="1">
                                          <a:latin typeface="Cambria Math" panose="02040503050406030204" pitchFamily="18" charset="0"/>
                                          <a:ea typeface="Cambria Math" panose="02040503050406030204" pitchFamily="18" charset="0"/>
                                        </a:rPr>
                                        <m:t>0</m:t>
                                      </m:r>
                                    </m:sub>
                                  </m:sSub>
                                </m:e>
                              </m:d>
                              <m:r>
                                <a:rPr lang="fr-FR" sz="2000" i="1">
                                  <a:latin typeface="Cambria Math" panose="02040503050406030204" pitchFamily="18" charset="0"/>
                                  <a:ea typeface="Cambria Math" panose="02040503050406030204" pitchFamily="18" charset="0"/>
                                </a:rPr>
                                <m:t>=0</m:t>
                              </m:r>
                            </m:e>
                          </m:eqArr>
                        </m:e>
                      </m:d>
                    </m:oMath>
                  </m:oMathPara>
                </a14:m>
                <a:endParaRPr lang="fr-FR" sz="2000" dirty="0"/>
              </a:p>
              <a:p>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1"/>
                <a:ext cx="8784976" cy="6552727"/>
              </a:xfrm>
              <a:blipFill>
                <a:blip r:embed="rId2"/>
                <a:stretch>
                  <a:fillRect l="-693" t="-1023"/>
                </a:stretch>
              </a:blipFill>
            </p:spPr>
            <p:txBody>
              <a:bodyPr/>
              <a:lstStyle/>
              <a:p>
                <a:r>
                  <a:rPr lang="fr-FR">
                    <a:noFill/>
                  </a:rPr>
                  <a:t> </a:t>
                </a:r>
              </a:p>
            </p:txBody>
          </p:sp>
        </mc:Fallback>
      </mc:AlternateContent>
    </p:spTree>
    <p:extLst>
      <p:ext uri="{BB962C8B-B14F-4D97-AF65-F5344CB8AC3E}">
        <p14:creationId xmlns:p14="http://schemas.microsoft.com/office/powerpoint/2010/main" val="48570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3" y="188641"/>
                <a:ext cx="8784975" cy="6480719"/>
              </a:xfrm>
            </p:spPr>
            <p:txBody>
              <a:bodyPr>
                <a:normAutofit lnSpcReduction="10000"/>
              </a:bodyPr>
              <a:lstStyle/>
              <a:p>
                <a:r>
                  <a:rPr lang="fr-FR" sz="2000" dirty="0">
                    <a:solidFill>
                      <a:schemeClr val="accent3"/>
                    </a:solidFill>
                  </a:rPr>
                  <a:t>Les zéros: </a:t>
                </a:r>
                <a:r>
                  <a:rPr lang="fr-FR" sz="2000" dirty="0"/>
                  <a:t>en analyse complexe, on appelle zéro d’une fonction 𝑓 un nombre complexe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𝑧</m:t>
                        </m:r>
                      </m:e>
                      <m:sub>
                        <m:r>
                          <a:rPr lang="fr-FR" sz="2000" i="1">
                            <a:latin typeface="Cambria Math" panose="02040503050406030204" pitchFamily="18" charset="0"/>
                          </a:rPr>
                          <m:t>0</m:t>
                        </m:r>
                      </m:sub>
                    </m:sSub>
                  </m:oMath>
                </a14:m>
                <a:r>
                  <a:rPr lang="fr-FR" sz="2000" dirty="0"/>
                  <a:t> tels que </a:t>
                </a:r>
                <a14:m>
                  <m:oMath xmlns:m="http://schemas.openxmlformats.org/officeDocument/2006/math">
                    <m:r>
                      <a:rPr lang="fr-FR" sz="2000" i="1" dirty="0">
                        <a:latin typeface="Cambria Math" panose="02040503050406030204" pitchFamily="18" charset="0"/>
                      </a:rPr>
                      <m:t>𝑓</m:t>
                    </m:r>
                    <m:d>
                      <m:dPr>
                        <m:ctrlPr>
                          <a:rPr lang="fr-FR" sz="2000" i="1" dirty="0">
                            <a:latin typeface="Cambria Math" panose="02040503050406030204" pitchFamily="18" charset="0"/>
                          </a:rPr>
                        </m:ctrlPr>
                      </m:dPr>
                      <m:e>
                        <m:sSub>
                          <m:sSubPr>
                            <m:ctrlPr>
                              <a:rPr lang="fr-FR" sz="2000" i="1" dirty="0">
                                <a:latin typeface="Cambria Math" panose="02040503050406030204" pitchFamily="18" charset="0"/>
                              </a:rPr>
                            </m:ctrlPr>
                          </m:sSubPr>
                          <m:e>
                            <m:r>
                              <a:rPr lang="fr-FR" sz="2000" i="1" dirty="0">
                                <a:latin typeface="Cambria Math" panose="02040503050406030204" pitchFamily="18" charset="0"/>
                              </a:rPr>
                              <m:t>𝑧</m:t>
                            </m:r>
                          </m:e>
                          <m:sub>
                            <m:r>
                              <a:rPr lang="fr-FR" sz="2000" i="1" dirty="0">
                                <a:latin typeface="Cambria Math" panose="02040503050406030204" pitchFamily="18" charset="0"/>
                              </a:rPr>
                              <m:t>0</m:t>
                            </m:r>
                          </m:sub>
                        </m:sSub>
                      </m:e>
                    </m:d>
                    <m:r>
                      <a:rPr lang="fr-FR" sz="2000" i="1" dirty="0">
                        <a:latin typeface="Cambria Math" panose="02040503050406030204" pitchFamily="18" charset="0"/>
                      </a:rPr>
                      <m:t>=0</m:t>
                    </m:r>
                  </m:oMath>
                </a14:m>
                <a:endParaRPr lang="fr-FR" sz="2000" dirty="0"/>
              </a:p>
              <a:p>
                <a:r>
                  <a:rPr lang="fr-FR" sz="2000" dirty="0">
                    <a:solidFill>
                      <a:schemeClr val="accent3"/>
                    </a:solidFill>
                  </a:rPr>
                  <a:t>Multiplicité:</a:t>
                </a:r>
              </a:p>
              <a:p>
                <a:pPr marL="0" indent="0">
                  <a:buNone/>
                </a:pPr>
                <a:r>
                  <a:rPr lang="fr-FR" sz="2000" u="sng" dirty="0"/>
                  <a:t>Pour les zéros</a:t>
                </a:r>
                <a:r>
                  <a:rPr lang="fr-FR" sz="2000" dirty="0"/>
                  <a:t>: </a:t>
                </a:r>
                <a14:m>
                  <m:oMath xmlns:m="http://schemas.openxmlformats.org/officeDocument/2006/math">
                    <m:r>
                      <a:rPr lang="fr-FR" sz="2000" i="1">
                        <a:latin typeface="Cambria Math" panose="02040503050406030204" pitchFamily="18" charset="0"/>
                      </a:rPr>
                      <m:t>𝑎</m:t>
                    </m:r>
                  </m:oMath>
                </a14:m>
                <a:r>
                  <a:rPr lang="fr-FR" sz="2000" dirty="0"/>
                  <a:t> est un zéro de multiplicité </a:t>
                </a:r>
                <a14:m>
                  <m:oMath xmlns:m="http://schemas.openxmlformats.org/officeDocument/2006/math">
                    <m:r>
                      <a:rPr lang="fr-FR" sz="2000" i="1">
                        <a:latin typeface="Cambria Math" panose="02040503050406030204" pitchFamily="18" charset="0"/>
                      </a:rPr>
                      <m:t>𝑛</m:t>
                    </m:r>
                  </m:oMath>
                </a14:m>
                <a:r>
                  <a:rPr lang="fr-FR" sz="2000" dirty="0"/>
                  <a:t> si </a:t>
                </a:r>
                <a14:m>
                  <m:oMath xmlns:m="http://schemas.openxmlformats.org/officeDocument/2006/math">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𝑘</m:t>
                    </m:r>
                    <m:r>
                      <a:rPr lang="fr-FR" sz="2000" i="1">
                        <a:latin typeface="Cambria Math" panose="02040503050406030204" pitchFamily="18" charset="0"/>
                        <a:ea typeface="Cambria Math" panose="02040503050406030204" pitchFamily="18" charset="0"/>
                      </a:rPr>
                      <m:t>&lt;</m:t>
                    </m:r>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 </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𝑓</m:t>
                        </m:r>
                      </m:e>
                      <m:sup>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𝑘</m:t>
                            </m:r>
                          </m:e>
                        </m:d>
                      </m:sup>
                    </m:sSup>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e>
                    </m:d>
                    <m:r>
                      <a:rPr lang="fr-FR" sz="2000" i="1">
                        <a:latin typeface="Cambria Math" panose="02040503050406030204" pitchFamily="18" charset="0"/>
                        <a:ea typeface="Cambria Math" panose="02040503050406030204" pitchFamily="18" charset="0"/>
                      </a:rPr>
                      <m:t>=0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𝑓</m:t>
                        </m:r>
                      </m:e>
                      <m: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m:t>
                        </m:r>
                      </m:sup>
                    </m:sSup>
                    <m:r>
                      <a:rPr lang="fr-FR" sz="2000" i="1">
                        <a:latin typeface="Cambria Math" panose="02040503050406030204" pitchFamily="18" charset="0"/>
                        <a:ea typeface="Cambria Math" panose="02040503050406030204" pitchFamily="18" charset="0"/>
                      </a:rPr>
                      <m:t>≠0</m:t>
                    </m:r>
                  </m:oMath>
                </a14:m>
                <a:endParaRPr lang="fr-FR" sz="2000" dirty="0">
                  <a:solidFill>
                    <a:schemeClr val="accent4"/>
                  </a:solidFill>
                </a:endParaRPr>
              </a:p>
              <a:p>
                <a:pPr marL="0" indent="0">
                  <a:buNone/>
                </a:pPr>
                <a:r>
                  <a:rPr lang="fr-FR" sz="2000" dirty="0">
                    <a:solidFill>
                      <a:srgbClr val="FFFF00"/>
                    </a:solidFill>
                  </a:rPr>
                  <a:t>En voisinage de </a:t>
                </a:r>
                <a14:m>
                  <m:oMath xmlns:m="http://schemas.openxmlformats.org/officeDocument/2006/math">
                    <m:r>
                      <a:rPr lang="fr-FR" sz="2000" i="1">
                        <a:solidFill>
                          <a:srgbClr val="FFFF00"/>
                        </a:solidFill>
                        <a:latin typeface="Cambria Math" panose="02040503050406030204" pitchFamily="18" charset="0"/>
                      </a:rPr>
                      <m:t>𝑎</m:t>
                    </m:r>
                  </m:oMath>
                </a14:m>
                <a:r>
                  <a:rPr lang="fr-FR" sz="2000" dirty="0">
                    <a:solidFill>
                      <a:srgbClr val="FFFF00"/>
                    </a:solidFill>
                  </a:rPr>
                  <a:t> </a:t>
                </a:r>
                <a14:m>
                  <m:oMath xmlns:m="http://schemas.openxmlformats.org/officeDocument/2006/math">
                    <m:r>
                      <a:rPr lang="fr-FR" sz="2000" i="1" dirty="0">
                        <a:solidFill>
                          <a:srgbClr val="FFFF00"/>
                        </a:solidFill>
                        <a:latin typeface="Cambria Math" panose="02040503050406030204" pitchFamily="18" charset="0"/>
                      </a:rPr>
                      <m:t>𝑓</m:t>
                    </m:r>
                    <m:d>
                      <m:dPr>
                        <m:ctrlPr>
                          <a:rPr lang="fr-FR" sz="2000" i="1" dirty="0">
                            <a:solidFill>
                              <a:srgbClr val="FFFF00"/>
                            </a:solidFill>
                            <a:latin typeface="Cambria Math" panose="02040503050406030204" pitchFamily="18" charset="0"/>
                          </a:rPr>
                        </m:ctrlPr>
                      </m:dPr>
                      <m:e>
                        <m:r>
                          <a:rPr lang="fr-FR" sz="2000" i="1" dirty="0">
                            <a:solidFill>
                              <a:srgbClr val="FFFF00"/>
                            </a:solidFill>
                            <a:latin typeface="Cambria Math" panose="02040503050406030204" pitchFamily="18" charset="0"/>
                          </a:rPr>
                          <m:t>𝑧</m:t>
                        </m:r>
                      </m:e>
                    </m:d>
                    <m:r>
                      <a:rPr lang="fr-FR" sz="2000" i="1" dirty="0">
                        <a:solidFill>
                          <a:srgbClr val="FFFF00"/>
                        </a:solidFill>
                        <a:latin typeface="Cambria Math" panose="02040503050406030204" pitchFamily="18" charset="0"/>
                      </a:rPr>
                      <m:t>=(</m:t>
                    </m:r>
                    <m:r>
                      <a:rPr lang="fr-FR" sz="2000" i="1" dirty="0">
                        <a:solidFill>
                          <a:srgbClr val="FFFF00"/>
                        </a:solidFill>
                        <a:latin typeface="Cambria Math" panose="02040503050406030204" pitchFamily="18" charset="0"/>
                      </a:rPr>
                      <m:t>𝑧</m:t>
                    </m:r>
                    <m:r>
                      <a:rPr lang="fr-FR" sz="2000" i="1" dirty="0">
                        <a:solidFill>
                          <a:srgbClr val="FFFF00"/>
                        </a:solidFill>
                        <a:latin typeface="Cambria Math" panose="02040503050406030204" pitchFamily="18" charset="0"/>
                      </a:rPr>
                      <m:t>−</m:t>
                    </m:r>
                    <m:r>
                      <a:rPr lang="fr-FR" sz="2000" i="1" dirty="0">
                        <a:solidFill>
                          <a:srgbClr val="FFFF00"/>
                        </a:solidFill>
                        <a:latin typeface="Cambria Math" panose="02040503050406030204" pitchFamily="18" charset="0"/>
                      </a:rPr>
                      <m:t>𝑎</m:t>
                    </m:r>
                    <m:sSup>
                      <m:sSupPr>
                        <m:ctrlPr>
                          <a:rPr lang="fr-FR" sz="2000" i="1" dirty="0">
                            <a:solidFill>
                              <a:srgbClr val="FFFF00"/>
                            </a:solidFill>
                            <a:latin typeface="Cambria Math" panose="02040503050406030204" pitchFamily="18" charset="0"/>
                          </a:rPr>
                        </m:ctrlPr>
                      </m:sSupPr>
                      <m:e>
                        <m:r>
                          <a:rPr lang="fr-FR" sz="2000" i="1" dirty="0">
                            <a:solidFill>
                              <a:srgbClr val="FFFF00"/>
                            </a:solidFill>
                            <a:latin typeface="Cambria Math" panose="02040503050406030204" pitchFamily="18" charset="0"/>
                          </a:rPr>
                          <m:t>)</m:t>
                        </m:r>
                      </m:e>
                      <m:sup>
                        <m:r>
                          <a:rPr lang="fr-FR" sz="2000" i="1" dirty="0">
                            <a:solidFill>
                              <a:srgbClr val="FFFF00"/>
                            </a:solidFill>
                            <a:latin typeface="Cambria Math" panose="02040503050406030204" pitchFamily="18" charset="0"/>
                          </a:rPr>
                          <m:t>𝑛</m:t>
                        </m:r>
                      </m:sup>
                    </m:sSup>
                    <m:r>
                      <a:rPr lang="fr-FR" sz="2000" i="1" dirty="0">
                        <a:solidFill>
                          <a:srgbClr val="FFFF00"/>
                        </a:solidFill>
                        <a:latin typeface="Cambria Math" panose="02040503050406030204" pitchFamily="18" charset="0"/>
                      </a:rPr>
                      <m:t>𝑔</m:t>
                    </m:r>
                    <m:d>
                      <m:dPr>
                        <m:ctrlPr>
                          <a:rPr lang="fr-FR" sz="2000" i="1" dirty="0">
                            <a:solidFill>
                              <a:srgbClr val="FFFF00"/>
                            </a:solidFill>
                            <a:latin typeface="Cambria Math" panose="02040503050406030204" pitchFamily="18" charset="0"/>
                          </a:rPr>
                        </m:ctrlPr>
                      </m:dPr>
                      <m:e>
                        <m:r>
                          <a:rPr lang="fr-FR" sz="2000" i="1" dirty="0">
                            <a:solidFill>
                              <a:srgbClr val="FFFF00"/>
                            </a:solidFill>
                            <a:latin typeface="Cambria Math" panose="02040503050406030204" pitchFamily="18" charset="0"/>
                          </a:rPr>
                          <m:t>𝑧</m:t>
                        </m:r>
                      </m:e>
                    </m:d>
                    <m:r>
                      <a:rPr lang="fr-FR" sz="2000" i="1" dirty="0">
                        <a:solidFill>
                          <a:srgbClr val="FFFF00"/>
                        </a:solidFill>
                        <a:latin typeface="Cambria Math" panose="02040503050406030204" pitchFamily="18" charset="0"/>
                      </a:rPr>
                      <m:t> </m:t>
                    </m:r>
                    <m:r>
                      <a:rPr lang="fr-FR" sz="2000" i="1" dirty="0">
                        <a:solidFill>
                          <a:srgbClr val="FFFF00"/>
                        </a:solidFill>
                        <a:latin typeface="Cambria Math" panose="02040503050406030204" pitchFamily="18" charset="0"/>
                      </a:rPr>
                      <m:t>𝑒𝑡</m:t>
                    </m:r>
                    <m:r>
                      <a:rPr lang="fr-FR" sz="2000" i="1" dirty="0">
                        <a:solidFill>
                          <a:srgbClr val="FFFF00"/>
                        </a:solidFill>
                        <a:latin typeface="Cambria Math" panose="02040503050406030204" pitchFamily="18" charset="0"/>
                      </a:rPr>
                      <m:t> </m:t>
                    </m:r>
                    <m:r>
                      <a:rPr lang="fr-FR" sz="2000" i="1" dirty="0">
                        <a:solidFill>
                          <a:srgbClr val="FFFF00"/>
                        </a:solidFill>
                        <a:latin typeface="Cambria Math" panose="02040503050406030204" pitchFamily="18" charset="0"/>
                      </a:rPr>
                      <m:t>𝑔</m:t>
                    </m:r>
                    <m:r>
                      <a:rPr lang="fr-FR" sz="2000" i="1" dirty="0">
                        <a:solidFill>
                          <a:srgbClr val="FFFF00"/>
                        </a:solidFill>
                        <a:latin typeface="Cambria Math" panose="02040503050406030204" pitchFamily="18" charset="0"/>
                      </a:rPr>
                      <m:t>(</m:t>
                    </m:r>
                    <m:r>
                      <a:rPr lang="fr-FR" sz="2000" i="1" dirty="0">
                        <a:solidFill>
                          <a:srgbClr val="FFFF00"/>
                        </a:solidFill>
                        <a:latin typeface="Cambria Math" panose="02040503050406030204" pitchFamily="18" charset="0"/>
                      </a:rPr>
                      <m:t>𝑎</m:t>
                    </m:r>
                    <m:r>
                      <a:rPr lang="fr-FR" sz="2000" i="1" dirty="0">
                        <a:solidFill>
                          <a:srgbClr val="FFFF00"/>
                        </a:solidFill>
                        <a:latin typeface="Cambria Math" panose="02040503050406030204" pitchFamily="18" charset="0"/>
                      </a:rPr>
                      <m:t>)≠0 (</m:t>
                    </m:r>
                    <m:r>
                      <a:rPr lang="fr-FR" sz="2000" i="1" dirty="0">
                        <a:solidFill>
                          <a:srgbClr val="FFFF00"/>
                        </a:solidFill>
                        <a:latin typeface="Cambria Math" panose="02040503050406030204" pitchFamily="18" charset="0"/>
                        <a:ea typeface="Cambria Math" panose="02040503050406030204" pitchFamily="18" charset="0"/>
                      </a:rPr>
                      <m:t>𝐿𝑎𝑢𝑟𝑒𝑛𝑡</m:t>
                    </m:r>
                    <m:r>
                      <a:rPr lang="fr-FR" sz="2000" i="1" dirty="0">
                        <a:solidFill>
                          <a:srgbClr val="FFFF00"/>
                        </a:solidFill>
                        <a:latin typeface="Cambria Math" panose="02040503050406030204" pitchFamily="18" charset="0"/>
                        <a:ea typeface="Cambria Math" panose="02040503050406030204" pitchFamily="18" charset="0"/>
                      </a:rPr>
                      <m:t>)</m:t>
                    </m:r>
                  </m:oMath>
                </a14:m>
                <a:endParaRPr lang="fr-FR" sz="2000" dirty="0">
                  <a:solidFill>
                    <a:srgbClr val="FFFF00"/>
                  </a:solidFill>
                </a:endParaRPr>
              </a:p>
              <a:p>
                <a:pPr marL="0" indent="0">
                  <a:buNone/>
                </a:pPr>
                <a:r>
                  <a:rPr lang="fr-FR" sz="2000" u="sng" dirty="0"/>
                  <a:t>Pour les pôles</a:t>
                </a:r>
                <a:r>
                  <a:rPr lang="fr-FR" sz="2000" dirty="0"/>
                  <a:t>: </a:t>
                </a:r>
                <a14:m>
                  <m:oMath xmlns:m="http://schemas.openxmlformats.org/officeDocument/2006/math">
                    <m:r>
                      <a:rPr lang="fr-FR" sz="2000" i="1">
                        <a:latin typeface="Cambria Math" panose="02040503050406030204" pitchFamily="18" charset="0"/>
                      </a:rPr>
                      <m:t>𝑎</m:t>
                    </m:r>
                  </m:oMath>
                </a14:m>
                <a:r>
                  <a:rPr lang="fr-FR" sz="2000" dirty="0"/>
                  <a:t> est un pôle de multiplicité </a:t>
                </a:r>
                <a14:m>
                  <m:oMath xmlns:m="http://schemas.openxmlformats.org/officeDocument/2006/math">
                    <m:r>
                      <a:rPr lang="fr-FR" sz="2000" i="1">
                        <a:latin typeface="Cambria Math" panose="02040503050406030204" pitchFamily="18" charset="0"/>
                      </a:rPr>
                      <m:t>𝑛</m:t>
                    </m:r>
                  </m:oMath>
                </a14:m>
                <a:r>
                  <a:rPr lang="fr-FR" sz="2000" dirty="0"/>
                  <a:t> si </a:t>
                </a:r>
                <a14:m>
                  <m:oMath xmlns:m="http://schemas.openxmlformats.org/officeDocument/2006/math">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𝑔</m:t>
                    </m:r>
                  </m:oMath>
                </a14:m>
                <a:r>
                  <a:rPr lang="fr-FR" sz="2000" dirty="0"/>
                  <a:t> une fonction holomorphe en voisinage de </a:t>
                </a:r>
                <a14:m>
                  <m:oMath xmlns:m="http://schemas.openxmlformats.org/officeDocument/2006/math">
                    <m:r>
                      <a:rPr lang="fr-FR" sz="2000" i="1">
                        <a:latin typeface="Cambria Math" panose="02040503050406030204" pitchFamily="18" charset="0"/>
                      </a:rPr>
                      <m:t>𝑎</m:t>
                    </m:r>
                  </m:oMath>
                </a14:m>
                <a:r>
                  <a:rPr lang="fr-FR" sz="2000" dirty="0"/>
                  <a:t> telle que </a:t>
                </a:r>
                <a14:m>
                  <m:oMath xmlns:m="http://schemas.openxmlformats.org/officeDocument/2006/math">
                    <m:r>
                      <a:rPr lang="fr-FR" sz="2000" i="1">
                        <a:latin typeface="Cambria Math" panose="02040503050406030204" pitchFamily="18" charset="0"/>
                      </a:rPr>
                      <m:t>𝑔</m:t>
                    </m:r>
                    <m:d>
                      <m:dPr>
                        <m:ctrlPr>
                          <a:rPr lang="fr-FR" sz="2000" i="1">
                            <a:latin typeface="Cambria Math" panose="02040503050406030204" pitchFamily="18" charset="0"/>
                          </a:rPr>
                        </m:ctrlPr>
                      </m:dPr>
                      <m:e>
                        <m:r>
                          <a:rPr lang="fr-FR" sz="2000" i="1">
                            <a:latin typeface="Cambria Math" panose="02040503050406030204" pitchFamily="18" charset="0"/>
                          </a:rPr>
                          <m:t>𝑎</m:t>
                        </m:r>
                      </m:e>
                    </m:d>
                    <m:r>
                      <a:rPr lang="fr-FR" sz="2000" i="1">
                        <a:latin typeface="Cambria Math" panose="02040503050406030204" pitchFamily="18" charset="0"/>
                        <a:ea typeface="Cambria Math" panose="02040503050406030204" pitchFamily="18" charset="0"/>
                      </a:rPr>
                      <m:t>≠0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𝑓</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𝑔</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num>
                      <m:den>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𝑎</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m:t>
                            </m:r>
                          </m:e>
                          <m:sup>
                            <m:r>
                              <a:rPr lang="fr-FR" sz="2000" i="1">
                                <a:latin typeface="Cambria Math" panose="02040503050406030204" pitchFamily="18" charset="0"/>
                                <a:ea typeface="Cambria Math" panose="02040503050406030204" pitchFamily="18" charset="0"/>
                              </a:rPr>
                              <m:t>𝑛</m:t>
                            </m:r>
                          </m:sup>
                        </m:sSup>
                      </m:den>
                    </m:f>
                  </m:oMath>
                </a14:m>
                <a:endParaRPr lang="fr-FR" sz="2000" dirty="0"/>
              </a:p>
              <a:p>
                <a:pPr marL="0" indent="0">
                  <a:buNone/>
                </a:pPr>
                <a:r>
                  <a:rPr lang="fr-FR" sz="2000" dirty="0">
                    <a:solidFill>
                      <a:schemeClr val="accent4"/>
                    </a:solidFill>
                  </a:rPr>
                  <a:t>Théorèmes utiles:</a:t>
                </a:r>
              </a:p>
              <a:p>
                <a:r>
                  <a:rPr lang="fr-FR" sz="2000" dirty="0">
                    <a:solidFill>
                      <a:schemeClr val="accent3"/>
                    </a:solidFill>
                  </a:rPr>
                  <a:t>Théorème de résidu: </a:t>
                </a:r>
                <a:endParaRPr lang="fr-FR" sz="2000" dirty="0"/>
              </a:p>
              <a:p>
                <a:pPr marL="0" indent="0">
                  <a:buNone/>
                </a:pPr>
                <a:r>
                  <a:rPr lang="fr-FR" sz="2000" dirty="0"/>
                  <a:t>*Ω  un ouvert étoilé de </a:t>
                </a:r>
                <a14:m>
                  <m:oMath xmlns:m="http://schemas.openxmlformats.org/officeDocument/2006/math">
                    <m:r>
                      <a:rPr lang="fr-FR" sz="2000" i="1">
                        <a:latin typeface="Cambria Math" panose="02040503050406030204" pitchFamily="18" charset="0"/>
                      </a:rPr>
                      <m:t>ℂ</m:t>
                    </m:r>
                  </m:oMath>
                </a14:m>
                <a:r>
                  <a:rPr lang="fr-FR" sz="2000" dirty="0"/>
                  <a:t> </a:t>
                </a:r>
              </a:p>
              <a:p>
                <a:pPr marL="0" indent="0">
                  <a:buNone/>
                </a:pPr>
                <a:r>
                  <a:rPr lang="fr-FR" sz="2000" dirty="0"/>
                  <a:t>*f fonction holomorphe dans Ω sauf en un nombre fini des singularités isolées </a:t>
                </a:r>
              </a:p>
              <a:p>
                <a:pPr marL="0" indent="0">
                  <a:buNone/>
                </a:pPr>
                <a:r>
                  <a:rPr lang="fr-FR" sz="2000" dirty="0"/>
                  <a:t>*ϒ un lacet de Ω ne passant pas par aucune singularité </a:t>
                </a: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𝑎𝑙𝑜𝑟𝑠</m:t>
                      </m:r>
                      <m:r>
                        <a:rPr lang="fr-FR" sz="2000" i="1">
                          <a:latin typeface="Cambria Math" panose="02040503050406030204" pitchFamily="18" charset="0"/>
                        </a:rPr>
                        <m:t>: </m:t>
                      </m:r>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2</m:t>
                          </m:r>
                          <m:r>
                            <a:rPr lang="fr-FR" sz="2000" i="1">
                              <a:latin typeface="Cambria Math" panose="02040503050406030204" pitchFamily="18" charset="0"/>
                            </a:rPr>
                            <m:t>𝑖</m:t>
                          </m:r>
                          <m:r>
                            <a:rPr lang="fr-FR" sz="2000" i="1">
                              <a:latin typeface="Cambria Math" panose="02040503050406030204" pitchFamily="18" charset="0"/>
                            </a:rPr>
                            <m:t>𝜋</m:t>
                          </m:r>
                        </m:den>
                      </m:f>
                      <m:nary>
                        <m:naryPr>
                          <m:limLoc m:val="subSup"/>
                          <m:supHide m:val="on"/>
                          <m:ctrlPr>
                            <a:rPr lang="fr-FR" sz="2000" i="1">
                              <a:latin typeface="Cambria Math" panose="02040503050406030204" pitchFamily="18" charset="0"/>
                            </a:rPr>
                          </m:ctrlPr>
                        </m:naryPr>
                        <m:sub>
                          <m:r>
                            <a:rPr lang="fr-FR" sz="2000" i="1">
                              <a:latin typeface="Cambria Math" panose="02040503050406030204" pitchFamily="18" charset="0"/>
                            </a:rPr>
                            <m:t>𝛾</m:t>
                          </m:r>
                        </m:sub>
                        <m:sup/>
                        <m:e>
                          <m:r>
                            <a:rPr lang="fr-FR" sz="2000" i="1">
                              <a:latin typeface="Cambria Math" panose="02040503050406030204" pitchFamily="18" charset="0"/>
                            </a:rPr>
                            <m:t>𝑓</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𝑑𝑧</m:t>
                          </m:r>
                        </m:e>
                      </m:nary>
                      <m:r>
                        <a:rPr lang="fr-FR" sz="2000" i="1">
                          <a:latin typeface="Cambria Math" panose="02040503050406030204" pitchFamily="18" charset="0"/>
                        </a:rPr>
                        <m:t>=</m:t>
                      </m:r>
                      <m:nary>
                        <m:naryPr>
                          <m:chr m:val="∑"/>
                          <m:limLoc m:val="undOvr"/>
                          <m:supHide m:val="on"/>
                          <m:ctrlPr>
                            <a:rPr lang="fr-FR" sz="2000" i="1">
                              <a:latin typeface="Cambria Math" panose="02040503050406030204" pitchFamily="18" charset="0"/>
                            </a:rPr>
                          </m:ctrlPr>
                        </m:naryPr>
                        <m:sub>
                          <m:eqArr>
                            <m:eqArrPr>
                              <m:ctrlPr>
                                <a:rPr lang="fr-FR" sz="2000" i="1">
                                  <a:latin typeface="Cambria Math" panose="02040503050406030204" pitchFamily="18" charset="0"/>
                                </a:rPr>
                              </m:ctrlPr>
                            </m:eqArrPr>
                            <m:e>
                              <m:r>
                                <a:rPr lang="fr-FR" sz="2000" i="1">
                                  <a:latin typeface="Cambria Math" panose="02040503050406030204" pitchFamily="18" charset="0"/>
                                </a:rPr>
                                <m:t>𝑎</m:t>
                              </m:r>
                              <m:r>
                                <a:rPr lang="fr-FR" sz="2000" i="1">
                                  <a:latin typeface="Cambria Math" panose="02040503050406030204" pitchFamily="18" charset="0"/>
                                </a:rPr>
                                <m:t> </m:t>
                              </m:r>
                              <m:r>
                                <a:rPr lang="fr-FR" sz="2000" i="1">
                                  <a:latin typeface="Cambria Math" panose="02040503050406030204" pitchFamily="18" charset="0"/>
                                </a:rPr>
                                <m:t>𝑠𝑖𝑛𝑔𝑢𝑙𝑎𝑟𝑖𝑡</m:t>
                              </m:r>
                              <m:r>
                                <a:rPr lang="fr-FR" sz="2000" i="1">
                                  <a:latin typeface="Cambria Math" panose="02040503050406030204" pitchFamily="18" charset="0"/>
                                </a:rPr>
                                <m:t>é </m:t>
                              </m:r>
                            </m:e>
                            <m:e>
                              <m:r>
                                <a:rPr lang="fr-FR" sz="2000" i="1">
                                  <a:latin typeface="Cambria Math" panose="02040503050406030204" pitchFamily="18" charset="0"/>
                                </a:rPr>
                                <m:t>𝑑𝑒</m:t>
                              </m:r>
                              <m:r>
                                <a:rPr lang="fr-FR" sz="2000" i="1">
                                  <a:latin typeface="Cambria Math" panose="02040503050406030204" pitchFamily="18" charset="0"/>
                                </a:rPr>
                                <m:t> </m:t>
                              </m:r>
                              <m:r>
                                <a:rPr lang="fr-FR" sz="2000" i="1">
                                  <a:latin typeface="Cambria Math" panose="02040503050406030204" pitchFamily="18" charset="0"/>
                                </a:rPr>
                                <m:t>𝑓</m:t>
                              </m:r>
                              <m:r>
                                <a:rPr lang="fr-FR" sz="2000" i="1">
                                  <a:latin typeface="Cambria Math" panose="02040503050406030204" pitchFamily="18" charset="0"/>
                                </a:rPr>
                                <m:t> </m:t>
                              </m:r>
                            </m:e>
                          </m:eqArr>
                        </m:sub>
                        <m:sup/>
                        <m:e>
                          <m:r>
                            <a:rPr lang="fr-FR" sz="2000" i="1">
                              <a:latin typeface="Cambria Math" panose="02040503050406030204" pitchFamily="18" charset="0"/>
                            </a:rPr>
                            <m:t>𝑖𝑛𝑑</m:t>
                          </m:r>
                          <m:d>
                            <m:dPr>
                              <m:ctrlPr>
                                <a:rPr lang="fr-FR" sz="2000" i="1">
                                  <a:latin typeface="Cambria Math" panose="02040503050406030204" pitchFamily="18" charset="0"/>
                                </a:rPr>
                              </m:ctrlPr>
                            </m:dPr>
                            <m:e>
                              <m:r>
                                <a:rPr lang="fr-FR" sz="2000" i="1">
                                  <a:latin typeface="Cambria Math" panose="02040503050406030204" pitchFamily="18" charset="0"/>
                                </a:rPr>
                                <m:t>𝛾</m:t>
                              </m:r>
                              <m:r>
                                <a:rPr lang="fr-FR" sz="2000" i="1">
                                  <a:latin typeface="Cambria Math" panose="02040503050406030204" pitchFamily="18" charset="0"/>
                                </a:rPr>
                                <m:t>,</m:t>
                              </m:r>
                              <m:r>
                                <a:rPr lang="fr-FR" sz="2000" i="1">
                                  <a:latin typeface="Cambria Math" panose="02040503050406030204" pitchFamily="18" charset="0"/>
                                </a:rPr>
                                <m:t>𝑎</m:t>
                              </m:r>
                            </m:e>
                          </m:d>
                          <m:r>
                            <a:rPr lang="fr-FR" sz="2000" i="1">
                              <a:latin typeface="Cambria Math" panose="02040503050406030204" pitchFamily="18" charset="0"/>
                            </a:rPr>
                            <m:t>.</m:t>
                          </m:r>
                          <m:r>
                            <a:rPr lang="fr-FR" sz="2000" i="1">
                              <a:latin typeface="Cambria Math" panose="02040503050406030204" pitchFamily="18" charset="0"/>
                            </a:rPr>
                            <m:t>𝑟</m:t>
                          </m:r>
                          <m:r>
                            <a:rPr lang="fr-FR" sz="2000" i="1">
                              <a:latin typeface="Cambria Math" panose="02040503050406030204" pitchFamily="18" charset="0"/>
                            </a:rPr>
                            <m:t>é</m:t>
                          </m:r>
                          <m:r>
                            <a:rPr lang="fr-FR" sz="2000" i="1">
                              <a:latin typeface="Cambria Math" panose="02040503050406030204" pitchFamily="18" charset="0"/>
                            </a:rPr>
                            <m:t>𝑠</m:t>
                          </m:r>
                          <m:r>
                            <a:rPr lang="fr-FR" sz="2000" i="1">
                              <a:latin typeface="Cambria Math" panose="02040503050406030204" pitchFamily="18" charset="0"/>
                            </a:rPr>
                            <m:t>(</m:t>
                          </m:r>
                          <m:r>
                            <a:rPr lang="fr-FR" sz="2000" i="1">
                              <a:latin typeface="Cambria Math" panose="02040503050406030204" pitchFamily="18" charset="0"/>
                            </a:rPr>
                            <m:t>𝑓</m:t>
                          </m:r>
                          <m:r>
                            <a:rPr lang="fr-FR" sz="2000" i="1">
                              <a:latin typeface="Cambria Math" panose="02040503050406030204" pitchFamily="18" charset="0"/>
                            </a:rPr>
                            <m:t>,</m:t>
                          </m:r>
                          <m:r>
                            <a:rPr lang="fr-FR" sz="2000" i="1">
                              <a:latin typeface="Cambria Math" panose="02040503050406030204" pitchFamily="18" charset="0"/>
                            </a:rPr>
                            <m:t>𝑎</m:t>
                          </m:r>
                          <m:r>
                            <a:rPr lang="fr-FR" sz="2000" i="1">
                              <a:latin typeface="Cambria Math" panose="02040503050406030204" pitchFamily="18" charset="0"/>
                            </a:rPr>
                            <m:t>)</m:t>
                          </m:r>
                        </m:e>
                      </m:nary>
                    </m:oMath>
                  </m:oMathPara>
                </a14:m>
                <a:endParaRPr lang="fr-FR" sz="2000" dirty="0"/>
              </a:p>
              <a:p>
                <a:pPr marL="0" indent="0">
                  <a:buNone/>
                </a:pPr>
                <a:endParaRPr lang="fr-FR" sz="2000" dirty="0">
                  <a:solidFill>
                    <a:schemeClr val="accent3"/>
                  </a:solidFill>
                </a:endParaRPr>
              </a:p>
              <a:p>
                <a:pPr marL="0" indent="0">
                  <a:buNone/>
                </a:pPr>
                <a:endParaRPr lang="fr-FR" sz="2000" dirty="0">
                  <a:solidFill>
                    <a:schemeClr val="accent3"/>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3" y="188641"/>
                <a:ext cx="8784975" cy="6480719"/>
              </a:xfrm>
              <a:blipFill>
                <a:blip r:embed="rId2"/>
                <a:stretch>
                  <a:fillRect l="-693" t="-1599"/>
                </a:stretch>
              </a:blipFill>
            </p:spPr>
            <p:txBody>
              <a:bodyPr/>
              <a:lstStyle/>
              <a:p>
                <a:r>
                  <a:rPr lang="fr-FR">
                    <a:noFill/>
                  </a:rPr>
                  <a:t> </a:t>
                </a:r>
              </a:p>
            </p:txBody>
          </p:sp>
        </mc:Fallback>
      </mc:AlternateContent>
    </p:spTree>
    <p:extLst>
      <p:ext uri="{BB962C8B-B14F-4D97-AF65-F5344CB8AC3E}">
        <p14:creationId xmlns:p14="http://schemas.microsoft.com/office/powerpoint/2010/main" val="101382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260648"/>
                <a:ext cx="8784976" cy="6408712"/>
              </a:xfrm>
            </p:spPr>
            <p:txBody>
              <a:bodyPr>
                <a:normAutofit/>
              </a:bodyPr>
              <a:lstStyle/>
              <a:p>
                <a:r>
                  <a:rPr lang="fr-FR" sz="2000" dirty="0">
                    <a:solidFill>
                      <a:schemeClr val="accent3"/>
                    </a:solidFill>
                  </a:rPr>
                  <a:t>Théorème de l’argument principal:</a:t>
                </a:r>
              </a:p>
              <a:p>
                <a:pPr marL="0" indent="0">
                  <a:buNone/>
                </a:pPr>
                <a:r>
                  <a:rPr lang="fr-FR" sz="2000" dirty="0"/>
                  <a:t>*f méromorphe dans un ouvert étoilé  Ω</a:t>
                </a:r>
              </a:p>
              <a:p>
                <a:pPr marL="0" indent="0">
                  <a:buNone/>
                </a:pPr>
                <a:r>
                  <a:rPr lang="fr-FR" sz="2000" dirty="0"/>
                  <a:t>*ϒ un lacet contenu dans Ω et ne passant pas par aucun zéro ou pôle de f</a:t>
                </a: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𝑎𝑙𝑜𝑟𝑠</m:t>
                      </m:r>
                      <m:r>
                        <a:rPr lang="fr-FR" sz="2000" i="1">
                          <a:latin typeface="Cambria Math" panose="02040503050406030204" pitchFamily="18" charset="0"/>
                        </a:rPr>
                        <m:t>: </m:t>
                      </m:r>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2</m:t>
                          </m:r>
                          <m:r>
                            <a:rPr lang="fr-FR" sz="2000" i="1">
                              <a:latin typeface="Cambria Math" panose="02040503050406030204" pitchFamily="18" charset="0"/>
                            </a:rPr>
                            <m:t>𝑖</m:t>
                          </m:r>
                          <m:r>
                            <a:rPr lang="fr-FR" sz="2000" i="1">
                              <a:latin typeface="Cambria Math" panose="02040503050406030204" pitchFamily="18" charset="0"/>
                            </a:rPr>
                            <m:t>𝜋</m:t>
                          </m:r>
                        </m:den>
                      </m:f>
                      <m:nary>
                        <m:naryPr>
                          <m:limLoc m:val="subSup"/>
                          <m:supHide m:val="on"/>
                          <m:ctrlPr>
                            <a:rPr lang="fr-FR" sz="2000" i="1">
                              <a:latin typeface="Cambria Math" panose="02040503050406030204" pitchFamily="18" charset="0"/>
                            </a:rPr>
                          </m:ctrlPr>
                        </m:naryPr>
                        <m:sub>
                          <m:r>
                            <a:rPr lang="fr-FR" sz="2000" i="1">
                              <a:latin typeface="Cambria Math" panose="02040503050406030204" pitchFamily="18" charset="0"/>
                            </a:rPr>
                            <m:t>𝛾</m:t>
                          </m:r>
                        </m:sub>
                        <m:sup/>
                        <m:e>
                          <m:f>
                            <m:fPr>
                              <m:ctrlPr>
                                <a:rPr lang="fr-FR" sz="2000" i="1">
                                  <a:latin typeface="Cambria Math" panose="02040503050406030204" pitchFamily="18" charset="0"/>
                                </a:rPr>
                              </m:ctrlPr>
                            </m:fPr>
                            <m:num>
                              <m:sSup>
                                <m:sSupPr>
                                  <m:ctrlPr>
                                    <a:rPr lang="fr-FR" sz="2000" i="1">
                                      <a:latin typeface="Cambria Math" panose="02040503050406030204" pitchFamily="18" charset="0"/>
                                    </a:rPr>
                                  </m:ctrlPr>
                                </m:sSupPr>
                                <m:e>
                                  <m:r>
                                    <a:rPr lang="fr-FR" sz="2000" i="1">
                                      <a:latin typeface="Cambria Math" panose="02040503050406030204" pitchFamily="18" charset="0"/>
                                    </a:rPr>
                                    <m:t>𝑓</m:t>
                                  </m:r>
                                </m:e>
                                <m:sup>
                                  <m:r>
                                    <a:rPr lang="fr-FR" sz="2000" i="1">
                                      <a:latin typeface="Cambria Math" panose="02040503050406030204" pitchFamily="18" charset="0"/>
                                    </a:rPr>
                                    <m:t>′</m:t>
                                  </m:r>
                                </m:sup>
                              </m:sSup>
                              <m:r>
                                <a:rPr lang="fr-FR" sz="2000" i="1">
                                  <a:latin typeface="Cambria Math" panose="02040503050406030204" pitchFamily="18" charset="0"/>
                                </a:rPr>
                                <m:t>(</m:t>
                              </m:r>
                              <m:r>
                                <a:rPr lang="fr-FR" sz="2000" i="1">
                                  <a:latin typeface="Cambria Math" panose="02040503050406030204" pitchFamily="18" charset="0"/>
                                </a:rPr>
                                <m:t>𝑧</m:t>
                              </m:r>
                              <m:r>
                                <a:rPr lang="fr-FR" sz="2000" i="1">
                                  <a:latin typeface="Cambria Math" panose="02040503050406030204" pitchFamily="18" charset="0"/>
                                </a:rPr>
                                <m:t>)</m:t>
                              </m:r>
                            </m:num>
                            <m:den>
                              <m:r>
                                <a:rPr lang="fr-FR" sz="2000" i="1">
                                  <a:latin typeface="Cambria Math" panose="02040503050406030204" pitchFamily="18" charset="0"/>
                                </a:rPr>
                                <m:t>𝑓</m:t>
                              </m:r>
                              <m:r>
                                <a:rPr lang="fr-FR" sz="2000" i="1">
                                  <a:latin typeface="Cambria Math" panose="02040503050406030204" pitchFamily="18" charset="0"/>
                                </a:rPr>
                                <m:t>(</m:t>
                              </m:r>
                              <m:r>
                                <a:rPr lang="fr-FR" sz="2000" i="1">
                                  <a:latin typeface="Cambria Math" panose="02040503050406030204" pitchFamily="18" charset="0"/>
                                </a:rPr>
                                <m:t>𝑧</m:t>
                              </m:r>
                              <m:r>
                                <a:rPr lang="fr-FR" sz="2000" i="1">
                                  <a:latin typeface="Cambria Math" panose="02040503050406030204" pitchFamily="18" charset="0"/>
                                </a:rPr>
                                <m:t>)</m:t>
                              </m:r>
                            </m:den>
                          </m:f>
                        </m:e>
                      </m:nary>
                      <m:box>
                        <m:boxPr>
                          <m:diff m:val="on"/>
                          <m:ctrlPr>
                            <a:rPr lang="fr-FR" sz="2000" i="1">
                              <a:latin typeface="Cambria Math" panose="02040503050406030204" pitchFamily="18" charset="0"/>
                            </a:rPr>
                          </m:ctrlPr>
                        </m:boxPr>
                        <m:e>
                          <m:r>
                            <a:rPr lang="fr-FR" sz="2000" i="1">
                              <a:latin typeface="Cambria Math" panose="02040503050406030204" pitchFamily="18" charset="0"/>
                            </a:rPr>
                            <m:t>𝑑𝑧</m:t>
                          </m:r>
                        </m:e>
                      </m:box>
                      <m:r>
                        <a:rPr lang="fr-FR" sz="2000" i="1">
                          <a:latin typeface="Cambria Math" panose="02040503050406030204" pitchFamily="18" charset="0"/>
                        </a:rPr>
                        <m:t>= </m:t>
                      </m:r>
                      <m:nary>
                        <m:naryPr>
                          <m:chr m:val="∑"/>
                          <m:limLoc m:val="undOvr"/>
                          <m:supHide m:val="on"/>
                          <m:ctrlPr>
                            <a:rPr lang="fr-FR" sz="2000" i="1">
                              <a:latin typeface="Cambria Math" panose="02040503050406030204" pitchFamily="18" charset="0"/>
                            </a:rPr>
                          </m:ctrlPr>
                        </m:naryPr>
                        <m:sub>
                          <m:r>
                            <a:rPr lang="fr-FR" sz="2000" i="1">
                              <a:latin typeface="Cambria Math" panose="02040503050406030204" pitchFamily="18" charset="0"/>
                            </a:rPr>
                            <m:t>𝑎</m:t>
                          </m:r>
                          <m:r>
                            <a:rPr lang="fr-FR" sz="2000" i="1">
                              <a:latin typeface="Cambria Math" panose="02040503050406030204" pitchFamily="18" charset="0"/>
                            </a:rPr>
                            <m:t>∈</m:t>
                          </m:r>
                          <m:r>
                            <a:rPr lang="fr-FR" sz="2000" i="1">
                              <a:latin typeface="Cambria Math" panose="02040503050406030204" pitchFamily="18" charset="0"/>
                            </a:rPr>
                            <m:t>𝑍</m:t>
                          </m:r>
                          <m:r>
                            <a:rPr lang="fr-FR" sz="2000" i="1">
                              <a:latin typeface="Cambria Math" panose="02040503050406030204" pitchFamily="18" charset="0"/>
                            </a:rPr>
                            <m:t>(</m:t>
                          </m:r>
                          <m:r>
                            <a:rPr lang="fr-FR" sz="2000" i="1">
                              <a:latin typeface="Cambria Math" panose="02040503050406030204" pitchFamily="18" charset="0"/>
                            </a:rPr>
                            <m:t>𝑓</m:t>
                          </m:r>
                          <m:r>
                            <a:rPr lang="fr-FR" sz="2000" i="1">
                              <a:latin typeface="Cambria Math" panose="02040503050406030204" pitchFamily="18" charset="0"/>
                            </a:rPr>
                            <m:t>)</m:t>
                          </m:r>
                        </m:sub>
                        <m:sup/>
                        <m:e>
                          <m:r>
                            <a:rPr lang="fr-FR" sz="2000" i="1">
                              <a:latin typeface="Cambria Math" panose="02040503050406030204" pitchFamily="18" charset="0"/>
                            </a:rPr>
                            <m:t>𝐼𝑛𝑑</m:t>
                          </m:r>
                          <m:d>
                            <m:dPr>
                              <m:ctrlPr>
                                <a:rPr lang="fr-FR" sz="2000" i="1">
                                  <a:latin typeface="Cambria Math" panose="02040503050406030204" pitchFamily="18" charset="0"/>
                                </a:rPr>
                              </m:ctrlPr>
                            </m:dPr>
                            <m:e>
                              <m:r>
                                <a:rPr lang="fr-FR" sz="2000" i="1">
                                  <a:latin typeface="Cambria Math" panose="02040503050406030204" pitchFamily="18" charset="0"/>
                                </a:rPr>
                                <m:t>𝛾</m:t>
                              </m:r>
                              <m:r>
                                <a:rPr lang="fr-FR" sz="2000" i="1">
                                  <a:latin typeface="Cambria Math" panose="02040503050406030204" pitchFamily="18" charset="0"/>
                                </a:rPr>
                                <m:t>,</m:t>
                              </m:r>
                              <m:r>
                                <a:rPr lang="fr-FR" sz="2000" i="1">
                                  <a:latin typeface="Cambria Math" panose="02040503050406030204" pitchFamily="18" charset="0"/>
                                </a:rPr>
                                <m:t>𝑎</m:t>
                              </m:r>
                            </m:e>
                          </m:d>
                          <m:r>
                            <a:rPr lang="fr-FR" sz="2000" i="1">
                              <a:latin typeface="Cambria Math" panose="02040503050406030204" pitchFamily="18" charset="0"/>
                            </a:rPr>
                            <m:t>.</m:t>
                          </m:r>
                          <m:r>
                            <a:rPr lang="fr-FR" sz="2000" i="1">
                              <a:latin typeface="Cambria Math" panose="02040503050406030204" pitchFamily="18" charset="0"/>
                            </a:rPr>
                            <m:t>𝑚</m:t>
                          </m:r>
                          <m:r>
                            <a:rPr lang="fr-FR" sz="2000" i="1">
                              <a:latin typeface="Cambria Math" panose="02040503050406030204" pitchFamily="18" charset="0"/>
                            </a:rPr>
                            <m:t>(</m:t>
                          </m:r>
                          <m:r>
                            <a:rPr lang="fr-FR" sz="2000" i="1">
                              <a:latin typeface="Cambria Math" panose="02040503050406030204" pitchFamily="18" charset="0"/>
                            </a:rPr>
                            <m:t>𝑎</m:t>
                          </m:r>
                          <m:r>
                            <a:rPr lang="fr-FR" sz="2000" i="1">
                              <a:latin typeface="Cambria Math" panose="02040503050406030204" pitchFamily="18" charset="0"/>
                            </a:rPr>
                            <m:t>)</m:t>
                          </m:r>
                        </m:e>
                      </m:nary>
                      <m:r>
                        <a:rPr lang="fr-FR" sz="2000" i="1">
                          <a:latin typeface="Cambria Math" panose="02040503050406030204" pitchFamily="18" charset="0"/>
                        </a:rPr>
                        <m:t>  −</m:t>
                      </m:r>
                      <m:nary>
                        <m:naryPr>
                          <m:chr m:val="∑"/>
                          <m:limLoc m:val="undOvr"/>
                          <m:supHide m:val="on"/>
                          <m:ctrlPr>
                            <a:rPr lang="fr-FR" sz="2000" i="1">
                              <a:latin typeface="Cambria Math" panose="02040503050406030204" pitchFamily="18" charset="0"/>
                            </a:rPr>
                          </m:ctrlPr>
                        </m:naryPr>
                        <m:sub>
                          <m:r>
                            <a:rPr lang="fr-FR" sz="2000" i="1">
                              <a:latin typeface="Cambria Math" panose="02040503050406030204" pitchFamily="18" charset="0"/>
                            </a:rPr>
                            <m:t>𝑏</m:t>
                          </m:r>
                          <m:r>
                            <a:rPr lang="fr-FR" sz="2000" i="1">
                              <a:latin typeface="Cambria Math" panose="02040503050406030204" pitchFamily="18" charset="0"/>
                            </a:rPr>
                            <m:t>∈</m:t>
                          </m:r>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𝑓</m:t>
                          </m:r>
                          <m:r>
                            <a:rPr lang="fr-FR" sz="2000" i="1">
                              <a:latin typeface="Cambria Math" panose="02040503050406030204" pitchFamily="18" charset="0"/>
                            </a:rPr>
                            <m:t>)</m:t>
                          </m:r>
                        </m:sub>
                        <m:sup/>
                        <m:e>
                          <m:r>
                            <a:rPr lang="fr-FR" sz="2000" i="1">
                              <a:latin typeface="Cambria Math" panose="02040503050406030204" pitchFamily="18" charset="0"/>
                            </a:rPr>
                            <m:t>𝐼𝑛𝑑</m:t>
                          </m:r>
                          <m:d>
                            <m:dPr>
                              <m:ctrlPr>
                                <a:rPr lang="fr-FR" sz="2000" i="1">
                                  <a:latin typeface="Cambria Math" panose="02040503050406030204" pitchFamily="18" charset="0"/>
                                </a:rPr>
                              </m:ctrlPr>
                            </m:dPr>
                            <m:e>
                              <m:r>
                                <a:rPr lang="fr-FR" sz="2000" i="1">
                                  <a:latin typeface="Cambria Math" panose="02040503050406030204" pitchFamily="18" charset="0"/>
                                </a:rPr>
                                <m:t>𝛾</m:t>
                              </m:r>
                              <m:r>
                                <a:rPr lang="fr-FR" sz="2000" i="1">
                                  <a:latin typeface="Cambria Math" panose="02040503050406030204" pitchFamily="18" charset="0"/>
                                </a:rPr>
                                <m:t>,</m:t>
                              </m:r>
                              <m:r>
                                <a:rPr lang="fr-FR" sz="2000" i="1">
                                  <a:latin typeface="Cambria Math" panose="02040503050406030204" pitchFamily="18" charset="0"/>
                                </a:rPr>
                                <m:t>𝑏</m:t>
                              </m:r>
                            </m:e>
                          </m:d>
                          <m:r>
                            <a:rPr lang="fr-FR" sz="2000" i="1">
                              <a:latin typeface="Cambria Math" panose="02040503050406030204" pitchFamily="18" charset="0"/>
                            </a:rPr>
                            <m:t>.</m:t>
                          </m:r>
                          <m:r>
                            <a:rPr lang="fr-FR" sz="2000" i="1">
                              <a:latin typeface="Cambria Math" panose="02040503050406030204" pitchFamily="18" charset="0"/>
                            </a:rPr>
                            <m:t>𝑚</m:t>
                          </m:r>
                          <m:r>
                            <a:rPr lang="fr-FR" sz="2000" i="1">
                              <a:latin typeface="Cambria Math" panose="02040503050406030204" pitchFamily="18" charset="0"/>
                            </a:rPr>
                            <m:t>(</m:t>
                          </m:r>
                          <m:r>
                            <a:rPr lang="fr-FR" sz="2000" i="1">
                              <a:latin typeface="Cambria Math" panose="02040503050406030204" pitchFamily="18" charset="0"/>
                            </a:rPr>
                            <m:t>𝑏</m:t>
                          </m:r>
                          <m:r>
                            <a:rPr lang="fr-FR" sz="2000" i="1">
                              <a:latin typeface="Cambria Math" panose="02040503050406030204" pitchFamily="18" charset="0"/>
                            </a:rPr>
                            <m:t>)</m:t>
                          </m:r>
                        </m:e>
                      </m:nary>
                    </m:oMath>
                  </m:oMathPara>
                </a14:m>
                <a:endParaRPr lang="fr-FR" sz="2000" dirty="0"/>
              </a:p>
              <a:p>
                <a:pPr marL="0" indent="0">
                  <a:buNone/>
                </a:pPr>
                <a:r>
                  <a:rPr lang="fr-FR" sz="2000" dirty="0"/>
                  <a:t>avec Z(f) et P(f) désigne respectivement l'ensemble des zéros et des pôles de f du lacet </a:t>
                </a:r>
                <a14:m>
                  <m:oMath xmlns:m="http://schemas.openxmlformats.org/officeDocument/2006/math">
                    <m:r>
                      <a:rPr lang="fr-FR" sz="2000" i="1">
                        <a:latin typeface="Cambria Math" panose="02040503050406030204" pitchFamily="18" charset="0"/>
                        <a:ea typeface="Cambria Math" panose="02040503050406030204" pitchFamily="18" charset="0"/>
                      </a:rPr>
                      <m:t>𝛾</m:t>
                    </m:r>
                  </m:oMath>
                </a14:m>
                <a:r>
                  <a:rPr lang="fr-FR" sz="2000" dirty="0"/>
                  <a:t> et m(a) est la multiplicité de a.</a:t>
                </a:r>
                <a:endParaRPr lang="fr-FR" sz="2000" dirty="0">
                  <a:solidFill>
                    <a:schemeClr val="accent3"/>
                  </a:solidFill>
                </a:endParaRPr>
              </a:p>
              <a:p>
                <a:pPr marL="0" indent="0">
                  <a:buNone/>
                </a:pPr>
                <a:r>
                  <a:rPr lang="fr-FR" sz="2000" dirty="0">
                    <a:solidFill>
                      <a:schemeClr val="accent3"/>
                    </a:solidFill>
                  </a:rPr>
                  <a:t>conséquence:</a:t>
                </a:r>
              </a:p>
              <a:p>
                <a:pPr marL="0" indent="0">
                  <a:buNone/>
                </a:pPr>
                <a:r>
                  <a:rPr lang="fr-FR" sz="2000" dirty="0"/>
                  <a:t>Appliquons le théorème de l'argument principale sur la fonction zêta (qui a comme singularité un pôle en 1 )</a:t>
                </a:r>
              </a:p>
              <a:p>
                <a14:m>
                  <m:oMath xmlns:m="http://schemas.openxmlformats.org/officeDocument/2006/math">
                    <m:r>
                      <a:rPr lang="fr-FR" sz="2000" i="1">
                        <a:latin typeface="Cambria Math" panose="02040503050406030204" pitchFamily="18" charset="0"/>
                        <a:ea typeface="Cambria Math" panose="02040503050406030204" pitchFamily="18" charset="0"/>
                      </a:rPr>
                      <m:t>𝜁</m:t>
                    </m:r>
                  </m:oMath>
                </a14:m>
                <a:r>
                  <a:rPr lang="fr-FR" sz="2000" dirty="0"/>
                  <a:t> est méromorphe sur </a:t>
                </a:r>
                <a14:m>
                  <m:oMath xmlns:m="http://schemas.openxmlformats.org/officeDocument/2006/math">
                    <m:r>
                      <a:rPr lang="fr-FR" sz="2000" i="1">
                        <a:latin typeface="Cambria Math" panose="02040503050406030204" pitchFamily="18" charset="0"/>
                        <a:ea typeface="Cambria Math" panose="02040503050406030204" pitchFamily="18" charset="0"/>
                      </a:rPr>
                      <m:t>ℂ</m:t>
                    </m:r>
                  </m:oMath>
                </a14:m>
                <a:r>
                  <a:rPr lang="fr-FR" sz="2000" dirty="0"/>
                  <a:t> (qui est un ouvert étoilé)</a:t>
                </a:r>
              </a:p>
              <a:p>
                <a14:m>
                  <m:oMath xmlns:m="http://schemas.openxmlformats.org/officeDocument/2006/math">
                    <m:r>
                      <a:rPr lang="fr-FR" sz="2000" i="1">
                        <a:latin typeface="Cambria Math" panose="02040503050406030204" pitchFamily="18" charset="0"/>
                        <a:ea typeface="Cambria Math" panose="02040503050406030204" pitchFamily="18" charset="0"/>
                      </a:rPr>
                      <m:t>𝛾</m:t>
                    </m:r>
                  </m:oMath>
                </a14:m>
                <a:r>
                  <a:rPr lang="fr-FR" sz="2000" dirty="0"/>
                  <a:t> un lacet sur </a:t>
                </a:r>
                <a14:m>
                  <m:oMath xmlns:m="http://schemas.openxmlformats.org/officeDocument/2006/math">
                    <m:r>
                      <a:rPr lang="fr-FR" sz="2000" i="1">
                        <a:latin typeface="Cambria Math" panose="02040503050406030204" pitchFamily="18" charset="0"/>
                        <a:ea typeface="Cambria Math" panose="02040503050406030204" pitchFamily="18" charset="0"/>
                      </a:rPr>
                      <m:t>ℂ</m:t>
                    </m:r>
                  </m:oMath>
                </a14:m>
                <a:r>
                  <a:rPr lang="fr-FR" sz="2000" dirty="0"/>
                  <a:t> d’indice 1 c.à.d. simple (pour les points intérieurs) ne passant par aucun zéro ou pôle de </a:t>
                </a: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𝑎𝑙𝑜𝑟𝑠</m:t>
                      </m:r>
                      <m:r>
                        <a:rPr lang="fr-FR" sz="2000" i="1">
                          <a:latin typeface="Cambria Math" panose="02040503050406030204" pitchFamily="18" charset="0"/>
                        </a:rPr>
                        <m:t>: </m:t>
                      </m:r>
                      <m:f>
                        <m:fPr>
                          <m:ctrlPr>
                            <a:rPr lang="fr-FR" sz="2000" i="1">
                              <a:solidFill>
                                <a:schemeClr val="accent2"/>
                              </a:solidFill>
                              <a:latin typeface="Cambria Math" panose="02040503050406030204" pitchFamily="18" charset="0"/>
                            </a:rPr>
                          </m:ctrlPr>
                        </m:fPr>
                        <m:num>
                          <m:r>
                            <a:rPr lang="fr-FR" sz="2000" i="1">
                              <a:solidFill>
                                <a:schemeClr val="accent2"/>
                              </a:solidFill>
                              <a:latin typeface="Cambria Math" panose="02040503050406030204" pitchFamily="18" charset="0"/>
                            </a:rPr>
                            <m:t>1</m:t>
                          </m:r>
                        </m:num>
                        <m:den>
                          <m:r>
                            <a:rPr lang="fr-FR" sz="2000" i="1">
                              <a:solidFill>
                                <a:schemeClr val="accent2"/>
                              </a:solidFill>
                              <a:latin typeface="Cambria Math" panose="02040503050406030204" pitchFamily="18" charset="0"/>
                            </a:rPr>
                            <m:t>2</m:t>
                          </m:r>
                          <m:r>
                            <a:rPr lang="fr-FR" sz="2000" i="1">
                              <a:solidFill>
                                <a:schemeClr val="accent2"/>
                              </a:solidFill>
                              <a:latin typeface="Cambria Math" panose="02040503050406030204" pitchFamily="18" charset="0"/>
                            </a:rPr>
                            <m:t>𝑖</m:t>
                          </m:r>
                          <m:r>
                            <a:rPr lang="fr-FR" sz="2000" i="1">
                              <a:solidFill>
                                <a:schemeClr val="accent2"/>
                              </a:solidFill>
                              <a:latin typeface="Cambria Math" panose="02040503050406030204" pitchFamily="18" charset="0"/>
                              <a:ea typeface="Cambria Math" panose="02040503050406030204" pitchFamily="18" charset="0"/>
                            </a:rPr>
                            <m:t>𝜋</m:t>
                          </m:r>
                        </m:den>
                      </m:f>
                      <m:r>
                        <a:rPr lang="fr-FR" sz="2000" i="1">
                          <a:solidFill>
                            <a:schemeClr val="accent2"/>
                          </a:solidFill>
                          <a:latin typeface="Cambria Math" panose="02040503050406030204" pitchFamily="18" charset="0"/>
                          <a:ea typeface="Cambria Math" panose="02040503050406030204" pitchFamily="18" charset="0"/>
                        </a:rPr>
                        <m:t>⋅</m:t>
                      </m:r>
                      <m:nary>
                        <m:naryPr>
                          <m:supHide m:val="on"/>
                          <m:ctrlPr>
                            <a:rPr lang="fr-FR" sz="2000" i="1">
                              <a:solidFill>
                                <a:schemeClr val="accent2"/>
                              </a:solidFill>
                              <a:latin typeface="Cambria Math" panose="02040503050406030204" pitchFamily="18" charset="0"/>
                              <a:ea typeface="Cambria Math" panose="02040503050406030204" pitchFamily="18" charset="0"/>
                            </a:rPr>
                          </m:ctrlPr>
                        </m:naryPr>
                        <m:sub>
                          <m:r>
                            <m:rPr>
                              <m:brk m:alnAt="23"/>
                            </m:rPr>
                            <a:rPr lang="fr-FR" sz="2000" i="1">
                              <a:solidFill>
                                <a:schemeClr val="accent2"/>
                              </a:solidFill>
                              <a:latin typeface="Cambria Math" panose="02040503050406030204" pitchFamily="18" charset="0"/>
                              <a:ea typeface="Cambria Math" panose="02040503050406030204" pitchFamily="18" charset="0"/>
                            </a:rPr>
                            <m:t>𝛾</m:t>
                          </m:r>
                        </m:sub>
                        <m:sup/>
                        <m:e>
                          <m:f>
                            <m:fPr>
                              <m:ctrlPr>
                                <a:rPr lang="fr-FR" sz="2000" i="1">
                                  <a:solidFill>
                                    <a:schemeClr val="accent2"/>
                                  </a:solidFill>
                                  <a:latin typeface="Cambria Math" panose="02040503050406030204" pitchFamily="18" charset="0"/>
                                  <a:ea typeface="Cambria Math" panose="02040503050406030204" pitchFamily="18" charset="0"/>
                                </a:rPr>
                              </m:ctrlPr>
                            </m:fPr>
                            <m:num>
                              <m:sSup>
                                <m:sSupPr>
                                  <m:ctrlPr>
                                    <a:rPr lang="fr-FR" sz="2000" i="1">
                                      <a:solidFill>
                                        <a:schemeClr val="accent2"/>
                                      </a:solidFill>
                                      <a:latin typeface="Cambria Math" panose="02040503050406030204" pitchFamily="18" charset="0"/>
                                      <a:ea typeface="Cambria Math" panose="02040503050406030204" pitchFamily="18" charset="0"/>
                                    </a:rPr>
                                  </m:ctrlPr>
                                </m:sSupPr>
                                <m:e>
                                  <m:r>
                                    <a:rPr lang="fr-FR" sz="2000" i="1">
                                      <a:solidFill>
                                        <a:schemeClr val="accent2"/>
                                      </a:solidFill>
                                      <a:latin typeface="Cambria Math" panose="02040503050406030204" pitchFamily="18" charset="0"/>
                                      <a:ea typeface="Cambria Math" panose="02040503050406030204" pitchFamily="18" charset="0"/>
                                    </a:rPr>
                                    <m:t>𝜁</m:t>
                                  </m:r>
                                </m:e>
                                <m:sup>
                                  <m:r>
                                    <a:rPr lang="fr-FR" sz="2000" i="1">
                                      <a:solidFill>
                                        <a:schemeClr val="accent2"/>
                                      </a:solidFill>
                                      <a:latin typeface="Cambria Math" panose="02040503050406030204" pitchFamily="18" charset="0"/>
                                      <a:ea typeface="Cambria Math" panose="02040503050406030204" pitchFamily="18" charset="0"/>
                                    </a:rPr>
                                    <m:t>′</m:t>
                                  </m:r>
                                </m:sup>
                              </m:sSup>
                              <m:d>
                                <m:dPr>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𝑧</m:t>
                                  </m:r>
                                </m:e>
                              </m:d>
                            </m:num>
                            <m:den>
                              <m:r>
                                <a:rPr lang="fr-FR" sz="2000" i="1">
                                  <a:solidFill>
                                    <a:schemeClr val="accent2"/>
                                  </a:solidFill>
                                  <a:latin typeface="Cambria Math" panose="02040503050406030204" pitchFamily="18" charset="0"/>
                                  <a:ea typeface="Cambria Math" panose="02040503050406030204" pitchFamily="18" charset="0"/>
                                </a:rPr>
                                <m:t>𝜁</m:t>
                              </m:r>
                              <m:d>
                                <m:dPr>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𝑧</m:t>
                                  </m:r>
                                </m:e>
                              </m:d>
                            </m:den>
                          </m:f>
                          <m:r>
                            <a:rPr lang="fr-FR" sz="2000" i="1">
                              <a:solidFill>
                                <a:schemeClr val="accent2"/>
                              </a:solidFill>
                              <a:latin typeface="Cambria Math" panose="02040503050406030204" pitchFamily="18" charset="0"/>
                              <a:ea typeface="Cambria Math" panose="02040503050406030204" pitchFamily="18" charset="0"/>
                            </a:rPr>
                            <m:t>𝑑𝑧</m:t>
                          </m:r>
                        </m:e>
                      </m:nary>
                      <m:r>
                        <a:rPr lang="fr-FR" sz="2000" i="1">
                          <a:solidFill>
                            <a:schemeClr val="accent2"/>
                          </a:solidFill>
                          <a:latin typeface="Cambria Math" panose="02040503050406030204" pitchFamily="18" charset="0"/>
                          <a:ea typeface="Cambria Math" panose="02040503050406030204" pitchFamily="18" charset="0"/>
                        </a:rPr>
                        <m:t>=</m:t>
                      </m:r>
                      <m:nary>
                        <m:naryPr>
                          <m:chr m:val="∑"/>
                          <m:supHide m:val="on"/>
                          <m:ctrlPr>
                            <a:rPr lang="fr-FR" sz="2000" i="1">
                              <a:solidFill>
                                <a:schemeClr val="accent2"/>
                              </a:solidFill>
                              <a:latin typeface="Cambria Math" panose="02040503050406030204" pitchFamily="18" charset="0"/>
                              <a:ea typeface="Cambria Math" panose="02040503050406030204" pitchFamily="18" charset="0"/>
                            </a:rPr>
                          </m:ctrlPr>
                        </m:naryPr>
                        <m:sub>
                          <m:eqArr>
                            <m:eqArrPr>
                              <m:ctrlPr>
                                <a:rPr lang="fr-FR" sz="2000" i="1">
                                  <a:solidFill>
                                    <a:schemeClr val="accent2"/>
                                  </a:solidFill>
                                  <a:latin typeface="Cambria Math" panose="02040503050406030204" pitchFamily="18" charset="0"/>
                                  <a:ea typeface="Cambria Math" panose="02040503050406030204" pitchFamily="18" charset="0"/>
                                </a:rPr>
                              </m:ctrlPr>
                            </m:eqArrPr>
                            <m:e>
                              <m:r>
                                <m:rPr>
                                  <m:brk m:alnAt="7"/>
                                </m:rPr>
                                <a:rPr lang="fr-FR" sz="2000" i="1">
                                  <a:solidFill>
                                    <a:schemeClr val="accent2"/>
                                  </a:solidFill>
                                  <a:latin typeface="Cambria Math" panose="02040503050406030204" pitchFamily="18" charset="0"/>
                                  <a:ea typeface="Cambria Math" panose="02040503050406030204" pitchFamily="18" charset="0"/>
                                </a:rPr>
                                <m:t>𝑎</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𝑧</m:t>
                              </m:r>
                              <m:r>
                                <a:rPr lang="fr-FR" sz="2000" i="1">
                                  <a:solidFill>
                                    <a:schemeClr val="accent2"/>
                                  </a:solidFill>
                                  <a:latin typeface="Cambria Math" panose="02040503050406030204" pitchFamily="18" charset="0"/>
                                  <a:ea typeface="Cambria Math" panose="02040503050406030204" pitchFamily="18" charset="0"/>
                                </a:rPr>
                                <m:t>é</m:t>
                              </m:r>
                              <m:r>
                                <a:rPr lang="fr-FR" sz="2000" i="1">
                                  <a:solidFill>
                                    <a:schemeClr val="accent2"/>
                                  </a:solidFill>
                                  <a:latin typeface="Cambria Math" panose="02040503050406030204" pitchFamily="18" charset="0"/>
                                  <a:ea typeface="Cambria Math" panose="02040503050406030204" pitchFamily="18" charset="0"/>
                                </a:rPr>
                                <m:t>𝑟𝑜</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𝑑𝑒</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𝜁</m:t>
                              </m:r>
                            </m:e>
                            <m:e>
                              <m:r>
                                <a:rPr lang="fr-FR" sz="2000" i="1">
                                  <a:solidFill>
                                    <a:schemeClr val="accent2"/>
                                  </a:solidFill>
                                  <a:latin typeface="Cambria Math" panose="02040503050406030204" pitchFamily="18" charset="0"/>
                                  <a:ea typeface="Cambria Math" panose="02040503050406030204" pitchFamily="18" charset="0"/>
                                </a:rPr>
                                <m:t>à </m:t>
                              </m:r>
                              <m:sSup>
                                <m:sSupPr>
                                  <m:ctrlPr>
                                    <a:rPr lang="fr-FR" sz="2000" i="1">
                                      <a:solidFill>
                                        <a:schemeClr val="accent2"/>
                                      </a:solidFill>
                                      <a:latin typeface="Cambria Math" panose="02040503050406030204" pitchFamily="18" charset="0"/>
                                      <a:ea typeface="Cambria Math" panose="02040503050406030204" pitchFamily="18" charset="0"/>
                                    </a:rPr>
                                  </m:ctrlPr>
                                </m:sSupPr>
                                <m:e>
                                  <m:r>
                                    <a:rPr lang="fr-FR" sz="2000" i="1">
                                      <a:solidFill>
                                        <a:schemeClr val="accent2"/>
                                      </a:solidFill>
                                      <a:latin typeface="Cambria Math" panose="02040503050406030204" pitchFamily="18" charset="0"/>
                                      <a:ea typeface="Cambria Math" panose="02040503050406030204" pitchFamily="18" charset="0"/>
                                    </a:rPr>
                                    <m:t>𝑙</m:t>
                                  </m:r>
                                </m:e>
                                <m:sup>
                                  <m:r>
                                    <a:rPr lang="fr-FR" sz="2000" i="1">
                                      <a:solidFill>
                                        <a:schemeClr val="accent2"/>
                                      </a:solidFill>
                                      <a:latin typeface="Cambria Math" panose="02040503050406030204" pitchFamily="18" charset="0"/>
                                      <a:ea typeface="Cambria Math" panose="02040503050406030204" pitchFamily="18" charset="0"/>
                                    </a:rPr>
                                    <m:t>′</m:t>
                                  </m:r>
                                </m:sup>
                              </m:sSup>
                              <m:r>
                                <a:rPr lang="fr-FR" sz="2000" i="1">
                                  <a:solidFill>
                                    <a:schemeClr val="accent2"/>
                                  </a:solidFill>
                                  <a:latin typeface="Cambria Math" panose="02040503050406030204" pitchFamily="18" charset="0"/>
                                  <a:ea typeface="Cambria Math" panose="02040503050406030204" pitchFamily="18" charset="0"/>
                                </a:rPr>
                                <m:t>𝑖𝑛𝑡𝑒𝑟𝑖𝑒𝑢𝑟</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𝑑𝑒</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𝛾</m:t>
                              </m:r>
                            </m:e>
                          </m:eqArr>
                        </m:sub>
                        <m:sup/>
                        <m:e>
                          <m:r>
                            <a:rPr lang="fr-FR" sz="2000" i="1">
                              <a:solidFill>
                                <a:schemeClr val="accent2"/>
                              </a:solidFill>
                              <a:latin typeface="Cambria Math" panose="02040503050406030204" pitchFamily="18" charset="0"/>
                              <a:ea typeface="Cambria Math" panose="02040503050406030204" pitchFamily="18" charset="0"/>
                            </a:rPr>
                            <m:t>𝑚</m:t>
                          </m:r>
                          <m:d>
                            <m:dPr>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𝑎</m:t>
                              </m:r>
                            </m:e>
                          </m:d>
                        </m:e>
                      </m:nary>
                      <m:r>
                        <a:rPr lang="fr-FR" sz="2000" i="1">
                          <a:solidFill>
                            <a:schemeClr val="accent2"/>
                          </a:solidFill>
                          <a:latin typeface="Cambria Math" panose="02040503050406030204" pitchFamily="18" charset="0"/>
                          <a:ea typeface="Cambria Math" panose="02040503050406030204" pitchFamily="18" charset="0"/>
                        </a:rPr>
                        <m:t>−</m:t>
                      </m:r>
                      <m:nary>
                        <m:naryPr>
                          <m:chr m:val="∑"/>
                          <m:supHide m:val="on"/>
                          <m:ctrlPr>
                            <a:rPr lang="fr-FR" sz="2000" i="1">
                              <a:solidFill>
                                <a:schemeClr val="accent2"/>
                              </a:solidFill>
                              <a:latin typeface="Cambria Math" panose="02040503050406030204" pitchFamily="18" charset="0"/>
                              <a:ea typeface="Cambria Math" panose="02040503050406030204" pitchFamily="18" charset="0"/>
                            </a:rPr>
                          </m:ctrlPr>
                        </m:naryPr>
                        <m:sub>
                          <m:eqArr>
                            <m:eqArrPr>
                              <m:ctrlPr>
                                <a:rPr lang="fr-FR" sz="2000" i="1">
                                  <a:solidFill>
                                    <a:schemeClr val="accent2"/>
                                  </a:solidFill>
                                  <a:latin typeface="Cambria Math" panose="02040503050406030204" pitchFamily="18" charset="0"/>
                                  <a:ea typeface="Cambria Math" panose="02040503050406030204" pitchFamily="18" charset="0"/>
                                </a:rPr>
                              </m:ctrlPr>
                            </m:eqArrPr>
                            <m:e>
                              <m:r>
                                <m:rPr>
                                  <m:brk m:alnAt="7"/>
                                </m:rPr>
                                <a:rPr lang="fr-FR" sz="2000" i="1">
                                  <a:solidFill>
                                    <a:schemeClr val="accent2"/>
                                  </a:solidFill>
                                  <a:latin typeface="Cambria Math" panose="02040503050406030204" pitchFamily="18" charset="0"/>
                                  <a:ea typeface="Cambria Math" panose="02040503050406030204" pitchFamily="18" charset="0"/>
                                </a:rPr>
                                <m:t>𝑏</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𝑝</m:t>
                              </m:r>
                              <m:r>
                                <a:rPr lang="fr-FR" sz="2000" i="1">
                                  <a:solidFill>
                                    <a:schemeClr val="accent2"/>
                                  </a:solidFill>
                                  <a:latin typeface="Cambria Math" panose="02040503050406030204" pitchFamily="18" charset="0"/>
                                  <a:ea typeface="Cambria Math" panose="02040503050406030204" pitchFamily="18" charset="0"/>
                                </a:rPr>
                                <m:t>ô</m:t>
                              </m:r>
                              <m:r>
                                <a:rPr lang="fr-FR" sz="2000" i="1">
                                  <a:solidFill>
                                    <a:schemeClr val="accent2"/>
                                  </a:solidFill>
                                  <a:latin typeface="Cambria Math" panose="02040503050406030204" pitchFamily="18" charset="0"/>
                                  <a:ea typeface="Cambria Math" panose="02040503050406030204" pitchFamily="18" charset="0"/>
                                </a:rPr>
                                <m:t>𝑙𝑒</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𝑑𝑒</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𝜁</m:t>
                              </m:r>
                            </m:e>
                            <m:e>
                              <m:r>
                                <a:rPr lang="fr-FR" sz="2000" i="1">
                                  <a:solidFill>
                                    <a:schemeClr val="accent2"/>
                                  </a:solidFill>
                                  <a:latin typeface="Cambria Math" panose="02040503050406030204" pitchFamily="18" charset="0"/>
                                  <a:ea typeface="Cambria Math" panose="02040503050406030204" pitchFamily="18" charset="0"/>
                                </a:rPr>
                                <m:t>à </m:t>
                              </m:r>
                              <m:sSup>
                                <m:sSupPr>
                                  <m:ctrlPr>
                                    <a:rPr lang="fr-FR" sz="2000" i="1">
                                      <a:solidFill>
                                        <a:schemeClr val="accent2"/>
                                      </a:solidFill>
                                      <a:latin typeface="Cambria Math" panose="02040503050406030204" pitchFamily="18" charset="0"/>
                                      <a:ea typeface="Cambria Math" panose="02040503050406030204" pitchFamily="18" charset="0"/>
                                    </a:rPr>
                                  </m:ctrlPr>
                                </m:sSupPr>
                                <m:e>
                                  <m:r>
                                    <a:rPr lang="fr-FR" sz="2000" i="1">
                                      <a:solidFill>
                                        <a:schemeClr val="accent2"/>
                                      </a:solidFill>
                                      <a:latin typeface="Cambria Math" panose="02040503050406030204" pitchFamily="18" charset="0"/>
                                      <a:ea typeface="Cambria Math" panose="02040503050406030204" pitchFamily="18" charset="0"/>
                                    </a:rPr>
                                    <m:t>𝑙</m:t>
                                  </m:r>
                                </m:e>
                                <m:sup>
                                  <m:r>
                                    <a:rPr lang="fr-FR" sz="2000" i="1">
                                      <a:solidFill>
                                        <a:schemeClr val="accent2"/>
                                      </a:solidFill>
                                      <a:latin typeface="Cambria Math" panose="02040503050406030204" pitchFamily="18" charset="0"/>
                                      <a:ea typeface="Cambria Math" panose="02040503050406030204" pitchFamily="18" charset="0"/>
                                    </a:rPr>
                                    <m:t>′</m:t>
                                  </m:r>
                                </m:sup>
                              </m:sSup>
                              <m:r>
                                <a:rPr lang="fr-FR" sz="2000" i="1">
                                  <a:solidFill>
                                    <a:schemeClr val="accent2"/>
                                  </a:solidFill>
                                  <a:latin typeface="Cambria Math" panose="02040503050406030204" pitchFamily="18" charset="0"/>
                                  <a:ea typeface="Cambria Math" panose="02040503050406030204" pitchFamily="18" charset="0"/>
                                </a:rPr>
                                <m:t>𝑖𝑛𝑡𝑒𝑟𝑖𝑒𝑢𝑟</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𝑑𝑒</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𝛾</m:t>
                              </m:r>
                            </m:e>
                          </m:eqArr>
                        </m:sub>
                        <m:sup/>
                        <m:e>
                          <m:r>
                            <a:rPr lang="fr-FR" sz="2000" i="1">
                              <a:solidFill>
                                <a:schemeClr val="accent2"/>
                              </a:solidFill>
                              <a:latin typeface="Cambria Math" panose="02040503050406030204" pitchFamily="18" charset="0"/>
                              <a:ea typeface="Cambria Math" panose="02040503050406030204" pitchFamily="18" charset="0"/>
                            </a:rPr>
                            <m:t>𝑚</m:t>
                          </m:r>
                          <m:r>
                            <a:rPr lang="fr-FR" sz="2000" i="1">
                              <a:solidFill>
                                <a:schemeClr val="accent2"/>
                              </a:solidFill>
                              <a:latin typeface="Cambria Math" panose="02040503050406030204" pitchFamily="18" charset="0"/>
                              <a:ea typeface="Cambria Math" panose="02040503050406030204" pitchFamily="18" charset="0"/>
                            </a:rPr>
                            <m:t>(</m:t>
                          </m:r>
                          <m:r>
                            <a:rPr lang="fr-FR" sz="2000" i="1">
                              <a:solidFill>
                                <a:schemeClr val="accent2"/>
                              </a:solidFill>
                              <a:latin typeface="Cambria Math" panose="02040503050406030204" pitchFamily="18" charset="0"/>
                              <a:ea typeface="Cambria Math" panose="02040503050406030204" pitchFamily="18" charset="0"/>
                            </a:rPr>
                            <m:t>𝑏</m:t>
                          </m:r>
                          <m:r>
                            <a:rPr lang="fr-FR" sz="2000" i="1">
                              <a:solidFill>
                                <a:schemeClr val="accent2"/>
                              </a:solidFill>
                              <a:latin typeface="Cambria Math" panose="02040503050406030204" pitchFamily="18" charset="0"/>
                              <a:ea typeface="Cambria Math" panose="02040503050406030204" pitchFamily="18" charset="0"/>
                            </a:rPr>
                            <m:t>)</m:t>
                          </m:r>
                        </m:e>
                      </m:nary>
                    </m:oMath>
                  </m:oMathPara>
                </a14:m>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260648"/>
                <a:ext cx="8784976" cy="6408712"/>
              </a:xfrm>
              <a:blipFill>
                <a:blip r:embed="rId2"/>
                <a:stretch>
                  <a:fillRect l="-693" t="-1047" r="-1248"/>
                </a:stretch>
              </a:blipFill>
            </p:spPr>
            <p:txBody>
              <a:bodyPr/>
              <a:lstStyle/>
              <a:p>
                <a:r>
                  <a:rPr lang="fr-FR">
                    <a:noFill/>
                  </a:rPr>
                  <a:t> </a:t>
                </a:r>
              </a:p>
            </p:txBody>
          </p:sp>
        </mc:Fallback>
      </mc:AlternateContent>
    </p:spTree>
    <p:extLst>
      <p:ext uri="{BB962C8B-B14F-4D97-AF65-F5344CB8AC3E}">
        <p14:creationId xmlns:p14="http://schemas.microsoft.com/office/powerpoint/2010/main" val="174491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738283" y="214290"/>
                <a:ext cx="8786873" cy="6429420"/>
              </a:xfrm>
            </p:spPr>
            <p:txBody>
              <a:bodyPr/>
              <a:lstStyle/>
              <a:p>
                <a:pPr marL="457200" indent="-457200">
                  <a:buAutoNum type="arabicPeriod" startAt="3"/>
                </a:pPr>
                <a:r>
                  <a:rPr lang="fr-FR" sz="2000" b="1" dirty="0">
                    <a:solidFill>
                      <a:schemeClr val="accent1"/>
                    </a:solidFill>
                  </a:rPr>
                  <a:t>Les zéros de zêta:</a:t>
                </a:r>
              </a:p>
              <a:p>
                <a:pPr marL="0" indent="0">
                  <a:buNone/>
                </a:pPr>
                <a:r>
                  <a:rPr lang="fr-FR" sz="2000" b="1" dirty="0">
                    <a:solidFill>
                      <a:schemeClr val="accent4"/>
                    </a:solidFill>
                  </a:rPr>
                  <a:t>(a) Localisation :</a:t>
                </a:r>
              </a:p>
              <a:p>
                <a:pPr marL="0" indent="0">
                  <a:buNone/>
                </a:pPr>
                <a:endParaRPr lang="fr-FR" sz="2000" dirty="0">
                  <a:solidFill>
                    <a:schemeClr val="accent1"/>
                  </a:solidFill>
                </a:endParaRP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𝜁</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rPr>
                          </m:ctrlPr>
                        </m:dPr>
                        <m:e>
                          <m:eqArr>
                            <m:eqArrPr>
                              <m:ctrlPr>
                                <a:rPr lang="fr-FR" sz="2000" i="1">
                                  <a:latin typeface="Cambria Math" panose="02040503050406030204" pitchFamily="18" charset="0"/>
                                </a:rPr>
                              </m:ctrlPr>
                            </m:eqArrPr>
                            <m:e>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𝑛</m:t>
                                  </m:r>
                                  <m:r>
                                    <a:rPr lang="fr-FR" sz="2000" i="1">
                                      <a:latin typeface="Cambria Math" panose="02040503050406030204" pitchFamily="18" charset="0"/>
                                    </a:rPr>
                                    <m:t>=1</m:t>
                                  </m:r>
                                </m:sub>
                                <m:sup>
                                  <m:r>
                                    <a:rPr lang="fr-FR" sz="2000" i="1">
                                      <a:latin typeface="Cambria Math" panose="02040503050406030204" pitchFamily="18" charset="0"/>
                                    </a:rPr>
                                    <m:t>+</m:t>
                                  </m:r>
                                  <m:r>
                                    <a:rPr lang="fr-FR" sz="2000" i="1">
                                      <a:latin typeface="Cambria Math" panose="02040503050406030204" pitchFamily="18" charset="0"/>
                                      <a:ea typeface="Cambria Math" panose="02040503050406030204" pitchFamily="18" charset="0"/>
                                    </a:rPr>
                                    <m:t>∞</m:t>
                                  </m:r>
                                </m:sup>
                                <m:e>
                                  <m:f>
                                    <m:fPr>
                                      <m:ctrlPr>
                                        <a:rPr lang="fr-FR" sz="2000" i="1">
                                          <a:latin typeface="Cambria Math" panose="02040503050406030204" pitchFamily="18" charset="0"/>
                                        </a:rPr>
                                      </m:ctrlPr>
                                    </m:fPr>
                                    <m:num>
                                      <m:r>
                                        <a:rPr lang="fr-FR" sz="2000" i="1">
                                          <a:latin typeface="Cambria Math" panose="02040503050406030204" pitchFamily="18" charset="0"/>
                                        </a:rPr>
                                        <m:t>1</m:t>
                                      </m:r>
                                    </m:num>
                                    <m:den>
                                      <m:sSup>
                                        <m:sSupPr>
                                          <m:ctrlPr>
                                            <a:rPr lang="fr-FR" sz="2000" i="1">
                                              <a:latin typeface="Cambria Math" panose="02040503050406030204" pitchFamily="18" charset="0"/>
                                            </a:rPr>
                                          </m:ctrlPr>
                                        </m:sSupPr>
                                        <m:e>
                                          <m:r>
                                            <a:rPr lang="fr-FR" sz="2000" i="1">
                                              <a:latin typeface="Cambria Math" panose="02040503050406030204" pitchFamily="18" charset="0"/>
                                            </a:rPr>
                                            <m:t>𝑛</m:t>
                                          </m:r>
                                        </m:e>
                                        <m:sup>
                                          <m:r>
                                            <a:rPr lang="fr-FR" sz="2000" i="1">
                                              <a:latin typeface="Cambria Math" panose="02040503050406030204" pitchFamily="18" charset="0"/>
                                            </a:rPr>
                                            <m:t>𝑧</m:t>
                                          </m:r>
                                        </m:sup>
                                      </m:sSup>
                                    </m:den>
                                  </m:f>
                                </m:e>
                              </m:nary>
                              <m:r>
                                <a:rPr lang="fr-FR" sz="2000" i="1">
                                  <a:latin typeface="Cambria Math" panose="02040503050406030204" pitchFamily="18" charset="0"/>
                                </a:rPr>
                                <m:t> </m:t>
                              </m:r>
                              <m:r>
                                <a:rPr lang="fr-FR" sz="2000" i="1">
                                  <a:latin typeface="Cambria Math" panose="02040503050406030204" pitchFamily="18" charset="0"/>
                                </a:rPr>
                                <m:t>𝑠𝑖</m:t>
                              </m:r>
                              <m:r>
                                <a:rPr lang="fr-FR" sz="2000" i="1">
                                  <a:latin typeface="Cambria Math" panose="02040503050406030204" pitchFamily="18" charset="0"/>
                                </a:rPr>
                                <m:t> </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&gt;1 </m:t>
                              </m:r>
                            </m:e>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−1</m:t>
                                  </m:r>
                                </m:den>
                              </m:f>
                              <m:r>
                                <a:rPr lang="fr-FR" sz="2000">
                                  <a:latin typeface="Cambria Math" panose="02040503050406030204" pitchFamily="18" charset="0"/>
                                  <a:ea typeface="Cambria Math" panose="02040503050406030204" pitchFamily="18" charset="0"/>
                                </a:rPr>
                                <m:t>+</m:t>
                              </m:r>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m:t>
                                  </m:r>
                                </m:sup>
                                <m:e>
                                  <m:nary>
                                    <m:naryPr>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𝑛</m:t>
                                      </m:r>
                                    </m:sub>
                                    <m:sup>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+1</m:t>
                                      </m:r>
                                    </m:sup>
                                    <m:e>
                                      <m:d>
                                        <m:dPr>
                                          <m:ctrlPr>
                                            <a:rPr lang="fr-FR" sz="2000" i="1">
                                              <a:latin typeface="Cambria Math" panose="02040503050406030204" pitchFamily="18" charset="0"/>
                                              <a:ea typeface="Cambria Math" panose="02040503050406030204" pitchFamily="18" charset="0"/>
                                            </a:rPr>
                                          </m:ctrlPr>
                                        </m:dPr>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𝑛</m:t>
                                                  </m:r>
                                                </m:e>
                                                <m:sup>
                                                  <m:r>
                                                    <a:rPr lang="fr-FR" sz="2000" i="1">
                                                      <a:latin typeface="Cambria Math" panose="02040503050406030204" pitchFamily="18" charset="0"/>
                                                      <a:ea typeface="Cambria Math" panose="02040503050406030204" pitchFamily="18" charset="0"/>
                                                    </a:rPr>
                                                    <m:t>𝑧</m:t>
                                                  </m:r>
                                                </m:sup>
                                              </m:sSup>
                                            </m:den>
                                          </m:f>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𝑡</m:t>
                                                  </m:r>
                                                </m:e>
                                                <m:sup>
                                                  <m:r>
                                                    <a:rPr lang="fr-FR" sz="2000" i="1">
                                                      <a:latin typeface="Cambria Math" panose="02040503050406030204" pitchFamily="18" charset="0"/>
                                                      <a:ea typeface="Cambria Math" panose="02040503050406030204" pitchFamily="18" charset="0"/>
                                                    </a:rPr>
                                                    <m:t>𝑧</m:t>
                                                  </m:r>
                                                </m:sup>
                                              </m:sSup>
                                            </m:den>
                                          </m:f>
                                        </m:e>
                                      </m:d>
                                    </m:e>
                                  </m:nary>
                                  <m:r>
                                    <a:rPr lang="fr-FR" sz="2000" i="1">
                                      <a:latin typeface="Cambria Math" panose="02040503050406030204" pitchFamily="18" charset="0"/>
                                      <a:ea typeface="Cambria Math" panose="02040503050406030204" pitchFamily="18" charset="0"/>
                                    </a:rPr>
                                    <m:t>𝑑𝑡</m:t>
                                  </m:r>
                                </m:e>
                              </m:nary>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𝑠𝑖</m:t>
                              </m:r>
                              <m:r>
                                <a:rPr lang="fr-FR" sz="2000" i="1">
                                  <a:latin typeface="Cambria Math" panose="02040503050406030204" pitchFamily="18" charset="0"/>
                                  <a:ea typeface="Cambria Math" panose="02040503050406030204" pitchFamily="18" charset="0"/>
                                </a:rPr>
                                <m:t> 0&lt;</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≤1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≠1</m:t>
                              </m:r>
                            </m:e>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(2</m:t>
                                  </m:r>
                                  <m:r>
                                    <a:rPr lang="fr-FR" sz="2000" i="1">
                                      <a:latin typeface="Cambria Math" panose="02040503050406030204" pitchFamily="18" charset="0"/>
                                      <a:ea typeface="Cambria Math" panose="02040503050406030204" pitchFamily="18" charset="0"/>
                                    </a:rPr>
                                    <m:t>𝜋</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m:t>
                                      </m:r>
                                    </m:e>
                                    <m:sup>
                                      <m:r>
                                        <a:rPr lang="fr-FR" sz="2000" i="1">
                                          <a:latin typeface="Cambria Math" panose="02040503050406030204" pitchFamily="18" charset="0"/>
                                          <a:ea typeface="Cambria Math" panose="02040503050406030204" pitchFamily="18" charset="0"/>
                                        </a:rPr>
                                        <m:t>𝑧</m:t>
                                      </m:r>
                                    </m:sup>
                                  </m:sSup>
                                </m:num>
                                <m:den>
                                  <m:r>
                                    <a:rPr lang="fr-FR" sz="2000" i="1">
                                      <a:latin typeface="Cambria Math" panose="02040503050406030204" pitchFamily="18" charset="0"/>
                                      <a:ea typeface="Cambria Math" panose="02040503050406030204" pitchFamily="18" charset="0"/>
                                    </a:rPr>
                                    <m:t>𝜋</m:t>
                                  </m:r>
                                </m:den>
                              </m:f>
                              <m:r>
                                <a:rPr lang="fr-FR" sz="2000" i="1">
                                  <a:latin typeface="Cambria Math" panose="02040503050406030204" pitchFamily="18" charset="0"/>
                                  <a:ea typeface="Cambria Math" panose="02040503050406030204" pitchFamily="18" charset="0"/>
                                </a:rPr>
                                <m:t>⋅</m:t>
                              </m:r>
                              <m:func>
                                <m:funcPr>
                                  <m:ctrlPr>
                                    <a:rPr lang="fr-FR" sz="2000" i="1">
                                      <a:latin typeface="Cambria Math" panose="02040503050406030204" pitchFamily="18" charset="0"/>
                                      <a:ea typeface="Cambria Math" panose="02040503050406030204" pitchFamily="18" charset="0"/>
                                    </a:rPr>
                                  </m:ctrlPr>
                                </m:funcPr>
                                <m:fName>
                                  <m:r>
                                    <m:rPr>
                                      <m:sty m:val="p"/>
                                    </m:rPr>
                                    <a:rPr lang="fr-FR" sz="2000">
                                      <a:latin typeface="Cambria Math" panose="02040503050406030204" pitchFamily="18" charset="0"/>
                                      <a:ea typeface="Cambria Math" panose="02040503050406030204" pitchFamily="18" charset="0"/>
                                    </a:rPr>
                                    <m:t>sin</m:t>
                                  </m:r>
                                </m:fName>
                                <m:e>
                                  <m:d>
                                    <m:dPr>
                                      <m:ctrlPr>
                                        <a:rPr lang="fr-FR" sz="2000" i="1">
                                          <a:latin typeface="Cambria Math" panose="02040503050406030204" pitchFamily="18" charset="0"/>
                                          <a:ea typeface="Cambria Math" panose="02040503050406030204" pitchFamily="18" charset="0"/>
                                        </a:rPr>
                                      </m:ctrlPr>
                                    </m:dPr>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𝜋</m:t>
                                          </m:r>
                                          <m:r>
                                            <a:rPr lang="fr-FR" sz="2000" i="1">
                                              <a:latin typeface="Cambria Math" panose="02040503050406030204" pitchFamily="18" charset="0"/>
                                              <a:ea typeface="Cambria Math" panose="02040503050406030204" pitchFamily="18" charset="0"/>
                                            </a:rPr>
                                            <m:t>𝑧</m:t>
                                          </m:r>
                                        </m:num>
                                        <m:den>
                                          <m:r>
                                            <a:rPr lang="fr-FR" sz="2000" i="1">
                                              <a:latin typeface="Cambria Math" panose="02040503050406030204" pitchFamily="18" charset="0"/>
                                              <a:ea typeface="Cambria Math" panose="02040503050406030204" pitchFamily="18" charset="0"/>
                                            </a:rPr>
                                            <m:t>2</m:t>
                                          </m:r>
                                        </m:den>
                                      </m:f>
                                    </m:e>
                                  </m:d>
                                </m:e>
                              </m:func>
                              <m:r>
                                <a:rPr lang="fr-FR" sz="2000" i="1">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𝑠𝑖</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≤0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≠0</m:t>
                              </m:r>
                            </m:e>
                            <m:e>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r>
                                    <a:rPr lang="fr-FR" sz="2000" i="1">
                                      <a:latin typeface="Cambria Math" panose="02040503050406030204" pitchFamily="18" charset="0"/>
                                      <a:ea typeface="Cambria Math" panose="02040503050406030204" pitchFamily="18" charset="0"/>
                                    </a:rPr>
                                    <m:t>2</m:t>
                                  </m:r>
                                </m:den>
                              </m:f>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𝑠𝑖</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=0</m:t>
                              </m:r>
                            </m:e>
                          </m:eqArr>
                        </m:e>
                      </m:d>
                    </m:oMath>
                  </m:oMathPara>
                </a14:m>
                <a:endParaRPr lang="fr-FR" sz="2000" dirty="0"/>
              </a:p>
              <a:p>
                <a:pPr marL="0" indent="0">
                  <a:buNone/>
                </a:pPr>
                <a:endParaRPr lang="fr-FR" sz="2000" dirty="0"/>
              </a:p>
              <a:p>
                <a:pPr marL="0" indent="0">
                  <a:buNone/>
                </a:pPr>
                <a:endParaRPr lang="fr-FR" sz="2000" b="1" dirty="0">
                  <a:solidFill>
                    <a:schemeClr val="accent3"/>
                  </a:solidFill>
                </a:endParaRPr>
              </a:p>
              <a:p>
                <a:pPr marL="0" indent="0">
                  <a:buNone/>
                </a:pPr>
                <a:endParaRPr lang="fr-FR" sz="2000" b="1" dirty="0">
                  <a:solidFill>
                    <a:schemeClr val="accent3"/>
                  </a:solidFill>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738283" y="214290"/>
                <a:ext cx="8786873" cy="6429420"/>
              </a:xfrm>
              <a:blipFill>
                <a:blip r:embed="rId3"/>
                <a:stretch>
                  <a:fillRect l="-763" t="-1137"/>
                </a:stretch>
              </a:blipFill>
            </p:spPr>
            <p:txBody>
              <a:bodyPr/>
              <a:lstStyle/>
              <a:p>
                <a:r>
                  <a:rPr lang="fr-FR">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476672"/>
            <a:ext cx="8784976" cy="5877272"/>
          </a:xfrm>
          <a:prstGeom prst="rect">
            <a:avLst/>
          </a:prstGeom>
        </p:spPr>
      </p:pic>
    </p:spTree>
    <p:extLst>
      <p:ext uri="{BB962C8B-B14F-4D97-AF65-F5344CB8AC3E}">
        <p14:creationId xmlns:p14="http://schemas.microsoft.com/office/powerpoint/2010/main" val="77888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1"/>
                <a:ext cx="8784976" cy="6552727"/>
              </a:xfrm>
            </p:spPr>
            <p:txBody>
              <a:bodyPr>
                <a:normAutofit/>
              </a:bodyPr>
              <a:lstStyle/>
              <a:p>
                <a:pPr marL="0" indent="0">
                  <a:buNone/>
                </a:pPr>
                <a:r>
                  <a:rPr lang="fr-FR" sz="2000" dirty="0">
                    <a:solidFill>
                      <a:schemeClr val="accent3"/>
                    </a:solidFill>
                  </a:rPr>
                  <a:t>Recherche dans la zone </a:t>
                </a:r>
                <a14:m>
                  <m:oMath xmlns:m="http://schemas.openxmlformats.org/officeDocument/2006/math">
                    <m:r>
                      <a:rPr lang="fr-FR" sz="2000" i="1">
                        <a:solidFill>
                          <a:schemeClr val="accent3"/>
                        </a:solidFill>
                        <a:latin typeface="Cambria Math" panose="02040503050406030204" pitchFamily="18" charset="0"/>
                      </a:rPr>
                      <m:t>𝑅𝑒</m:t>
                    </m:r>
                    <m:d>
                      <m:dPr>
                        <m:ctrlPr>
                          <a:rPr lang="fr-FR" sz="2000" i="1">
                            <a:solidFill>
                              <a:schemeClr val="accent3"/>
                            </a:solidFill>
                            <a:latin typeface="Cambria Math" panose="02040503050406030204" pitchFamily="18" charset="0"/>
                          </a:rPr>
                        </m:ctrlPr>
                      </m:dPr>
                      <m:e>
                        <m:r>
                          <a:rPr lang="fr-FR" sz="2000" i="1">
                            <a:solidFill>
                              <a:schemeClr val="accent3"/>
                            </a:solidFill>
                            <a:latin typeface="Cambria Math" panose="02040503050406030204" pitchFamily="18" charset="0"/>
                          </a:rPr>
                          <m:t>𝑧</m:t>
                        </m:r>
                      </m:e>
                    </m:d>
                    <m:r>
                      <a:rPr lang="fr-FR" sz="2000" i="1">
                        <a:solidFill>
                          <a:schemeClr val="accent3"/>
                        </a:solidFill>
                        <a:latin typeface="Cambria Math" panose="02040503050406030204" pitchFamily="18" charset="0"/>
                      </a:rPr>
                      <m:t>&gt;1</m:t>
                    </m:r>
                  </m:oMath>
                </a14:m>
                <a:r>
                  <a:rPr lang="fr-FR" sz="2000" b="1" dirty="0">
                    <a:solidFill>
                      <a:schemeClr val="accent3"/>
                    </a:solidFill>
                  </a:rPr>
                  <a:t>:</a:t>
                </a:r>
              </a:p>
              <a:p>
                <a:pPr marL="0" indent="0">
                  <a:buNone/>
                </a:pPr>
                <a:endParaRPr lang="fr-FR" sz="2000" dirty="0"/>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𝑛</m:t>
                          </m:r>
                          <m:r>
                            <a:rPr lang="fr-FR" sz="2000" i="1">
                              <a:latin typeface="Cambria Math" panose="02040503050406030204" pitchFamily="18" charset="0"/>
                            </a:rPr>
                            <m:t>=1</m:t>
                          </m:r>
                        </m:sub>
                        <m:sup>
                          <m:r>
                            <a:rPr lang="fr-FR" sz="2000" i="1">
                              <a:latin typeface="Cambria Math" panose="02040503050406030204" pitchFamily="18" charset="0"/>
                            </a:rPr>
                            <m:t>+</m:t>
                          </m:r>
                          <m:r>
                            <a:rPr lang="fr-FR" sz="2000" i="1">
                              <a:latin typeface="Cambria Math" panose="02040503050406030204" pitchFamily="18" charset="0"/>
                              <a:ea typeface="Cambria Math" panose="02040503050406030204" pitchFamily="18" charset="0"/>
                            </a:rPr>
                            <m:t>∞</m:t>
                          </m:r>
                        </m:sup>
                        <m:e>
                          <m:f>
                            <m:fPr>
                              <m:ctrlPr>
                                <a:rPr lang="fr-FR" sz="2000" i="1">
                                  <a:latin typeface="Cambria Math" panose="02040503050406030204" pitchFamily="18" charset="0"/>
                                </a:rPr>
                              </m:ctrlPr>
                            </m:fPr>
                            <m:num>
                              <m:r>
                                <a:rPr lang="fr-FR" sz="2000" i="1">
                                  <a:latin typeface="Cambria Math" panose="02040503050406030204" pitchFamily="18" charset="0"/>
                                </a:rPr>
                                <m:t>1</m:t>
                              </m:r>
                            </m:num>
                            <m:den>
                              <m:sSup>
                                <m:sSupPr>
                                  <m:ctrlPr>
                                    <a:rPr lang="fr-FR" sz="2000" i="1">
                                      <a:latin typeface="Cambria Math" panose="02040503050406030204" pitchFamily="18" charset="0"/>
                                    </a:rPr>
                                  </m:ctrlPr>
                                </m:sSupPr>
                                <m:e>
                                  <m:r>
                                    <a:rPr lang="fr-FR" sz="2000" i="1">
                                      <a:latin typeface="Cambria Math" panose="02040503050406030204" pitchFamily="18" charset="0"/>
                                    </a:rPr>
                                    <m:t>𝑛</m:t>
                                  </m:r>
                                </m:e>
                                <m:sup>
                                  <m:r>
                                    <a:rPr lang="fr-FR" sz="2000" i="1">
                                      <a:latin typeface="Cambria Math" panose="02040503050406030204" pitchFamily="18" charset="0"/>
                                    </a:rPr>
                                    <m:t>𝑧</m:t>
                                  </m:r>
                                </m:sup>
                              </m:sSup>
                            </m:den>
                          </m:f>
                        </m:e>
                      </m:nary>
                      <m:r>
                        <a:rPr lang="fr-FR" sz="2000" i="1">
                          <a:latin typeface="Cambria Math" panose="02040503050406030204" pitchFamily="18" charset="0"/>
                        </a:rPr>
                        <m:t>=</m:t>
                      </m:r>
                      <m:nary>
                        <m:naryPr>
                          <m:chr m:val="∏"/>
                          <m:supHide m:val="on"/>
                          <m:ctrlPr>
                            <a:rPr lang="fr-FR" sz="2000" i="1">
                              <a:latin typeface="Cambria Math" panose="02040503050406030204" pitchFamily="18" charset="0"/>
                            </a:rPr>
                          </m:ctrlPr>
                        </m:naryPr>
                        <m:sub>
                          <m:r>
                            <m:rPr>
                              <m:brk m:alnAt="7"/>
                            </m:rPr>
                            <a:rPr lang="fr-FR" sz="2000" i="1">
                              <a:latin typeface="Cambria Math" panose="02040503050406030204" pitchFamily="18" charset="0"/>
                            </a:rPr>
                            <m:t>𝑝</m:t>
                          </m:r>
                          <m:r>
                            <a:rPr lang="fr-FR" sz="2000" i="1">
                              <a:latin typeface="Cambria Math" panose="02040503050406030204" pitchFamily="18" charset="0"/>
                            </a:rPr>
                            <m:t> </m:t>
                          </m:r>
                          <m:r>
                            <a:rPr lang="fr-FR" sz="2000" i="1">
                              <a:latin typeface="Cambria Math" panose="02040503050406030204" pitchFamily="18" charset="0"/>
                            </a:rPr>
                            <m:t>𝑝𝑟𝑒𝑚𝑖𝑒𝑟</m:t>
                          </m:r>
                        </m:sub>
                        <m:sup/>
                        <m:e>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1−</m:t>
                              </m:r>
                              <m:sSup>
                                <m:sSupPr>
                                  <m:ctrlPr>
                                    <a:rPr lang="fr-FR" sz="2000" i="1">
                                      <a:latin typeface="Cambria Math" panose="02040503050406030204" pitchFamily="18" charset="0"/>
                                    </a:rPr>
                                  </m:ctrlPr>
                                </m:sSupPr>
                                <m:e>
                                  <m:r>
                                    <a:rPr lang="fr-FR" sz="2000" i="1">
                                      <a:latin typeface="Cambria Math" panose="02040503050406030204" pitchFamily="18" charset="0"/>
                                    </a:rPr>
                                    <m:t>𝑝</m:t>
                                  </m:r>
                                </m:e>
                                <m:sup>
                                  <m:r>
                                    <a:rPr lang="fr-FR" sz="2000" i="1">
                                      <a:latin typeface="Cambria Math" panose="02040503050406030204" pitchFamily="18" charset="0"/>
                                    </a:rPr>
                                    <m:t>−</m:t>
                                  </m:r>
                                  <m:r>
                                    <a:rPr lang="fr-FR" sz="2000" i="1">
                                      <a:latin typeface="Cambria Math" panose="02040503050406030204" pitchFamily="18" charset="0"/>
                                    </a:rPr>
                                    <m:t>𝑧</m:t>
                                  </m:r>
                                </m:sup>
                              </m:sSup>
                            </m:den>
                          </m:f>
                        </m:e>
                      </m:nary>
                    </m:oMath>
                  </m:oMathPara>
                </a14:m>
                <a:endParaRPr lang="fr-FR" sz="2000" dirty="0"/>
              </a:p>
              <a:p>
                <a:pPr marL="0" indent="0">
                  <a:buNone/>
                </a:pPr>
                <a:r>
                  <a:rPr lang="fr-FR" sz="2000" b="1" u="sng" dirty="0"/>
                  <a:t>Démonstration: </a:t>
                </a: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a:latin typeface="Cambria Math" panose="02040503050406030204" pitchFamily="18" charset="0"/>
                          <a:ea typeface="Cambria Math" panose="02040503050406030204" pitchFamily="18" charset="0"/>
                        </a:rPr>
                        <m:t>=</m:t>
                      </m:r>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m:t>
                          </m:r>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𝑛</m:t>
                                  </m:r>
                                </m:e>
                                <m:sup>
                                  <m:r>
                                    <a:rPr lang="fr-FR" sz="2000" i="1">
                                      <a:latin typeface="Cambria Math" panose="02040503050406030204" pitchFamily="18" charset="0"/>
                                      <a:ea typeface="Cambria Math" panose="02040503050406030204" pitchFamily="18" charset="0"/>
                                    </a:rPr>
                                    <m:t>𝑧</m:t>
                                  </m:r>
                                </m:sup>
                              </m:sSup>
                            </m:den>
                          </m:f>
                        </m:e>
                      </m:nary>
                      <m:r>
                        <a:rPr lang="fr-FR" sz="2000" i="1">
                          <a:latin typeface="Cambria Math" panose="02040503050406030204" pitchFamily="18" charset="0"/>
                          <a:ea typeface="Cambria Math" panose="02040503050406030204" pitchFamily="18" charset="0"/>
                        </a:rPr>
                        <m:t>=</m:t>
                      </m:r>
                      <m:func>
                        <m:funcPr>
                          <m:ctrlPr>
                            <a:rPr lang="fr-FR" sz="2000" i="1">
                              <a:latin typeface="Cambria Math" panose="02040503050406030204" pitchFamily="18" charset="0"/>
                              <a:ea typeface="Cambria Math" panose="02040503050406030204" pitchFamily="18" charset="0"/>
                            </a:rPr>
                          </m:ctrlPr>
                        </m:funcPr>
                        <m:fName>
                          <m:limLow>
                            <m:limLowPr>
                              <m:ctrlPr>
                                <a:rPr lang="fr-FR" sz="2000" i="1">
                                  <a:latin typeface="Cambria Math" panose="02040503050406030204" pitchFamily="18" charset="0"/>
                                  <a:ea typeface="Cambria Math" panose="02040503050406030204" pitchFamily="18" charset="0"/>
                                </a:rPr>
                              </m:ctrlPr>
                            </m:limLowPr>
                            <m:e>
                              <m:r>
                                <m:rPr>
                                  <m:sty m:val="p"/>
                                </m:rPr>
                                <a:rPr lang="fr-FR" sz="2000">
                                  <a:latin typeface="Cambria Math" panose="02040503050406030204" pitchFamily="18" charset="0"/>
                                  <a:ea typeface="Cambria Math" panose="02040503050406030204" pitchFamily="18" charset="0"/>
                                </a:rPr>
                                <m:t>lim</m:t>
                              </m:r>
                            </m:e>
                            <m:lim>
                              <m:r>
                                <a:rPr lang="fr-FR" sz="2000" i="1">
                                  <a:latin typeface="Cambria Math" panose="02040503050406030204" pitchFamily="18" charset="0"/>
                                  <a:ea typeface="Cambria Math" panose="02040503050406030204" pitchFamily="18" charset="0"/>
                                </a:rPr>
                                <m:t>𝑘</m:t>
                              </m:r>
                              <m:r>
                                <a:rPr lang="fr-FR" sz="2000" i="1">
                                  <a:latin typeface="Cambria Math" panose="02040503050406030204" pitchFamily="18" charset="0"/>
                                  <a:ea typeface="Cambria Math" panose="02040503050406030204" pitchFamily="18" charset="0"/>
                                </a:rPr>
                                <m:t>→+∞</m:t>
                              </m:r>
                            </m:lim>
                          </m:limLow>
                        </m:fName>
                        <m:e>
                          <m:nary>
                            <m:naryPr>
                              <m:chr m:val="∑"/>
                              <m:supHide m:val="on"/>
                              <m:ctrlPr>
                                <a:rPr lang="fr-FR" sz="2000" i="1">
                                  <a:latin typeface="Cambria Math" panose="02040503050406030204" pitchFamily="18" charset="0"/>
                                  <a:ea typeface="Cambria Math" panose="02040503050406030204" pitchFamily="18" charset="0"/>
                                </a:rPr>
                              </m:ctrlPr>
                            </m:naryPr>
                            <m:sub>
                              <m:eqArr>
                                <m:eqArrPr>
                                  <m:ctrlPr>
                                    <a:rPr lang="fr-FR" sz="2000" i="1">
                                      <a:latin typeface="Cambria Math" panose="02040503050406030204" pitchFamily="18" charset="0"/>
                                      <a:ea typeface="Cambria Math" panose="02040503050406030204" pitchFamily="18" charset="0"/>
                                    </a:rPr>
                                  </m:ctrlPr>
                                </m:eqArrPr>
                                <m:e>
                                  <m:d>
                                    <m:dPr>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𝑖</m:t>
                                          </m:r>
                                        </m:e>
                                        <m:sub>
                                          <m:r>
                                            <a:rPr lang="fr-FR" sz="2000" i="1">
                                              <a:latin typeface="Cambria Math" panose="02040503050406030204" pitchFamily="18" charset="0"/>
                                              <a:ea typeface="Cambria Math" panose="02040503050406030204" pitchFamily="18" charset="0"/>
                                            </a:rPr>
                                            <m:t>1</m:t>
                                          </m:r>
                                        </m:sub>
                                      </m:sSub>
                                      <m:r>
                                        <m:rPr>
                                          <m:brk m:alnAt="7"/>
                                        </m:rP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𝑖</m:t>
                                          </m:r>
                                        </m:e>
                                        <m:sub>
                                          <m:r>
                                            <a:rPr lang="fr-FR" sz="2000" i="1">
                                              <a:latin typeface="Cambria Math" panose="02040503050406030204" pitchFamily="18" charset="0"/>
                                              <a:ea typeface="Cambria Math" panose="02040503050406030204" pitchFamily="18" charset="0"/>
                                            </a:rPr>
                                            <m:t>2</m:t>
                                          </m:r>
                                        </m:sub>
                                      </m:sSub>
                                      <m:r>
                                        <m:rPr>
                                          <m:brk m:alnAt="7"/>
                                        </m:rP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𝑖</m:t>
                                          </m:r>
                                        </m:e>
                                        <m:sub>
                                          <m:r>
                                            <a:rPr lang="fr-FR" sz="2000" i="1">
                                              <a:latin typeface="Cambria Math" panose="02040503050406030204" pitchFamily="18" charset="0"/>
                                              <a:ea typeface="Cambria Math" panose="02040503050406030204" pitchFamily="18" charset="0"/>
                                            </a:rPr>
                                            <m:t>𝑘</m:t>
                                          </m:r>
                                        </m:sub>
                                      </m:sSub>
                                    </m:e>
                                  </m:d>
                                  <m:r>
                                    <m:rPr>
                                      <m:brk m:alnAt="7"/>
                                    </m:rPr>
                                    <a:rPr lang="fr-FR" sz="2000" i="1">
                                      <a:latin typeface="Cambria Math" panose="02040503050406030204" pitchFamily="18" charset="0"/>
                                      <a:ea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ℕ</m:t>
                                      </m:r>
                                    </m:e>
                                    <m:sup>
                                      <m:r>
                                        <a:rPr lang="fr-FR" sz="2000" i="1">
                                          <a:latin typeface="Cambria Math" panose="02040503050406030204" pitchFamily="18" charset="0"/>
                                          <a:ea typeface="Cambria Math" panose="02040503050406030204" pitchFamily="18" charset="0"/>
                                        </a:rPr>
                                        <m:t>𝑘</m:t>
                                      </m:r>
                                    </m:sup>
                                  </m:sSup>
                                </m:e>
                              </m:eqArr>
                            </m:sub>
                            <m:sup/>
                            <m:e>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𝑗</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𝑘</m:t>
                                  </m:r>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bSup>
                                        <m:sSubSupPr>
                                          <m:ctrlPr>
                                            <a:rPr lang="fr-FR" sz="2000" i="1">
                                              <a:latin typeface="Cambria Math" panose="02040503050406030204" pitchFamily="18" charset="0"/>
                                              <a:ea typeface="Cambria Math" panose="02040503050406030204" pitchFamily="18" charset="0"/>
                                            </a:rPr>
                                          </m:ctrlPr>
                                        </m:sSubSupPr>
                                        <m:e>
                                          <m:r>
                                            <a:rPr lang="fr-FR" sz="2000" i="1">
                                              <a:latin typeface="Cambria Math" panose="02040503050406030204" pitchFamily="18" charset="0"/>
                                              <a:ea typeface="Cambria Math" panose="02040503050406030204" pitchFamily="18" charset="0"/>
                                            </a:rPr>
                                            <m:t>𝑝</m:t>
                                          </m:r>
                                        </m:e>
                                        <m:sub>
                                          <m:r>
                                            <a:rPr lang="fr-FR" sz="2000" i="1">
                                              <a:latin typeface="Cambria Math" panose="02040503050406030204" pitchFamily="18" charset="0"/>
                                              <a:ea typeface="Cambria Math" panose="02040503050406030204" pitchFamily="18" charset="0"/>
                                            </a:rPr>
                                            <m:t>𝑗</m:t>
                                          </m:r>
                                        </m:sub>
                                        <m:sup>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m:t>
                                              </m:r>
                                            </m:e>
                                            <m:sub>
                                              <m:r>
                                                <a:rPr lang="fr-FR" sz="2000" i="1">
                                                  <a:latin typeface="Cambria Math" panose="02040503050406030204" pitchFamily="18" charset="0"/>
                                                  <a:ea typeface="Cambria Math" panose="02040503050406030204" pitchFamily="18" charset="0"/>
                                                </a:rPr>
                                                <m:t>𝑗</m:t>
                                              </m:r>
                                            </m:sub>
                                          </m:sSub>
                                        </m:sup>
                                      </m:sSubSup>
                                    </m:den>
                                  </m:f>
                                </m:e>
                              </m:nary>
                            </m:e>
                          </m:nary>
                        </m:e>
                      </m:func>
                    </m:oMath>
                  </m:oMathPara>
                </a14:m>
                <a:endParaRPr lang="fr-FR" sz="2000" dirty="0"/>
              </a:p>
              <a:p>
                <a:pPr marL="0" indent="0">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rPr>
                        <m:t>𝑐𝑎𝑟</m:t>
                      </m:r>
                      <m:r>
                        <a:rPr lang="fr-FR" sz="2000" i="1">
                          <a:latin typeface="Cambria Math" panose="02040503050406030204" pitchFamily="18" charset="0"/>
                        </a:rPr>
                        <m:t> </m:t>
                      </m:r>
                      <m:r>
                        <a:rPr lang="fr-FR" sz="2000" i="1">
                          <a:latin typeface="Cambria Math" panose="02040503050406030204" pitchFamily="18" charset="0"/>
                          <a:ea typeface="Cambria Math" panose="02040503050406030204" pitchFamily="18" charset="0"/>
                        </a:rPr>
                        <m:t>ℕ</m:t>
                      </m:r>
                      <m:r>
                        <m:rPr>
                          <m:aln/>
                        </m:rP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nary>
                            <m:naryPr>
                              <m:chr m:val="∏"/>
                              <m:supHide m:val="on"/>
                              <m:ctrlPr>
                                <a:rPr lang="fr-FR" sz="2000" i="1">
                                  <a:latin typeface="Cambria Math" panose="02040503050406030204" pitchFamily="18" charset="0"/>
                                  <a:ea typeface="Cambria Math" panose="02040503050406030204" pitchFamily="18" charset="0"/>
                                </a:rPr>
                              </m:ctrlPr>
                            </m:naryPr>
                            <m:sub>
                              <m:r>
                                <m:rPr>
                                  <m:brk m:alnAt="7"/>
                                </m:rPr>
                                <a:rPr lang="fr-FR" sz="2000" i="1">
                                  <a:latin typeface="Cambria Math" panose="02040503050406030204" pitchFamily="18" charset="0"/>
                                  <a:ea typeface="Cambria Math" panose="02040503050406030204" pitchFamily="18" charset="0"/>
                                </a:rPr>
                                <m:t>𝑝</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𝑝𝑟𝑒𝑚𝑖𝑒𝑟</m:t>
                              </m:r>
                            </m:sub>
                            <m:sup/>
                            <m:e>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𝑢</m:t>
                                      </m:r>
                                    </m:e>
                                    <m:sub>
                                      <m:r>
                                        <a:rPr lang="fr-FR" sz="2000" i="1">
                                          <a:latin typeface="Cambria Math" panose="02040503050406030204" pitchFamily="18" charset="0"/>
                                          <a:ea typeface="Cambria Math" panose="02040503050406030204" pitchFamily="18" charset="0"/>
                                        </a:rPr>
                                        <m:t>𝑝</m:t>
                                      </m:r>
                                    </m:sub>
                                  </m:sSub>
                                </m:sup>
                              </m:sSup>
                            </m:e>
                          </m:nary>
                          <m:r>
                            <a:rPr lang="fr-FR" sz="2000" i="1">
                              <a:latin typeface="Cambria Math" panose="02040503050406030204" pitchFamily="18" charset="0"/>
                              <a:ea typeface="Cambria Math" panose="02040503050406030204" pitchFamily="18" charset="0"/>
                            </a:rPr>
                            <m:t>, </m:t>
                          </m:r>
                          <m:d>
                            <m:dPr>
                              <m:ctrlPr>
                                <a:rPr lang="fr-FR" sz="2000" i="1">
                                  <a:latin typeface="Cambria Math" panose="02040503050406030204" pitchFamily="18" charset="0"/>
                                  <a:ea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𝑢</m:t>
                                  </m:r>
                                </m:e>
                                <m:sub>
                                  <m:r>
                                    <a:rPr lang="fr-FR" sz="2000" i="1">
                                      <a:latin typeface="Cambria Math" panose="02040503050406030204" pitchFamily="18" charset="0"/>
                                      <a:ea typeface="Cambria Math" panose="02040503050406030204" pitchFamily="18" charset="0"/>
                                    </a:rPr>
                                    <m:t>𝑝</m:t>
                                  </m:r>
                                </m:sub>
                              </m:sSub>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𝑠𝑢𝑖𝑡𝑒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𝑑𝑒</m:t>
                          </m:r>
                          <m:r>
                            <a:rPr lang="fr-FR" sz="2000" i="1">
                              <a:latin typeface="Cambria Math" panose="02040503050406030204" pitchFamily="18" charset="0"/>
                              <a:ea typeface="Cambria Math" panose="02040503050406030204" pitchFamily="18" charset="0"/>
                            </a:rPr>
                            <m:t> </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ℕ</m:t>
                              </m:r>
                            </m:e>
                            <m:sup>
                              <m:r>
                                <a:rPr lang="fr-FR" sz="2000" i="1">
                                  <a:latin typeface="Cambria Math" panose="02040503050406030204" pitchFamily="18" charset="0"/>
                                  <a:ea typeface="Cambria Math" panose="02040503050406030204" pitchFamily="18" charset="0"/>
                                </a:rPr>
                                <m:t>𝒫</m:t>
                              </m:r>
                            </m:sup>
                          </m:sSup>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𝑝𝑟</m:t>
                          </m:r>
                          <m:r>
                            <a:rPr lang="fr-FR" sz="2000" i="1">
                              <a:latin typeface="Cambria Math" panose="02040503050406030204" pitchFamily="18" charset="0"/>
                              <a:ea typeface="Cambria Math" panose="02040503050406030204" pitchFamily="18" charset="0"/>
                            </a:rPr>
                            <m:t>é</m:t>
                          </m:r>
                          <m:r>
                            <a:rPr lang="fr-FR" sz="2000" i="1">
                              <a:latin typeface="Cambria Math" panose="02040503050406030204" pitchFamily="18" charset="0"/>
                              <a:ea typeface="Cambria Math" panose="02040503050406030204" pitchFamily="18" charset="0"/>
                            </a:rPr>
                            <m:t>𝑠𝑞𝑢𝑒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𝑛𝑢𝑙𝑙𝑒</m:t>
                          </m:r>
                          <m:r>
                            <a:rPr lang="fr-FR" sz="2000" i="1">
                              <a:latin typeface="Cambria Math" panose="02040503050406030204" pitchFamily="18" charset="0"/>
                              <a:ea typeface="Cambria Math" panose="02040503050406030204" pitchFamily="18" charset="0"/>
                            </a:rPr>
                            <m:t> </m:t>
                          </m:r>
                        </m:e>
                      </m:d>
                    </m:oMath>
                  </m:oMathPara>
                </a14:m>
                <a:endParaRPr lang="fr-FR" sz="2000" i="1" dirty="0">
                  <a:latin typeface="Cambria Math" panose="02040503050406030204" pitchFamily="18" charset="0"/>
                  <a:ea typeface="Cambria Math" panose="02040503050406030204" pitchFamily="18" charset="0"/>
                </a:endParaRPr>
              </a:p>
              <a:p>
                <a:pPr marL="0" indent="0">
                  <a:buNone/>
                </a:pPr>
                <a:endParaRPr lang="fr-FR"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rPr>
                        <m:t>            =</m:t>
                      </m:r>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𝑘</m:t>
                          </m:r>
                          <m:r>
                            <a:rPr lang="fr-FR" sz="2000" i="1">
                              <a:latin typeface="Cambria Math" panose="02040503050406030204" pitchFamily="18" charset="0"/>
                            </a:rPr>
                            <m:t>=1</m:t>
                          </m:r>
                        </m:sub>
                        <m:sup>
                          <m:r>
                            <a:rPr lang="fr-FR" sz="2000" i="1">
                              <a:latin typeface="Cambria Math" panose="02040503050406030204" pitchFamily="18" charset="0"/>
                            </a:rPr>
                            <m:t>+</m:t>
                          </m:r>
                          <m:r>
                            <a:rPr lang="fr-FR" sz="2000" i="1">
                              <a:latin typeface="Cambria Math" panose="02040503050406030204" pitchFamily="18" charset="0"/>
                              <a:ea typeface="Cambria Math" panose="02040503050406030204" pitchFamily="18" charset="0"/>
                            </a:rPr>
                            <m:t>∞</m:t>
                          </m:r>
                        </m:sup>
                        <m:e>
                          <m:d>
                            <m:dPr>
                              <m:begChr m:val="{"/>
                              <m:endChr m:val="}"/>
                              <m:ctrlPr>
                                <a:rPr lang="fr-FR" sz="2000" i="1">
                                  <a:latin typeface="Cambria Math" panose="02040503050406030204" pitchFamily="18" charset="0"/>
                                </a:rPr>
                              </m:ctrlPr>
                            </m:dPr>
                            <m:e>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𝑘</m:t>
                                  </m:r>
                                </m:sup>
                                <m:e>
                                  <m:sSubSup>
                                    <m:sSubSupPr>
                                      <m:ctrlPr>
                                        <a:rPr lang="fr-FR" sz="2000" i="1">
                                          <a:latin typeface="Cambria Math" panose="02040503050406030204" pitchFamily="18" charset="0"/>
                                        </a:rPr>
                                      </m:ctrlPr>
                                    </m:sSubSupPr>
                                    <m:e>
                                      <m:r>
                                        <a:rPr lang="fr-FR" sz="2000" i="1">
                                          <a:latin typeface="Cambria Math" panose="02040503050406030204" pitchFamily="18" charset="0"/>
                                        </a:rPr>
                                        <m:t>𝑝</m:t>
                                      </m:r>
                                    </m:e>
                                    <m:sub>
                                      <m:r>
                                        <a:rPr lang="fr-FR" sz="2000" i="1">
                                          <a:latin typeface="Cambria Math" panose="02040503050406030204" pitchFamily="18" charset="0"/>
                                        </a:rPr>
                                        <m:t>𝑗</m:t>
                                      </m:r>
                                    </m:sub>
                                    <m:sup>
                                      <m:sSub>
                                        <m:sSubPr>
                                          <m:ctrlPr>
                                            <a:rPr lang="fr-FR" sz="2000" i="1">
                                              <a:latin typeface="Cambria Math" panose="02040503050406030204" pitchFamily="18" charset="0"/>
                                            </a:rPr>
                                          </m:ctrlPr>
                                        </m:sSubPr>
                                        <m:e>
                                          <m:r>
                                            <a:rPr lang="fr-FR" sz="2000" i="1">
                                              <a:latin typeface="Cambria Math" panose="02040503050406030204" pitchFamily="18" charset="0"/>
                                            </a:rPr>
                                            <m:t>𝑖</m:t>
                                          </m:r>
                                        </m:e>
                                        <m:sub>
                                          <m:r>
                                            <a:rPr lang="fr-FR" sz="2000" i="1">
                                              <a:latin typeface="Cambria Math" panose="02040503050406030204" pitchFamily="18" charset="0"/>
                                            </a:rPr>
                                            <m:t>𝑗</m:t>
                                          </m:r>
                                        </m:sub>
                                      </m:sSub>
                                    </m:sup>
                                  </m:sSubSup>
                                </m:e>
                              </m:nary>
                              <m:r>
                                <a:rPr lang="fr-FR" sz="2000" i="1">
                                  <a:latin typeface="Cambria Math" panose="02040503050406030204" pitchFamily="18" charset="0"/>
                                </a:rPr>
                                <m:t> , (</m:t>
                              </m:r>
                              <m:sSub>
                                <m:sSubPr>
                                  <m:ctrlPr>
                                    <a:rPr lang="fr-FR" sz="2000" i="1">
                                      <a:latin typeface="Cambria Math" panose="02040503050406030204" pitchFamily="18" charset="0"/>
                                    </a:rPr>
                                  </m:ctrlPr>
                                </m:sSubPr>
                                <m:e>
                                  <m:r>
                                    <a:rPr lang="fr-FR" sz="2000" i="1">
                                      <a:latin typeface="Cambria Math" panose="02040503050406030204" pitchFamily="18" charset="0"/>
                                    </a:rPr>
                                    <m:t>𝑖</m:t>
                                  </m:r>
                                </m:e>
                                <m:sub>
                                  <m:r>
                                    <a:rPr lang="fr-FR" sz="2000" i="1">
                                      <a:latin typeface="Cambria Math" panose="02040503050406030204" pitchFamily="18" charset="0"/>
                                    </a:rPr>
                                    <m:t>1</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𝑖</m:t>
                                  </m:r>
                                </m:e>
                                <m:sub>
                                  <m:r>
                                    <a:rPr lang="fr-FR" sz="2000" i="1">
                                      <a:latin typeface="Cambria Math" panose="02040503050406030204" pitchFamily="18" charset="0"/>
                                    </a:rPr>
                                    <m:t>2</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𝑖</m:t>
                                  </m:r>
                                </m:e>
                                <m:sub>
                                  <m:r>
                                    <a:rPr lang="fr-FR" sz="2000" i="1">
                                      <a:latin typeface="Cambria Math" panose="02040503050406030204" pitchFamily="18" charset="0"/>
                                    </a:rPr>
                                    <m:t>𝑘</m:t>
                                  </m:r>
                                </m:sub>
                              </m:sSub>
                              <m:r>
                                <a:rPr lang="fr-FR" sz="2000" i="1">
                                  <a:latin typeface="Cambria Math" panose="02040503050406030204" pitchFamily="18" charset="0"/>
                                </a:rPr>
                                <m:t>)</m:t>
                              </m:r>
                              <m:r>
                                <a:rPr lang="fr-FR" sz="2000" i="1">
                                  <a:latin typeface="Cambria Math" panose="02040503050406030204" pitchFamily="18" charset="0"/>
                                  <a:ea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ℕ</m:t>
                                  </m:r>
                                </m:e>
                                <m:sup>
                                  <m:r>
                                    <a:rPr lang="fr-FR" sz="2000" i="1">
                                      <a:latin typeface="Cambria Math" panose="02040503050406030204" pitchFamily="18" charset="0"/>
                                      <a:ea typeface="Cambria Math" panose="02040503050406030204" pitchFamily="18" charset="0"/>
                                    </a:rPr>
                                    <m:t>𝑘</m:t>
                                  </m:r>
                                </m:sup>
                              </m:sSup>
                            </m:e>
                          </m:d>
                        </m:e>
                      </m:nary>
                    </m:oMath>
                  </m:oMathPara>
                </a14:m>
                <a:endParaRPr lang="fr-FR" sz="2000" dirty="0"/>
              </a:p>
              <a:p>
                <a:pPr marL="0" indent="0">
                  <a:buNone/>
                </a:pPr>
                <a:endParaRPr lang="fr-FR" sz="2000" dirty="0"/>
              </a:p>
              <a:p>
                <a:pPr marL="0" indent="0">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func>
                        <m:funcPr>
                          <m:ctrlPr>
                            <a:rPr lang="fr-FR" sz="2000" i="1">
                              <a:latin typeface="Cambria Math" panose="02040503050406030204" pitchFamily="18" charset="0"/>
                              <a:ea typeface="Cambria Math" panose="02040503050406030204" pitchFamily="18" charset="0"/>
                            </a:rPr>
                          </m:ctrlPr>
                        </m:funcPr>
                        <m:fName>
                          <m:limLow>
                            <m:limLowPr>
                              <m:ctrlPr>
                                <a:rPr lang="fr-FR" sz="2000" i="1">
                                  <a:latin typeface="Cambria Math" panose="02040503050406030204" pitchFamily="18" charset="0"/>
                                  <a:ea typeface="Cambria Math" panose="02040503050406030204" pitchFamily="18" charset="0"/>
                                </a:rPr>
                              </m:ctrlPr>
                            </m:limLowPr>
                            <m:e>
                              <m:r>
                                <m:rPr>
                                  <m:sty m:val="p"/>
                                </m:rPr>
                                <a:rPr lang="fr-FR" sz="2000">
                                  <a:latin typeface="Cambria Math" panose="02040503050406030204" pitchFamily="18" charset="0"/>
                                  <a:ea typeface="Cambria Math" panose="02040503050406030204" pitchFamily="18" charset="0"/>
                                </a:rPr>
                                <m:t>lim</m:t>
                              </m:r>
                            </m:e>
                            <m:lim>
                              <m:r>
                                <a:rPr lang="fr-FR" sz="2000" i="1">
                                  <a:latin typeface="Cambria Math" panose="02040503050406030204" pitchFamily="18" charset="0"/>
                                  <a:ea typeface="Cambria Math" panose="02040503050406030204" pitchFamily="18" charset="0"/>
                                </a:rPr>
                                <m:t>𝑘</m:t>
                              </m:r>
                              <m:r>
                                <a:rPr lang="fr-FR" sz="2000" i="1">
                                  <a:latin typeface="Cambria Math" panose="02040503050406030204" pitchFamily="18" charset="0"/>
                                  <a:ea typeface="Cambria Math" panose="02040503050406030204" pitchFamily="18" charset="0"/>
                                </a:rPr>
                                <m:t>→+∞</m:t>
                              </m:r>
                            </m:lim>
                          </m:limLow>
                        </m:fName>
                        <m:e>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𝑗</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𝑘</m:t>
                              </m:r>
                            </m:sup>
                            <m:e>
                              <m:nary>
                                <m:naryPr>
                                  <m:chr m:val="∑"/>
                                  <m:ctrlPr>
                                    <a:rPr lang="fr-FR" sz="2000" i="1">
                                      <a:solidFill>
                                        <a:schemeClr val="accent6"/>
                                      </a:solidFill>
                                      <a:latin typeface="Cambria Math" panose="02040503050406030204" pitchFamily="18" charset="0"/>
                                      <a:ea typeface="Cambria Math" panose="02040503050406030204" pitchFamily="18" charset="0"/>
                                    </a:rPr>
                                  </m:ctrlPr>
                                </m:naryPr>
                                <m:sub>
                                  <m:r>
                                    <m:rPr>
                                      <m:brk m:alnAt="23"/>
                                    </m:rPr>
                                    <a:rPr lang="fr-FR" sz="2000" i="1">
                                      <a:solidFill>
                                        <a:schemeClr val="accent6"/>
                                      </a:solidFill>
                                      <a:latin typeface="Cambria Math" panose="02040503050406030204" pitchFamily="18" charset="0"/>
                                      <a:ea typeface="Cambria Math" panose="02040503050406030204" pitchFamily="18" charset="0"/>
                                    </a:rPr>
                                    <m:t>𝑖</m:t>
                                  </m:r>
                                  <m:r>
                                    <a:rPr lang="fr-FR" sz="2000" i="1">
                                      <a:solidFill>
                                        <a:schemeClr val="accent6"/>
                                      </a:solidFill>
                                      <a:latin typeface="Cambria Math" panose="02040503050406030204" pitchFamily="18" charset="0"/>
                                      <a:ea typeface="Cambria Math" panose="02040503050406030204" pitchFamily="18" charset="0"/>
                                    </a:rPr>
                                    <m:t>=0</m:t>
                                  </m:r>
                                </m:sub>
                                <m:sup>
                                  <m:r>
                                    <a:rPr lang="fr-FR" sz="2000" i="1">
                                      <a:solidFill>
                                        <a:schemeClr val="accent6"/>
                                      </a:solidFill>
                                      <a:latin typeface="Cambria Math" panose="02040503050406030204" pitchFamily="18" charset="0"/>
                                      <a:ea typeface="Cambria Math" panose="02040503050406030204" pitchFamily="18" charset="0"/>
                                    </a:rPr>
                                    <m:t>+∞</m:t>
                                  </m:r>
                                </m:sup>
                                <m:e>
                                  <m:f>
                                    <m:fPr>
                                      <m:ctrlPr>
                                        <a:rPr lang="fr-FR" sz="2000" i="1">
                                          <a:solidFill>
                                            <a:schemeClr val="accent6"/>
                                          </a:solidFill>
                                          <a:latin typeface="Cambria Math" panose="02040503050406030204" pitchFamily="18" charset="0"/>
                                          <a:ea typeface="Cambria Math" panose="02040503050406030204" pitchFamily="18" charset="0"/>
                                        </a:rPr>
                                      </m:ctrlPr>
                                    </m:fPr>
                                    <m:num>
                                      <m:r>
                                        <a:rPr lang="fr-FR" sz="2000" i="1">
                                          <a:solidFill>
                                            <a:schemeClr val="accent6"/>
                                          </a:solidFill>
                                          <a:latin typeface="Cambria Math" panose="02040503050406030204" pitchFamily="18" charset="0"/>
                                          <a:ea typeface="Cambria Math" panose="02040503050406030204" pitchFamily="18" charset="0"/>
                                        </a:rPr>
                                        <m:t>1</m:t>
                                      </m:r>
                                    </m:num>
                                    <m:den>
                                      <m:sSubSup>
                                        <m:sSubSupPr>
                                          <m:ctrlPr>
                                            <a:rPr lang="fr-FR" sz="2000" i="1">
                                              <a:solidFill>
                                                <a:schemeClr val="accent6"/>
                                              </a:solidFill>
                                              <a:latin typeface="Cambria Math" panose="02040503050406030204" pitchFamily="18" charset="0"/>
                                              <a:ea typeface="Cambria Math" panose="02040503050406030204" pitchFamily="18" charset="0"/>
                                            </a:rPr>
                                          </m:ctrlPr>
                                        </m:sSubSupPr>
                                        <m:e>
                                          <m:r>
                                            <a:rPr lang="fr-FR" sz="2000" i="1">
                                              <a:solidFill>
                                                <a:schemeClr val="accent6"/>
                                              </a:solidFill>
                                              <a:latin typeface="Cambria Math" panose="02040503050406030204" pitchFamily="18" charset="0"/>
                                              <a:ea typeface="Cambria Math" panose="02040503050406030204" pitchFamily="18" charset="0"/>
                                            </a:rPr>
                                            <m:t>𝑝</m:t>
                                          </m:r>
                                        </m:e>
                                        <m:sub>
                                          <m:r>
                                            <a:rPr lang="fr-FR" sz="2000" i="1">
                                              <a:solidFill>
                                                <a:schemeClr val="accent6"/>
                                              </a:solidFill>
                                              <a:latin typeface="Cambria Math" panose="02040503050406030204" pitchFamily="18" charset="0"/>
                                              <a:ea typeface="Cambria Math" panose="02040503050406030204" pitchFamily="18" charset="0"/>
                                            </a:rPr>
                                            <m:t>𝑗</m:t>
                                          </m:r>
                                        </m:sub>
                                        <m:sup>
                                          <m:r>
                                            <a:rPr lang="fr-FR" sz="2000" i="1">
                                              <a:solidFill>
                                                <a:schemeClr val="accent6"/>
                                              </a:solidFill>
                                              <a:latin typeface="Cambria Math" panose="02040503050406030204" pitchFamily="18" charset="0"/>
                                              <a:ea typeface="Cambria Math" panose="02040503050406030204" pitchFamily="18" charset="0"/>
                                            </a:rPr>
                                            <m:t>𝑧</m:t>
                                          </m:r>
                                          <m:r>
                                            <a:rPr lang="fr-FR" sz="2000" i="1">
                                              <a:solidFill>
                                                <a:schemeClr val="accent6"/>
                                              </a:solidFill>
                                              <a:latin typeface="Cambria Math" panose="02040503050406030204" pitchFamily="18" charset="0"/>
                                              <a:ea typeface="Cambria Math" panose="02040503050406030204" pitchFamily="18" charset="0"/>
                                            </a:rPr>
                                            <m:t>.</m:t>
                                          </m:r>
                                          <m:r>
                                            <a:rPr lang="fr-FR" sz="2000" i="1">
                                              <a:solidFill>
                                                <a:schemeClr val="accent6"/>
                                              </a:solidFill>
                                              <a:latin typeface="Cambria Math" panose="02040503050406030204" pitchFamily="18" charset="0"/>
                                              <a:ea typeface="Cambria Math" panose="02040503050406030204" pitchFamily="18" charset="0"/>
                                            </a:rPr>
                                            <m:t>𝑖</m:t>
                                          </m:r>
                                        </m:sup>
                                      </m:sSubSup>
                                    </m:den>
                                  </m:f>
                                </m:e>
                              </m:nary>
                            </m:e>
                          </m:nary>
                        </m:e>
                      </m:func>
                      <m:r>
                        <a:rPr lang="fr-FR" sz="2000">
                          <a:latin typeface="Cambria Math" panose="02040503050406030204" pitchFamily="18" charset="0"/>
                          <a:ea typeface="Cambria Math" panose="02040503050406030204" pitchFamily="18" charset="0"/>
                        </a:rPr>
                        <m:t>=</m:t>
                      </m:r>
                      <m:func>
                        <m:funcPr>
                          <m:ctrlPr>
                            <a:rPr lang="fr-FR" sz="2000" i="1">
                              <a:latin typeface="Cambria Math" panose="02040503050406030204" pitchFamily="18" charset="0"/>
                              <a:ea typeface="Cambria Math" panose="02040503050406030204" pitchFamily="18" charset="0"/>
                            </a:rPr>
                          </m:ctrlPr>
                        </m:funcPr>
                        <m:fName>
                          <m:limLow>
                            <m:limLowPr>
                              <m:ctrlPr>
                                <a:rPr lang="fr-FR" sz="2000" i="1">
                                  <a:latin typeface="Cambria Math" panose="02040503050406030204" pitchFamily="18" charset="0"/>
                                  <a:ea typeface="Cambria Math" panose="02040503050406030204" pitchFamily="18" charset="0"/>
                                </a:rPr>
                              </m:ctrlPr>
                            </m:limLowPr>
                            <m:e>
                              <m:r>
                                <m:rPr>
                                  <m:sty m:val="p"/>
                                </m:rPr>
                                <a:rPr lang="fr-FR" sz="2000">
                                  <a:latin typeface="Cambria Math" panose="02040503050406030204" pitchFamily="18" charset="0"/>
                                  <a:ea typeface="Cambria Math" panose="02040503050406030204" pitchFamily="18" charset="0"/>
                                </a:rPr>
                                <m:t>lim</m:t>
                              </m:r>
                            </m:e>
                            <m:lim>
                              <m:r>
                                <a:rPr lang="fr-FR" sz="2000" i="1">
                                  <a:latin typeface="Cambria Math" panose="02040503050406030204" pitchFamily="18" charset="0"/>
                                  <a:ea typeface="Cambria Math" panose="02040503050406030204" pitchFamily="18" charset="0"/>
                                </a:rPr>
                                <m:t>𝑘</m:t>
                              </m:r>
                              <m:r>
                                <a:rPr lang="fr-FR" sz="2000" i="1">
                                  <a:latin typeface="Cambria Math" panose="02040503050406030204" pitchFamily="18" charset="0"/>
                                  <a:ea typeface="Cambria Math" panose="02040503050406030204" pitchFamily="18" charset="0"/>
                                </a:rPr>
                                <m:t>→+∞</m:t>
                              </m:r>
                            </m:lim>
                          </m:limLow>
                        </m:fName>
                        <m:e>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𝑗</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𝑘</m:t>
                              </m:r>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r>
                                    <a:rPr lang="fr-FR" sz="2000" i="1">
                                      <a:latin typeface="Cambria Math" panose="02040503050406030204" pitchFamily="18" charset="0"/>
                                      <a:ea typeface="Cambria Math" panose="02040503050406030204" pitchFamily="18" charset="0"/>
                                    </a:rPr>
                                    <m:t>1−</m:t>
                                  </m:r>
                                  <m:sSubSup>
                                    <m:sSubSupPr>
                                      <m:ctrlPr>
                                        <a:rPr lang="fr-FR" sz="2000" i="1">
                                          <a:latin typeface="Cambria Math" panose="02040503050406030204" pitchFamily="18" charset="0"/>
                                          <a:ea typeface="Cambria Math" panose="02040503050406030204" pitchFamily="18" charset="0"/>
                                        </a:rPr>
                                      </m:ctrlPr>
                                    </m:sSubSupPr>
                                    <m:e>
                                      <m:r>
                                        <a:rPr lang="fr-FR" sz="2000" i="1">
                                          <a:latin typeface="Cambria Math" panose="02040503050406030204" pitchFamily="18" charset="0"/>
                                          <a:ea typeface="Cambria Math" panose="02040503050406030204" pitchFamily="18" charset="0"/>
                                        </a:rPr>
                                        <m:t>𝑝</m:t>
                                      </m:r>
                                    </m:e>
                                    <m:sub>
                                      <m:r>
                                        <a:rPr lang="fr-FR" sz="2000" i="1">
                                          <a:latin typeface="Cambria Math" panose="02040503050406030204" pitchFamily="18" charset="0"/>
                                          <a:ea typeface="Cambria Math" panose="02040503050406030204" pitchFamily="18" charset="0"/>
                                        </a:rPr>
                                        <m:t>𝑗</m:t>
                                      </m:r>
                                    </m:sub>
                                    <m: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sup>
                                  </m:sSubSup>
                                </m:den>
                              </m:f>
                            </m:e>
                          </m:nary>
                        </m:e>
                      </m:func>
                      <m:r>
                        <a:rPr lang="fr-FR" sz="2000">
                          <a:latin typeface="Cambria Math" panose="02040503050406030204" pitchFamily="18" charset="0"/>
                          <a:ea typeface="Cambria Math" panose="02040503050406030204" pitchFamily="18" charset="0"/>
                        </a:rPr>
                        <m:t>=</m:t>
                      </m:r>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𝑗</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m:t>
                          </m:r>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r>
                                <a:rPr lang="fr-FR" sz="2000" i="1">
                                  <a:latin typeface="Cambria Math" panose="02040503050406030204" pitchFamily="18" charset="0"/>
                                  <a:ea typeface="Cambria Math" panose="02040503050406030204" pitchFamily="18" charset="0"/>
                                </a:rPr>
                                <m:t>1−</m:t>
                              </m:r>
                              <m:sSubSup>
                                <m:sSubSupPr>
                                  <m:ctrlPr>
                                    <a:rPr lang="fr-FR" sz="2000" i="1">
                                      <a:latin typeface="Cambria Math" panose="02040503050406030204" pitchFamily="18" charset="0"/>
                                      <a:ea typeface="Cambria Math" panose="02040503050406030204" pitchFamily="18" charset="0"/>
                                    </a:rPr>
                                  </m:ctrlPr>
                                </m:sSubSupPr>
                                <m:e>
                                  <m:r>
                                    <a:rPr lang="fr-FR" sz="2000" i="1">
                                      <a:latin typeface="Cambria Math" panose="02040503050406030204" pitchFamily="18" charset="0"/>
                                      <a:ea typeface="Cambria Math" panose="02040503050406030204" pitchFamily="18" charset="0"/>
                                    </a:rPr>
                                    <m:t>𝑝</m:t>
                                  </m:r>
                                </m:e>
                                <m:sub>
                                  <m:r>
                                    <a:rPr lang="fr-FR" sz="2000" i="1">
                                      <a:latin typeface="Cambria Math" panose="02040503050406030204" pitchFamily="18" charset="0"/>
                                      <a:ea typeface="Cambria Math" panose="02040503050406030204" pitchFamily="18" charset="0"/>
                                    </a:rPr>
                                    <m:t>𝑗</m:t>
                                  </m:r>
                                </m:sub>
                                <m: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sup>
                              </m:sSubSup>
                            </m:den>
                          </m:f>
                        </m:e>
                      </m:nary>
                    </m:oMath>
                  </m:oMathPara>
                </a14:m>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1"/>
                <a:ext cx="8784976" cy="6552727"/>
              </a:xfrm>
              <a:blipFill>
                <a:blip r:embed="rId2"/>
                <a:stretch>
                  <a:fillRect l="-693" t="-1023"/>
                </a:stretch>
              </a:blipFill>
            </p:spPr>
            <p:txBody>
              <a:bodyPr/>
              <a:lstStyle/>
              <a:p>
                <a:r>
                  <a:rPr lang="fr-FR">
                    <a:noFill/>
                  </a:rPr>
                  <a:t> </a:t>
                </a:r>
              </a:p>
            </p:txBody>
          </p:sp>
        </mc:Fallback>
      </mc:AlternateContent>
    </p:spTree>
    <p:extLst>
      <p:ext uri="{BB962C8B-B14F-4D97-AF65-F5344CB8AC3E}">
        <p14:creationId xmlns:p14="http://schemas.microsoft.com/office/powerpoint/2010/main" val="357246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30298"/>
                <a:ext cx="8784976" cy="6480719"/>
              </a:xfrm>
            </p:spPr>
            <p:txBody>
              <a:bodyPr>
                <a:normAutofit/>
              </a:bodyPr>
              <a:lstStyle/>
              <a:p>
                <a:pPr marL="0" indent="0">
                  <a:buNone/>
                </a:pPr>
                <a14:m>
                  <m:oMathPara xmlns:m="http://schemas.openxmlformats.org/officeDocument/2006/math">
                    <m:oMathParaPr>
                      <m:jc m:val="left"/>
                    </m:oMathParaPr>
                    <m:oMath xmlns:m="http://schemas.openxmlformats.org/officeDocument/2006/math">
                      <m:r>
                        <m:rPr>
                          <m:sty m:val="p"/>
                        </m:rPr>
                        <a:rPr lang="fr-FR" sz="2000">
                          <a:latin typeface="Cambria Math" panose="02040503050406030204" pitchFamily="18" charset="0"/>
                          <a:ea typeface="Cambria Math" panose="02040503050406030204" pitchFamily="18" charset="0"/>
                        </a:rPr>
                        <m:t>si</m:t>
                      </m:r>
                      <m:r>
                        <a:rPr lang="fr-FR" sz="200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𝑡𝑒𝑙</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𝑞𝑢𝑒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&gt;1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=0 </m:t>
                      </m:r>
                      <m:r>
                        <a:rPr lang="fr-FR" sz="2000" i="1">
                          <a:latin typeface="Cambria Math" panose="02040503050406030204" pitchFamily="18" charset="0"/>
                          <a:ea typeface="Cambria Math" panose="02040503050406030204" pitchFamily="18" charset="0"/>
                        </a:rPr>
                        <m:t>𝑎𝑙𝑜𝑟𝑠</m:t>
                      </m:r>
                      <m:r>
                        <a:rPr lang="fr-FR" sz="2000" i="1">
                          <a:latin typeface="Cambria Math" panose="02040503050406030204" pitchFamily="18" charset="0"/>
                          <a:ea typeface="Cambria Math" panose="02040503050406030204" pitchFamily="18" charset="0"/>
                        </a:rPr>
                        <m:t> </m:t>
                      </m:r>
                      <m:nary>
                        <m:naryPr>
                          <m:chr m:val="∏"/>
                          <m:supHide m:val="on"/>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𝑝</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𝑝𝑟𝑒𝑚𝑖𝑒𝑟</m:t>
                          </m:r>
                          <m:r>
                            <a:rPr lang="fr-FR" sz="2000" i="1">
                              <a:latin typeface="Cambria Math" panose="02040503050406030204" pitchFamily="18" charset="0"/>
                              <a:ea typeface="Cambria Math" panose="02040503050406030204" pitchFamily="18" charset="0"/>
                            </a:rPr>
                            <m:t> </m:t>
                          </m:r>
                        </m:sub>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r>
                                <a:rPr lang="fr-FR" sz="2000" i="1">
                                  <a:latin typeface="Cambria Math" panose="02040503050406030204" pitchFamily="18" charset="0"/>
                                  <a:ea typeface="Cambria Math" panose="02040503050406030204" pitchFamily="18" charset="0"/>
                                </a:rPr>
                                <m:t>1−</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sup>
                              </m:sSup>
                            </m:den>
                          </m:f>
                          <m:r>
                            <a:rPr lang="fr-FR" sz="2000" i="1">
                              <a:latin typeface="Cambria Math" panose="02040503050406030204" pitchFamily="18" charset="0"/>
                              <a:ea typeface="Cambria Math" panose="02040503050406030204" pitchFamily="18" charset="0"/>
                            </a:rPr>
                            <m:t>=0</m:t>
                          </m:r>
                        </m:e>
                      </m:nary>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𝑑𝑜𝑛𝑐</m:t>
                      </m:r>
                    </m:oMath>
                  </m:oMathPara>
                </a14:m>
                <a:endParaRPr lang="fr-FR" sz="2000" dirty="0"/>
              </a:p>
              <a:p>
                <a:pPr marL="0" indent="0">
                  <a:buNone/>
                </a:pPr>
                <a14:m>
                  <m:oMathPara xmlns:m="http://schemas.openxmlformats.org/officeDocument/2006/math">
                    <m:oMathParaPr>
                      <m:jc m:val="left"/>
                    </m:oMathParaPr>
                    <m:oMath xmlns:m="http://schemas.openxmlformats.org/officeDocument/2006/math">
                      <m:nary>
                        <m:naryPr>
                          <m:chr m:val="∏"/>
                          <m:supHide m:val="on"/>
                          <m:ctrlPr>
                            <a:rPr lang="fr-FR" sz="2000" i="1">
                              <a:latin typeface="Cambria Math" panose="02040503050406030204" pitchFamily="18" charset="0"/>
                            </a:rPr>
                          </m:ctrlPr>
                        </m:naryPr>
                        <m:sub>
                          <m:r>
                            <m:rPr>
                              <m:brk m:alnAt="23"/>
                            </m:rPr>
                            <a:rPr lang="fr-FR" sz="2000" i="1">
                              <a:latin typeface="Cambria Math" panose="02040503050406030204" pitchFamily="18" charset="0"/>
                            </a:rPr>
                            <m:t>𝑝</m:t>
                          </m:r>
                          <m:r>
                            <a:rPr lang="fr-FR" sz="2000" i="1">
                              <a:latin typeface="Cambria Math" panose="02040503050406030204" pitchFamily="18" charset="0"/>
                            </a:rPr>
                            <m:t> </m:t>
                          </m:r>
                          <m:r>
                            <a:rPr lang="fr-FR" sz="2000" i="1">
                              <a:latin typeface="Cambria Math" panose="02040503050406030204" pitchFamily="18" charset="0"/>
                            </a:rPr>
                            <m:t>𝑝𝑟𝑒𝑚𝑖𝑒𝑟</m:t>
                          </m:r>
                          <m:r>
                            <a:rPr lang="fr-FR" sz="2000" i="1">
                              <a:latin typeface="Cambria Math" panose="02040503050406030204" pitchFamily="18" charset="0"/>
                            </a:rPr>
                            <m:t> </m:t>
                          </m:r>
                        </m:sub>
                        <m:sup/>
                        <m:e>
                          <m:d>
                            <m:dPr>
                              <m:begChr m:val="|"/>
                              <m:endChr m:val="|"/>
                              <m:ctrlPr>
                                <a:rPr lang="fr-FR" sz="2000" i="1">
                                  <a:latin typeface="Cambria Math" panose="02040503050406030204" pitchFamily="18" charset="0"/>
                                </a:rPr>
                              </m:ctrlPr>
                            </m:dPr>
                            <m:e>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1−</m:t>
                                  </m:r>
                                  <m:sSup>
                                    <m:sSupPr>
                                      <m:ctrlPr>
                                        <a:rPr lang="fr-FR" sz="2000" i="1">
                                          <a:latin typeface="Cambria Math" panose="02040503050406030204" pitchFamily="18" charset="0"/>
                                        </a:rPr>
                                      </m:ctrlPr>
                                    </m:sSupPr>
                                    <m:e>
                                      <m:r>
                                        <a:rPr lang="fr-FR" sz="2000" i="1">
                                          <a:latin typeface="Cambria Math" panose="02040503050406030204" pitchFamily="18" charset="0"/>
                                        </a:rPr>
                                        <m:t>𝑝</m:t>
                                      </m:r>
                                    </m:e>
                                    <m:sup>
                                      <m:r>
                                        <a:rPr lang="fr-FR" sz="2000" i="1">
                                          <a:latin typeface="Cambria Math" panose="02040503050406030204" pitchFamily="18" charset="0"/>
                                        </a:rPr>
                                        <m:t>−</m:t>
                                      </m:r>
                                      <m:r>
                                        <a:rPr lang="fr-FR" sz="2000" i="1">
                                          <a:latin typeface="Cambria Math" panose="02040503050406030204" pitchFamily="18" charset="0"/>
                                        </a:rPr>
                                        <m:t>𝑧</m:t>
                                      </m:r>
                                    </m:sup>
                                  </m:sSup>
                                </m:den>
                              </m:f>
                            </m:e>
                          </m:d>
                        </m:e>
                      </m:nary>
                      <m:r>
                        <a:rPr lang="fr-FR" sz="2000" i="1">
                          <a:latin typeface="Cambria Math" panose="02040503050406030204" pitchFamily="18" charset="0"/>
                        </a:rPr>
                        <m:t>=0 </m:t>
                      </m:r>
                      <m:r>
                        <a:rPr lang="fr-FR" sz="2000" i="1">
                          <a:latin typeface="Cambria Math" panose="02040503050406030204" pitchFamily="18" charset="0"/>
                          <a:ea typeface="Cambria Math" panose="02040503050406030204" pitchFamily="18" charset="0"/>
                        </a:rPr>
                        <m:t>⇒ ∑</m:t>
                      </m:r>
                      <m:r>
                        <m:rPr>
                          <m:sty m:val="p"/>
                        </m:rPr>
                        <a:rPr lang="fr-FR" sz="2000">
                          <a:latin typeface="Cambria Math" panose="02040503050406030204" pitchFamily="18" charset="0"/>
                          <a:ea typeface="Cambria Math" panose="02040503050406030204" pitchFamily="18" charset="0"/>
                        </a:rPr>
                        <m:t>ln</m:t>
                      </m:r>
                      <m:d>
                        <m:dPr>
                          <m:ctrlPr>
                            <a:rPr lang="fr-FR" sz="2000" i="1">
                              <a:latin typeface="Cambria Math" panose="02040503050406030204" pitchFamily="18" charset="0"/>
                              <a:ea typeface="Cambria Math" panose="02040503050406030204" pitchFamily="18" charset="0"/>
                            </a:rPr>
                          </m:ctrlPr>
                        </m:dPr>
                        <m:e>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sup>
                              </m:sSup>
                            </m:e>
                          </m:d>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𝑑𝑣</m:t>
                      </m:r>
                      <m:r>
                        <a:rPr lang="fr-FR" sz="2000" i="1">
                          <a:latin typeface="Cambria Math" panose="02040503050406030204" pitchFamily="18" charset="0"/>
                          <a:ea typeface="Cambria Math" panose="02040503050406030204" pitchFamily="18" charset="0"/>
                        </a:rPr>
                        <m:t> </m:t>
                      </m:r>
                    </m:oMath>
                  </m:oMathPara>
                </a14:m>
                <a:endParaRPr lang="fr-FR" sz="2000" dirty="0">
                  <a:ea typeface="Cambria Math" panose="02040503050406030204" pitchFamily="18" charset="0"/>
                </a:endParaRPr>
              </a:p>
              <a:p>
                <a:pPr marL="0" indent="0">
                  <a:buNone/>
                </a:pPr>
                <a:r>
                  <a:rPr lang="fr-FR" sz="2000" dirty="0"/>
                  <a:t>Or on a </a:t>
                </a:r>
                <a14:m>
                  <m:oMath xmlns:m="http://schemas.openxmlformats.org/officeDocument/2006/math">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𝑧</m:t>
                    </m:r>
                  </m:oMath>
                </a14:m>
                <a:r>
                  <a:rPr lang="fr-FR" sz="2000" dirty="0"/>
                  <a:t> tel que </a:t>
                </a:r>
                <a14:m>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&gt;1</m:t>
                    </m:r>
                  </m:oMath>
                </a14:m>
                <a:r>
                  <a:rPr lang="fr-FR" sz="2000" dirty="0"/>
                  <a:t> : </a:t>
                </a:r>
                <a14:m>
                  <m:oMath xmlns:m="http://schemas.openxmlformats.org/officeDocument/2006/math">
                    <m:r>
                      <a:rPr lang="fr-FR" sz="2000">
                        <a:latin typeface="Cambria Math" panose="02040503050406030204" pitchFamily="18" charset="0"/>
                      </a:rPr>
                      <m:t>0&lt;</m:t>
                    </m:r>
                    <m:r>
                      <a:rPr lang="fr-FR" sz="2000" i="1">
                        <a:latin typeface="Cambria Math" panose="02040503050406030204" pitchFamily="18" charset="0"/>
                      </a:rPr>
                      <m:t>1−</m:t>
                    </m:r>
                    <m:d>
                      <m:dPr>
                        <m:begChr m:val="|"/>
                        <m:endChr m:val="|"/>
                        <m:ctrlPr>
                          <a:rPr lang="fr-FR" sz="2000" i="1">
                            <a:latin typeface="Cambria Math" panose="02040503050406030204" pitchFamily="18" charset="0"/>
                          </a:rPr>
                        </m:ctrlPr>
                      </m:dPr>
                      <m:e>
                        <m:f>
                          <m:fPr>
                            <m:ctrlPr>
                              <a:rPr lang="fr-FR" sz="2000" i="1">
                                <a:latin typeface="Cambria Math" panose="02040503050406030204" pitchFamily="18" charset="0"/>
                              </a:rPr>
                            </m:ctrlPr>
                          </m:fPr>
                          <m:num>
                            <m:r>
                              <a:rPr lang="fr-FR" sz="2000" i="1">
                                <a:latin typeface="Cambria Math" panose="02040503050406030204" pitchFamily="18" charset="0"/>
                              </a:rPr>
                              <m:t>1</m:t>
                            </m:r>
                          </m:num>
                          <m:den>
                            <m:sSup>
                              <m:sSupPr>
                                <m:ctrlPr>
                                  <a:rPr lang="fr-FR" sz="2000" i="1">
                                    <a:latin typeface="Cambria Math" panose="02040503050406030204" pitchFamily="18" charset="0"/>
                                  </a:rPr>
                                </m:ctrlPr>
                              </m:sSupPr>
                              <m:e>
                                <m:r>
                                  <a:rPr lang="fr-FR" sz="2000" i="1">
                                    <a:latin typeface="Cambria Math" panose="02040503050406030204" pitchFamily="18" charset="0"/>
                                  </a:rPr>
                                  <m:t>𝑝</m:t>
                                </m:r>
                              </m:e>
                              <m:sup>
                                <m:r>
                                  <a:rPr lang="fr-FR" sz="2000" i="1">
                                    <a:latin typeface="Cambria Math" panose="02040503050406030204" pitchFamily="18" charset="0"/>
                                  </a:rPr>
                                  <m:t>𝑧</m:t>
                                </m:r>
                              </m:sup>
                            </m:sSup>
                          </m:den>
                        </m:f>
                      </m:e>
                    </m:d>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sup>
                        </m:sSup>
                      </m:e>
                    </m:d>
                    <m:r>
                      <a:rPr lang="fr-FR" sz="2000" i="1">
                        <a:latin typeface="Cambria Math" panose="02040503050406030204" pitchFamily="18" charset="0"/>
                        <a:ea typeface="Cambria Math" panose="02040503050406030204" pitchFamily="18" charset="0"/>
                      </a:rPr>
                      <m:t>≤1+</m:t>
                    </m:r>
                    <m:d>
                      <m:dPr>
                        <m:begChr m:val="|"/>
                        <m:endChr m:val="|"/>
                        <m:ctrlPr>
                          <a:rPr lang="fr-FR" sz="2000" i="1">
                            <a:latin typeface="Cambria Math" panose="02040503050406030204" pitchFamily="18" charset="0"/>
                            <a:ea typeface="Cambria Math" panose="02040503050406030204" pitchFamily="18" charset="0"/>
                          </a:rPr>
                        </m:ctrlPr>
                      </m:dPr>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𝑧</m:t>
                                </m:r>
                              </m:sup>
                            </m:sSup>
                          </m:den>
                        </m:f>
                      </m:e>
                    </m:d>
                  </m:oMath>
                </a14:m>
                <a:r>
                  <a:rPr lang="fr-FR" sz="2000" dirty="0"/>
                  <a:t> (inégalité triangulaire )</a:t>
                </a:r>
              </a:p>
              <a:p>
                <a:pPr marL="0" indent="0">
                  <a:buNone/>
                </a:pPr>
                <a14:m>
                  <m:oMathPara xmlns:m="http://schemas.openxmlformats.org/officeDocument/2006/math">
                    <m:oMathParaPr>
                      <m:jc m:val="left"/>
                    </m:oMathParaPr>
                    <m:oMath xmlns:m="http://schemas.openxmlformats.org/officeDocument/2006/math">
                      <m:func>
                        <m:funcPr>
                          <m:ctrlPr>
                            <a:rPr lang="fr-FR" sz="2000" i="1">
                              <a:latin typeface="Cambria Math" panose="02040503050406030204" pitchFamily="18" charset="0"/>
                            </a:rPr>
                          </m:ctrlPr>
                        </m:funcPr>
                        <m:fName>
                          <m:r>
                            <m:rPr>
                              <m:sty m:val="p"/>
                            </m:rPr>
                            <a:rPr lang="fr-FR" sz="2000">
                              <a:latin typeface="Cambria Math" panose="02040503050406030204" pitchFamily="18" charset="0"/>
                            </a:rPr>
                            <m:t>ln</m:t>
                          </m:r>
                        </m:fName>
                        <m:e>
                          <m:d>
                            <m:dPr>
                              <m:ctrlPr>
                                <a:rPr lang="fr-FR" sz="2000" i="1">
                                  <a:latin typeface="Cambria Math" panose="02040503050406030204" pitchFamily="18" charset="0"/>
                                </a:rPr>
                              </m:ctrlPr>
                            </m:dPr>
                            <m:e>
                              <m:r>
                                <a:rPr lang="fr-FR" sz="2000" i="1">
                                  <a:latin typeface="Cambria Math" panose="02040503050406030204" pitchFamily="18" charset="0"/>
                                </a:rPr>
                                <m:t>1−</m:t>
                              </m:r>
                              <m:f>
                                <m:fPr>
                                  <m:ctrlPr>
                                    <a:rPr lang="fr-FR" sz="2000" i="1">
                                      <a:latin typeface="Cambria Math" panose="02040503050406030204" pitchFamily="18" charset="0"/>
                                    </a:rPr>
                                  </m:ctrlPr>
                                </m:fPr>
                                <m:num>
                                  <m:r>
                                    <a:rPr lang="fr-FR" sz="2000" i="1">
                                      <a:latin typeface="Cambria Math" panose="02040503050406030204" pitchFamily="18" charset="0"/>
                                    </a:rPr>
                                    <m:t>1</m:t>
                                  </m:r>
                                </m:num>
                                <m:den>
                                  <m:sSup>
                                    <m:sSupPr>
                                      <m:ctrlPr>
                                        <a:rPr lang="fr-FR" sz="2000" i="1">
                                          <a:latin typeface="Cambria Math" panose="02040503050406030204" pitchFamily="18" charset="0"/>
                                        </a:rPr>
                                      </m:ctrlPr>
                                    </m:sSupPr>
                                    <m:e>
                                      <m:r>
                                        <a:rPr lang="fr-FR" sz="2000" i="1">
                                          <a:latin typeface="Cambria Math" panose="02040503050406030204" pitchFamily="18" charset="0"/>
                                        </a:rPr>
                                        <m:t>𝑝</m:t>
                                      </m:r>
                                    </m:e>
                                    <m:sup>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sup>
                                  </m:sSup>
                                </m:den>
                              </m:f>
                            </m:e>
                          </m:d>
                        </m:e>
                      </m:func>
                      <m:r>
                        <a:rPr lang="fr-FR" sz="2000" i="1">
                          <a:latin typeface="Cambria Math" panose="02040503050406030204" pitchFamily="18" charset="0"/>
                          <a:ea typeface="Cambria Math" panose="02040503050406030204" pitchFamily="18" charset="0"/>
                        </a:rPr>
                        <m:t>≤</m:t>
                      </m:r>
                      <m:r>
                        <m:rPr>
                          <m:sty m:val="p"/>
                        </m:rPr>
                        <a:rPr lang="fr-FR" sz="2000">
                          <a:latin typeface="Cambria Math" panose="02040503050406030204" pitchFamily="18" charset="0"/>
                          <a:ea typeface="Cambria Math" panose="02040503050406030204" pitchFamily="18" charset="0"/>
                        </a:rPr>
                        <m:t>ln</m:t>
                      </m:r>
                      <m:d>
                        <m:dPr>
                          <m:ctrlPr>
                            <a:rPr lang="fr-FR" sz="2000" i="1">
                              <a:latin typeface="Cambria Math" panose="02040503050406030204" pitchFamily="18" charset="0"/>
                              <a:ea typeface="Cambria Math" panose="02040503050406030204" pitchFamily="18" charset="0"/>
                            </a:rPr>
                          </m:ctrlPr>
                        </m:dPr>
                        <m:e>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𝑧</m:t>
                                      </m:r>
                                    </m:sup>
                                  </m:sSup>
                                </m:den>
                              </m:f>
                            </m:e>
                          </m:d>
                        </m:e>
                      </m:d>
                      <m:r>
                        <a:rPr lang="fr-FR" sz="2000" i="1">
                          <a:latin typeface="Cambria Math" panose="02040503050406030204" pitchFamily="18" charset="0"/>
                          <a:ea typeface="Cambria Math" panose="02040503050406030204" pitchFamily="18" charset="0"/>
                        </a:rPr>
                        <m:t> ≤</m:t>
                      </m:r>
                      <m:func>
                        <m:funcPr>
                          <m:ctrlPr>
                            <a:rPr lang="fr-FR" sz="2000" i="1">
                              <a:latin typeface="Cambria Math" panose="02040503050406030204" pitchFamily="18" charset="0"/>
                              <a:ea typeface="Cambria Math" panose="02040503050406030204" pitchFamily="18" charset="0"/>
                            </a:rPr>
                          </m:ctrlPr>
                        </m:funcPr>
                        <m:fName>
                          <m:r>
                            <m:rPr>
                              <m:sty m:val="p"/>
                            </m:rPr>
                            <a:rPr lang="fr-FR" sz="2000">
                              <a:latin typeface="Cambria Math" panose="02040503050406030204" pitchFamily="18" charset="0"/>
                              <a:ea typeface="Cambria Math" panose="02040503050406030204" pitchFamily="18" charset="0"/>
                            </a:rPr>
                            <m:t>ln</m:t>
                          </m:r>
                        </m:fName>
                        <m:e>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sup>
                                  </m:sSup>
                                </m:den>
                              </m:f>
                            </m:e>
                          </m:d>
                        </m:e>
                      </m:func>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𝑐𝑎𝑟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𝑙𝑛</m:t>
                      </m:r>
                      <m:r>
                        <a:rPr lang="fr-FR" sz="2000" i="1">
                          <a:latin typeface="Cambria Math" panose="02040503050406030204" pitchFamily="18" charset="0"/>
                          <a:ea typeface="Cambria Math" panose="02040503050406030204" pitchFamily="18" charset="0"/>
                        </a:rPr>
                        <m:t>↗</m:t>
                      </m:r>
                    </m:oMath>
                  </m:oMathPara>
                </a14:m>
                <a:endParaRPr lang="fr-FR" sz="2000" dirty="0"/>
              </a:p>
              <a:p>
                <a:pPr marL="0" indent="0">
                  <a:buNone/>
                </a:pPr>
                <a:r>
                  <a:rPr lang="fr-FR" sz="2000" dirty="0"/>
                  <a:t>Et comme </a:t>
                </a:r>
                <a14:m>
                  <m:oMath xmlns:m="http://schemas.openxmlformats.org/officeDocument/2006/math">
                    <m:func>
                      <m:funcPr>
                        <m:ctrlPr>
                          <a:rPr lang="fr-FR" sz="2000" i="1">
                            <a:latin typeface="Cambria Math" panose="02040503050406030204" pitchFamily="18" charset="0"/>
                          </a:rPr>
                        </m:ctrlPr>
                      </m:funcPr>
                      <m:fName>
                        <m:r>
                          <m:rPr>
                            <m:sty m:val="p"/>
                          </m:rPr>
                          <a:rPr lang="fr-FR" sz="2000">
                            <a:latin typeface="Cambria Math" panose="02040503050406030204" pitchFamily="18" charset="0"/>
                          </a:rPr>
                          <m:t>ln</m:t>
                        </m:r>
                      </m:fName>
                      <m:e>
                        <m:d>
                          <m:dPr>
                            <m:ctrlPr>
                              <a:rPr lang="fr-FR" sz="2000" i="1">
                                <a:latin typeface="Cambria Math" panose="02040503050406030204" pitchFamily="18" charset="0"/>
                              </a:rPr>
                            </m:ctrlPr>
                          </m:dPr>
                          <m:e>
                            <m:r>
                              <a:rPr lang="fr-FR" sz="2000" i="1">
                                <a:latin typeface="Cambria Math" panose="02040503050406030204" pitchFamily="18" charset="0"/>
                              </a:rPr>
                              <m:t>1</m:t>
                            </m:r>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sup>
                                </m:sSup>
                              </m:den>
                            </m:f>
                          </m:e>
                        </m:d>
                      </m:e>
                    </m:func>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sup>
                        </m:sSup>
                      </m:den>
                    </m:f>
                    <m:r>
                      <a:rPr lang="fr-FR" sz="2000">
                        <a:latin typeface="Cambria Math" panose="02040503050406030204" pitchFamily="18" charset="0"/>
                        <a:ea typeface="Cambria Math" panose="02040503050406030204" pitchFamily="18" charset="0"/>
                      </a:rPr>
                      <m:t>+</m:t>
                    </m:r>
                    <m:r>
                      <m:rPr>
                        <m:sty m:val="p"/>
                      </m:rPr>
                      <a:rPr lang="fr-FR" sz="2000">
                        <a:latin typeface="Cambria Math" panose="02040503050406030204" pitchFamily="18" charset="0"/>
                        <a:ea typeface="Cambria Math" panose="02040503050406030204" pitchFamily="18" charset="0"/>
                      </a:rPr>
                      <m:t>O</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sup>
                            </m:sSup>
                          </m:den>
                        </m:f>
                        <m:r>
                          <a:rPr lang="fr-FR" sz="2000" i="1">
                            <a:latin typeface="Cambria Math" panose="02040503050406030204" pitchFamily="18" charset="0"/>
                            <a:ea typeface="Cambria Math" panose="02040503050406030204" pitchFamily="18" charset="0"/>
                          </a:rPr>
                          <m:t>)</m:t>
                        </m:r>
                      </m:e>
                      <m:sup>
                        <m:r>
                          <a:rPr lang="fr-FR" sz="2000" i="1">
                            <a:latin typeface="Cambria Math" panose="02040503050406030204" pitchFamily="18" charset="0"/>
                            <a:ea typeface="Cambria Math" panose="02040503050406030204" pitchFamily="18" charset="0"/>
                          </a:rPr>
                          <m:t>2</m:t>
                        </m:r>
                      </m:sup>
                    </m:sSup>
                  </m:oMath>
                </a14:m>
                <a:r>
                  <a:rPr lang="fr-FR" sz="2000" dirty="0"/>
                  <a:t>) et </a:t>
                </a:r>
                <a14:m>
                  <m:oMath xmlns:m="http://schemas.openxmlformats.org/officeDocument/2006/math">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𝑅𝑒</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sup>
                        </m:sSup>
                      </m:den>
                    </m:f>
                  </m:oMath>
                </a14:m>
                <a:r>
                  <a:rPr lang="fr-FR" sz="2000" dirty="0"/>
                  <a:t> cv </a:t>
                </a:r>
              </a:p>
              <a:p>
                <a:pPr marL="0" indent="0">
                  <a:buNone/>
                </a:pPr>
                <a:r>
                  <a:rPr lang="fr-FR" sz="2000" dirty="0"/>
                  <a:t>Car pour </a:t>
                </a:r>
                <a14:m>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&gt;</m:t>
                    </m:r>
                    <m:r>
                      <a:rPr lang="fr-FR" sz="2000">
                        <a:latin typeface="Cambria Math" panose="02040503050406030204" pitchFamily="18" charset="0"/>
                      </a:rPr>
                      <m:t>1 </m:t>
                    </m:r>
                    <m:r>
                      <m:rPr>
                        <m:sty m:val="p"/>
                      </m:rPr>
                      <a:rPr lang="fr-FR" sz="2000">
                        <a:latin typeface="Cambria Math" panose="02040503050406030204" pitchFamily="18" charset="0"/>
                      </a:rPr>
                      <m:t>on</m:t>
                    </m:r>
                    <m:r>
                      <a:rPr lang="fr-FR" sz="2000">
                        <a:latin typeface="Cambria Math" panose="02040503050406030204" pitchFamily="18" charset="0"/>
                      </a:rPr>
                      <m:t> </m:t>
                    </m:r>
                    <m:r>
                      <m:rPr>
                        <m:sty m:val="p"/>
                      </m:rPr>
                      <a:rPr lang="fr-FR" sz="2000">
                        <a:latin typeface="Cambria Math" panose="02040503050406030204" pitchFamily="18" charset="0"/>
                      </a:rPr>
                      <m:t>a</m:t>
                    </m:r>
                    <m:r>
                      <a:rPr lang="fr-FR" sz="2000">
                        <a:latin typeface="Cambria Math" panose="02040503050406030204" pitchFamily="18" charset="0"/>
                      </a:rPr>
                      <m:t> </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𝑘</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ℕ</m:t>
                    </m:r>
                    <m:r>
                      <a:rPr lang="fr-FR" sz="2000" i="1">
                        <a:latin typeface="Cambria Math" panose="02040503050406030204" pitchFamily="18" charset="0"/>
                        <a:ea typeface="Cambria Math" panose="02040503050406030204" pitchFamily="18" charset="0"/>
                      </a:rPr>
                      <m:t> </m:t>
                    </m:r>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𝑖</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𝑘</m:t>
                        </m:r>
                      </m:sup>
                      <m:e>
                        <m:f>
                          <m:fPr>
                            <m:ctrlPr>
                              <a:rPr lang="fr-FR" sz="2000" i="1">
                                <a:latin typeface="Cambria Math" panose="02040503050406030204" pitchFamily="18" charset="0"/>
                              </a:rPr>
                            </m:ctrlPr>
                          </m:fPr>
                          <m:num>
                            <m:r>
                              <a:rPr lang="fr-FR" sz="2000" i="1">
                                <a:latin typeface="Cambria Math" panose="02040503050406030204" pitchFamily="18" charset="0"/>
                              </a:rPr>
                              <m:t>1</m:t>
                            </m:r>
                          </m:num>
                          <m:den>
                            <m:sSup>
                              <m:sSupPr>
                                <m:ctrlPr>
                                  <a:rPr lang="fr-FR" sz="2000" i="1">
                                    <a:latin typeface="Cambria Math" panose="02040503050406030204" pitchFamily="18" charset="0"/>
                                  </a:rPr>
                                </m:ctrlPr>
                              </m:sSupPr>
                              <m:e>
                                <m:r>
                                  <a:rPr lang="fr-FR" sz="2000" i="1">
                                    <a:latin typeface="Cambria Math" panose="02040503050406030204" pitchFamily="18" charset="0"/>
                                  </a:rPr>
                                  <m:t>𝑝</m:t>
                                </m:r>
                              </m:e>
                              <m:sup>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sup>
                            </m:sSup>
                          </m:den>
                        </m:f>
                      </m:e>
                    </m:nary>
                    <m:r>
                      <a:rPr lang="fr-FR" sz="2000" i="1">
                        <a:latin typeface="Cambria Math" panose="02040503050406030204" pitchFamily="18" charset="0"/>
                        <a:ea typeface="Cambria Math" panose="02040503050406030204" pitchFamily="18" charset="0"/>
                      </a:rPr>
                      <m:t>&lt;</m:t>
                    </m:r>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m:t>
                        </m:r>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𝑛</m:t>
                                </m:r>
                              </m:e>
                              <m:sup>
                                <m:r>
                                  <a:rPr lang="fr-FR" sz="2000" i="1">
                                    <a:latin typeface="Cambria Math" panose="02040503050406030204" pitchFamily="18" charset="0"/>
                                    <a:ea typeface="Cambria Math" panose="02040503050406030204" pitchFamily="18" charset="0"/>
                                  </a:rPr>
                                  <m:t>𝑅𝑒</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sup>
                            </m:sSup>
                          </m:den>
                        </m:f>
                      </m:e>
                    </m:nary>
                  </m:oMath>
                </a14:m>
                <a:r>
                  <a:rPr lang="fr-FR" sz="2000" dirty="0"/>
                  <a:t> </a:t>
                </a:r>
              </a:p>
              <a:p>
                <a:pPr marL="0" indent="0">
                  <a:buNone/>
                </a:pPr>
                <a:r>
                  <a:rPr lang="fr-FR" sz="2000" dirty="0"/>
                  <a:t>Donc </a:t>
                </a:r>
                <a14:m>
                  <m:oMath xmlns:m="http://schemas.openxmlformats.org/officeDocument/2006/math">
                    <m:r>
                      <a:rPr lang="fr-FR" sz="2000" i="1">
                        <a:latin typeface="Cambria Math" panose="02040503050406030204" pitchFamily="18" charset="0"/>
                        <a:ea typeface="Cambria Math" panose="02040503050406030204" pitchFamily="18" charset="0"/>
                      </a:rPr>
                      <m:t>∑</m:t>
                    </m:r>
                    <m:r>
                      <m:rPr>
                        <m:sty m:val="p"/>
                      </m:rPr>
                      <a:rPr lang="fr-FR" sz="2000">
                        <a:latin typeface="Cambria Math" panose="02040503050406030204" pitchFamily="18" charset="0"/>
                        <a:ea typeface="Cambria Math" panose="02040503050406030204" pitchFamily="18" charset="0"/>
                      </a:rPr>
                      <m:t>ln</m:t>
                    </m:r>
                    <m:d>
                      <m:dPr>
                        <m:ctrlPr>
                          <a:rPr lang="fr-FR" sz="2000" i="1">
                            <a:latin typeface="Cambria Math" panose="02040503050406030204" pitchFamily="18" charset="0"/>
                            <a:ea typeface="Cambria Math" panose="02040503050406030204" pitchFamily="18" charset="0"/>
                          </a:rPr>
                        </m:ctrlPr>
                      </m:dPr>
                      <m:e>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𝑝</m:t>
                                </m:r>
                              </m:e>
                              <m: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sup>
                            </m:sSup>
                          </m:e>
                        </m:d>
                      </m:e>
                    </m:d>
                  </m:oMath>
                </a14:m>
                <a:r>
                  <a:rPr lang="fr-FR" sz="2000" dirty="0"/>
                  <a:t> cv absurde </a:t>
                </a:r>
              </a:p>
              <a:p>
                <a:pPr marL="0" indent="0" algn="ctr">
                  <a:buNone/>
                </a:pPr>
                <a:r>
                  <a:rPr lang="fr-FR" sz="2000" dirty="0">
                    <a:solidFill>
                      <a:schemeClr val="accent2"/>
                    </a:solidFill>
                  </a:rPr>
                  <a:t>Zêta n’a pas de zéro dans la région </a:t>
                </a:r>
                <a14:m>
                  <m:oMath xmlns:m="http://schemas.openxmlformats.org/officeDocument/2006/math">
                    <m:r>
                      <a:rPr lang="fr-FR" sz="2000" i="1">
                        <a:solidFill>
                          <a:schemeClr val="accent2"/>
                        </a:solidFill>
                        <a:latin typeface="Cambria Math" panose="02040503050406030204" pitchFamily="18" charset="0"/>
                      </a:rPr>
                      <m:t>𝑅𝑒</m:t>
                    </m:r>
                    <m:d>
                      <m:dPr>
                        <m:ctrlPr>
                          <a:rPr lang="fr-FR" sz="2000" i="1">
                            <a:solidFill>
                              <a:schemeClr val="accent2"/>
                            </a:solidFill>
                            <a:latin typeface="Cambria Math" panose="02040503050406030204" pitchFamily="18" charset="0"/>
                          </a:rPr>
                        </m:ctrlPr>
                      </m:dPr>
                      <m:e>
                        <m:r>
                          <a:rPr lang="fr-FR" sz="2000" i="1">
                            <a:solidFill>
                              <a:schemeClr val="accent2"/>
                            </a:solidFill>
                            <a:latin typeface="Cambria Math" panose="02040503050406030204" pitchFamily="18" charset="0"/>
                          </a:rPr>
                          <m:t>𝑧</m:t>
                        </m:r>
                      </m:e>
                    </m:d>
                    <m:r>
                      <a:rPr lang="fr-FR" sz="2000" i="1">
                        <a:solidFill>
                          <a:schemeClr val="accent2"/>
                        </a:solidFill>
                        <a:latin typeface="Cambria Math" panose="02040503050406030204" pitchFamily="18" charset="0"/>
                      </a:rPr>
                      <m:t>&gt;1</m:t>
                    </m:r>
                  </m:oMath>
                </a14:m>
                <a:endParaRPr lang="fr-FR" sz="2000" dirty="0">
                  <a:solidFill>
                    <a:schemeClr val="accent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30298"/>
                <a:ext cx="8784976" cy="6480719"/>
              </a:xfrm>
              <a:blipFill>
                <a:blip r:embed="rId2"/>
                <a:stretch>
                  <a:fillRect l="-693"/>
                </a:stretch>
              </a:blipFill>
            </p:spPr>
            <p:txBody>
              <a:bodyPr/>
              <a:lstStyle/>
              <a:p>
                <a:r>
                  <a:rPr lang="fr-FR">
                    <a:noFill/>
                  </a:rPr>
                  <a:t> </a:t>
                </a:r>
              </a:p>
            </p:txBody>
          </p:sp>
        </mc:Fallback>
      </mc:AlternateContent>
    </p:spTree>
    <p:extLst>
      <p:ext uri="{BB962C8B-B14F-4D97-AF65-F5344CB8AC3E}">
        <p14:creationId xmlns:p14="http://schemas.microsoft.com/office/powerpoint/2010/main" val="97768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260648"/>
                <a:ext cx="8712968" cy="6408713"/>
              </a:xfrm>
            </p:spPr>
            <p:txBody>
              <a:bodyPr>
                <a:normAutofit/>
              </a:bodyPr>
              <a:lstStyle/>
              <a:p>
                <a:pPr marL="0" indent="0">
                  <a:buNone/>
                </a:pPr>
                <a:r>
                  <a:rPr lang="fr-FR" sz="2000" dirty="0">
                    <a:solidFill>
                      <a:schemeClr val="accent3"/>
                    </a:solidFill>
                  </a:rPr>
                  <a:t>Recherche dans la zone </a:t>
                </a:r>
                <a14:m>
                  <m:oMath xmlns:m="http://schemas.openxmlformats.org/officeDocument/2006/math">
                    <m:r>
                      <a:rPr lang="fr-FR" sz="2000" i="1">
                        <a:solidFill>
                          <a:schemeClr val="accent3"/>
                        </a:solidFill>
                        <a:latin typeface="Cambria Math" panose="02040503050406030204" pitchFamily="18" charset="0"/>
                      </a:rPr>
                      <m:t>𝑅𝑒</m:t>
                    </m:r>
                    <m:d>
                      <m:dPr>
                        <m:ctrlPr>
                          <a:rPr lang="fr-FR" sz="2000" i="1">
                            <a:solidFill>
                              <a:schemeClr val="accent3"/>
                            </a:solidFill>
                            <a:latin typeface="Cambria Math" panose="02040503050406030204" pitchFamily="18" charset="0"/>
                          </a:rPr>
                        </m:ctrlPr>
                      </m:dPr>
                      <m:e>
                        <m:r>
                          <a:rPr lang="fr-FR" sz="2000" i="1">
                            <a:solidFill>
                              <a:schemeClr val="accent3"/>
                            </a:solidFill>
                            <a:latin typeface="Cambria Math" panose="02040503050406030204" pitchFamily="18" charset="0"/>
                          </a:rPr>
                          <m:t>𝑧</m:t>
                        </m:r>
                      </m:e>
                    </m:d>
                    <m:r>
                      <a:rPr lang="fr-FR" sz="2000" i="1">
                        <a:solidFill>
                          <a:schemeClr val="accent3"/>
                        </a:solidFill>
                        <a:latin typeface="Cambria Math" panose="02040503050406030204" pitchFamily="18" charset="0"/>
                      </a:rPr>
                      <m:t>&lt;0:</m:t>
                    </m:r>
                  </m:oMath>
                </a14:m>
                <a:endParaRPr lang="fr-FR" sz="2000"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(2</m:t>
                          </m:r>
                          <m:r>
                            <a:rPr lang="fr-FR" sz="2000" i="1">
                              <a:latin typeface="Cambria Math" panose="02040503050406030204" pitchFamily="18" charset="0"/>
                              <a:ea typeface="Cambria Math" panose="02040503050406030204" pitchFamily="18" charset="0"/>
                            </a:rPr>
                            <m:t>𝜋</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m:t>
                              </m:r>
                            </m:e>
                            <m:sup>
                              <m:r>
                                <a:rPr lang="fr-FR" sz="2000" i="1">
                                  <a:latin typeface="Cambria Math" panose="02040503050406030204" pitchFamily="18" charset="0"/>
                                  <a:ea typeface="Cambria Math" panose="02040503050406030204" pitchFamily="18" charset="0"/>
                                </a:rPr>
                                <m:t>𝑧</m:t>
                              </m:r>
                            </m:sup>
                          </m:sSup>
                        </m:num>
                        <m:den>
                          <m:r>
                            <a:rPr lang="fr-FR" sz="2000" i="1">
                              <a:latin typeface="Cambria Math" panose="02040503050406030204" pitchFamily="18" charset="0"/>
                              <a:ea typeface="Cambria Math" panose="02040503050406030204" pitchFamily="18" charset="0"/>
                            </a:rPr>
                            <m:t>𝜋</m:t>
                          </m:r>
                        </m:den>
                      </m:f>
                      <m:r>
                        <a:rPr lang="fr-FR" sz="2000" i="1">
                          <a:latin typeface="Cambria Math" panose="02040503050406030204" pitchFamily="18" charset="0"/>
                          <a:ea typeface="Cambria Math" panose="02040503050406030204" pitchFamily="18" charset="0"/>
                        </a:rPr>
                        <m:t>⋅</m:t>
                      </m:r>
                      <m:func>
                        <m:funcPr>
                          <m:ctrlPr>
                            <a:rPr lang="fr-FR" sz="2000" i="1">
                              <a:latin typeface="Cambria Math" panose="02040503050406030204" pitchFamily="18" charset="0"/>
                              <a:ea typeface="Cambria Math" panose="02040503050406030204" pitchFamily="18" charset="0"/>
                            </a:rPr>
                          </m:ctrlPr>
                        </m:funcPr>
                        <m:fName>
                          <m:r>
                            <m:rPr>
                              <m:sty m:val="p"/>
                            </m:rPr>
                            <a:rPr lang="fr-FR" sz="2000">
                              <a:latin typeface="Cambria Math" panose="02040503050406030204" pitchFamily="18" charset="0"/>
                              <a:ea typeface="Cambria Math" panose="02040503050406030204" pitchFamily="18" charset="0"/>
                            </a:rPr>
                            <m:t>sin</m:t>
                          </m:r>
                        </m:fName>
                        <m:e>
                          <m:d>
                            <m:dPr>
                              <m:ctrlPr>
                                <a:rPr lang="fr-FR" sz="2000" i="1">
                                  <a:latin typeface="Cambria Math" panose="02040503050406030204" pitchFamily="18" charset="0"/>
                                  <a:ea typeface="Cambria Math" panose="02040503050406030204" pitchFamily="18" charset="0"/>
                                </a:rPr>
                              </m:ctrlPr>
                            </m:dPr>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𝜋</m:t>
                                  </m:r>
                                  <m:r>
                                    <a:rPr lang="fr-FR" sz="2000" i="1">
                                      <a:latin typeface="Cambria Math" panose="02040503050406030204" pitchFamily="18" charset="0"/>
                                      <a:ea typeface="Cambria Math" panose="02040503050406030204" pitchFamily="18" charset="0"/>
                                    </a:rPr>
                                    <m:t>𝑧</m:t>
                                  </m:r>
                                </m:num>
                                <m:den>
                                  <m:r>
                                    <a:rPr lang="fr-FR" sz="2000" i="1">
                                      <a:latin typeface="Cambria Math" panose="02040503050406030204" pitchFamily="18" charset="0"/>
                                      <a:ea typeface="Cambria Math" panose="02040503050406030204" pitchFamily="18" charset="0"/>
                                    </a:rPr>
                                    <m:t>2</m:t>
                                  </m:r>
                                </m:den>
                              </m:f>
                            </m:e>
                          </m:d>
                        </m:e>
                      </m:func>
                      <m:r>
                        <a:rPr lang="fr-FR" sz="2000" i="1">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oMath>
                  </m:oMathPara>
                </a14:m>
                <a:endParaRPr lang="fr-FR" sz="2000"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=0⇔</m:t>
                      </m:r>
                      <m:func>
                        <m:funcPr>
                          <m:ctrlPr>
                            <a:rPr lang="fr-FR" sz="2000" i="1">
                              <a:latin typeface="Cambria Math" panose="02040503050406030204" pitchFamily="18" charset="0"/>
                              <a:ea typeface="Cambria Math" panose="02040503050406030204" pitchFamily="18" charset="0"/>
                            </a:rPr>
                          </m:ctrlPr>
                        </m:funcPr>
                        <m:fName>
                          <m:r>
                            <m:rPr>
                              <m:sty m:val="p"/>
                            </m:rPr>
                            <a:rPr lang="fr-FR" sz="2000">
                              <a:latin typeface="Cambria Math" panose="02040503050406030204" pitchFamily="18" charset="0"/>
                              <a:ea typeface="Cambria Math" panose="02040503050406030204" pitchFamily="18" charset="0"/>
                            </a:rPr>
                            <m:t>sin</m:t>
                          </m:r>
                        </m:fName>
                        <m:e>
                          <m:d>
                            <m:dPr>
                              <m:ctrlPr>
                                <a:rPr lang="fr-FR" sz="2000" i="1">
                                  <a:latin typeface="Cambria Math" panose="02040503050406030204" pitchFamily="18" charset="0"/>
                                  <a:ea typeface="Cambria Math" panose="02040503050406030204" pitchFamily="18" charset="0"/>
                                </a:rPr>
                              </m:ctrlPr>
                            </m:dPr>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𝜋</m:t>
                                  </m:r>
                                  <m:r>
                                    <a:rPr lang="fr-FR" sz="2000" i="1">
                                      <a:latin typeface="Cambria Math" panose="02040503050406030204" pitchFamily="18" charset="0"/>
                                      <a:ea typeface="Cambria Math" panose="02040503050406030204" pitchFamily="18" charset="0"/>
                                    </a:rPr>
                                    <m:t>𝑧</m:t>
                                  </m:r>
                                </m:num>
                                <m:den>
                                  <m:r>
                                    <a:rPr lang="fr-FR" sz="2000" i="1">
                                      <a:latin typeface="Cambria Math" panose="02040503050406030204" pitchFamily="18" charset="0"/>
                                      <a:ea typeface="Cambria Math" panose="02040503050406030204" pitchFamily="18" charset="0"/>
                                    </a:rPr>
                                    <m:t>2</m:t>
                                  </m:r>
                                </m:den>
                              </m:f>
                            </m:e>
                          </m:d>
                        </m:e>
                      </m:func>
                      <m:r>
                        <a:rPr lang="fr-FR" sz="2000" i="1">
                          <a:latin typeface="Cambria Math" panose="02040503050406030204" pitchFamily="18" charset="0"/>
                          <a:ea typeface="Cambria Math" panose="02040503050406030204" pitchFamily="18" charset="0"/>
                        </a:rPr>
                        <m:t>=0</m:t>
                      </m:r>
                    </m:oMath>
                  </m:oMathPara>
                </a14:m>
                <a:endParaRPr lang="fr-FR" sz="2000"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2</m:t>
                          </m:r>
                          <m:r>
                            <a:rPr lang="fr-FR" sz="2000" i="1">
                              <a:latin typeface="Cambria Math" panose="02040503050406030204" pitchFamily="18" charset="0"/>
                              <a:ea typeface="Cambria Math" panose="02040503050406030204" pitchFamily="18" charset="0"/>
                            </a:rPr>
                            <m:t>𝑘</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𝑘</m:t>
                          </m:r>
                          <m:r>
                            <a:rPr lang="fr-FR" sz="2000" i="1">
                              <a:latin typeface="Cambria Math" panose="02040503050406030204" pitchFamily="18" charset="0"/>
                              <a:ea typeface="Cambria Math" panose="02040503050406030204" pitchFamily="18" charset="0"/>
                            </a:rPr>
                            <m:t>∈</m:t>
                          </m:r>
                          <m:sSubSup>
                            <m:sSubSupPr>
                              <m:ctrlPr>
                                <a:rPr lang="fr-FR" sz="2000" i="1">
                                  <a:latin typeface="Cambria Math" panose="02040503050406030204" pitchFamily="18" charset="0"/>
                                  <a:ea typeface="Cambria Math" panose="02040503050406030204" pitchFamily="18" charset="0"/>
                                </a:rPr>
                              </m:ctrlPr>
                            </m:sSubSupPr>
                            <m:e>
                              <m:r>
                                <a:rPr lang="fr-FR" sz="2000" i="1">
                                  <a:latin typeface="Cambria Math" panose="02040503050406030204" pitchFamily="18" charset="0"/>
                                  <a:ea typeface="Cambria Math" panose="02040503050406030204" pitchFamily="18" charset="0"/>
                                </a:rPr>
                                <m:t>ℤ</m:t>
                              </m:r>
                            </m:e>
                            <m:sub>
                              <m:r>
                                <a:rPr lang="fr-FR" sz="2000" i="1">
                                  <a:latin typeface="Cambria Math" panose="02040503050406030204" pitchFamily="18" charset="0"/>
                                  <a:ea typeface="Cambria Math" panose="02040503050406030204" pitchFamily="18" charset="0"/>
                                </a:rPr>
                                <m:t>−</m:t>
                              </m:r>
                            </m:sub>
                            <m:sup>
                              <m:r>
                                <a:rPr lang="fr-FR" sz="2000" i="1">
                                  <a:latin typeface="Cambria Math" panose="02040503050406030204" pitchFamily="18" charset="0"/>
                                  <a:ea typeface="Cambria Math" panose="02040503050406030204" pitchFamily="18" charset="0"/>
                                </a:rPr>
                                <m:t>∗</m:t>
                              </m:r>
                            </m:sup>
                          </m:sSubSup>
                        </m:e>
                      </m:d>
                    </m:oMath>
                  </m:oMathPara>
                </a14:m>
                <a:endParaRPr lang="fr-FR" sz="2000" dirty="0">
                  <a:solidFill>
                    <a:schemeClr val="accent3"/>
                  </a:solidFill>
                </a:endParaRPr>
              </a:p>
              <a:p>
                <a:pPr marL="0" indent="0">
                  <a:buNone/>
                </a:pPr>
                <a:r>
                  <a:rPr lang="fr-FR" sz="2000" dirty="0"/>
                  <a:t>Comme:</a:t>
                </a:r>
              </a:p>
              <a:p>
                <a:pPr marL="0" indent="0">
                  <a:buNone/>
                </a:pPr>
                <a14:m>
                  <m:oMathPara xmlns:m="http://schemas.openxmlformats.org/officeDocument/2006/math">
                    <m:oMathParaPr>
                      <m:jc m:val="left"/>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𝑣</m:t>
                      </m:r>
                      <m:r>
                        <a:rPr lang="fr-FR" sz="2000" i="1">
                          <a:latin typeface="Cambria Math" panose="02040503050406030204" pitchFamily="18" charset="0"/>
                          <a:ea typeface="Cambria Math" panose="02040503050406030204" pitchFamily="18" charset="0"/>
                        </a:rPr>
                        <m:t>é</m:t>
                      </m:r>
                      <m:r>
                        <a:rPr lang="fr-FR" sz="2000" i="1">
                          <a:latin typeface="Cambria Math" panose="02040503050406030204" pitchFamily="18" charset="0"/>
                          <a:ea typeface="Cambria Math" panose="02040503050406030204" pitchFamily="18" charset="0"/>
                        </a:rPr>
                        <m:t>𝑟𝑖𝑓𝑖𝑒</m:t>
                      </m:r>
                      <m:r>
                        <a:rPr lang="fr-FR" sz="2000" i="1">
                          <a:latin typeface="Cambria Math" panose="02040503050406030204" pitchFamily="18" charset="0"/>
                          <a:ea typeface="Cambria Math" panose="02040503050406030204" pitchFamily="18" charset="0"/>
                        </a:rPr>
                        <m:t> : </m:t>
                      </m:r>
                      <m:d>
                        <m:dPr>
                          <m:begChr m:val="{"/>
                          <m:endChr m:val=""/>
                          <m:ctrlPr>
                            <a:rPr lang="fr-FR" sz="2000" i="1">
                              <a:latin typeface="Cambria Math" panose="02040503050406030204" pitchFamily="18" charset="0"/>
                              <a:ea typeface="Cambria Math" panose="02040503050406030204" pitchFamily="18" charset="0"/>
                            </a:rPr>
                          </m:ctrlPr>
                        </m:dPr>
                        <m:e>
                          <m:eqArr>
                            <m:eqArrPr>
                              <m:ctrlPr>
                                <a:rPr lang="fr-FR" sz="2000" i="1">
                                  <a:latin typeface="Cambria Math" panose="02040503050406030204" pitchFamily="18" charset="0"/>
                                  <a:ea typeface="Cambria Math" panose="02040503050406030204" pitchFamily="18" charset="0"/>
                                </a:rPr>
                              </m:ctrlPr>
                            </m:eqArrPr>
                            <m:e>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𝜋</m:t>
                                  </m:r>
                                </m:num>
                                <m:den>
                                  <m:r>
                                    <m:rPr>
                                      <m:sty m:val="p"/>
                                    </m:rPr>
                                    <a:rPr lang="fr-FR" sz="2000">
                                      <a:latin typeface="Cambria Math" panose="02040503050406030204" pitchFamily="18" charset="0"/>
                                      <a:ea typeface="Cambria Math" panose="02040503050406030204" pitchFamily="18" charset="0"/>
                                    </a:rPr>
                                    <m:t>sin</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𝜋</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den>
                              </m:f>
                              <m:r>
                                <a:rPr lang="fr-FR" sz="2000" i="1">
                                  <a:latin typeface="Cambria Math" panose="02040503050406030204" pitchFamily="18" charset="0"/>
                                  <a:ea typeface="Cambria Math" panose="02040503050406030204" pitchFamily="18" charset="0"/>
                                </a:rPr>
                                <m:t>, 0&lt;</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≤1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≠1</m:t>
                              </m:r>
                            </m:e>
                            <m:e>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d>
                                <m:dPr>
                                  <m:ctrlPr>
                                    <a:rPr lang="fr-FR" sz="2000" i="1">
                                      <a:latin typeface="Cambria Math" panose="02040503050406030204" pitchFamily="18" charset="0"/>
                                      <a:ea typeface="Cambria Math" panose="02040503050406030204" pitchFamily="18" charset="0"/>
                                    </a:rPr>
                                  </m:ctrlPr>
                                </m:dPr>
                                <m:e>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𝑘</m:t>
                                      </m:r>
                                      <m:r>
                                        <a:rPr lang="fr-FR" sz="2000" i="1">
                                          <a:latin typeface="Cambria Math" panose="02040503050406030204" pitchFamily="18" charset="0"/>
                                          <a:ea typeface="Cambria Math" panose="02040503050406030204" pitchFamily="18" charset="0"/>
                                        </a:rPr>
                                        <m:t>=1</m:t>
                                      </m:r>
                                    </m:sub>
                                    <m:sup>
                                      <m:r>
                                        <a:rPr lang="fr-FR" sz="2000" i="1">
                                          <a:latin typeface="Cambria Math" panose="02040503050406030204" pitchFamily="18" charset="0"/>
                                          <a:ea typeface="Cambria Math" panose="02040503050406030204" pitchFamily="18" charset="0"/>
                                        </a:rPr>
                                        <m:t>𝑛</m:t>
                                      </m:r>
                                    </m:sup>
                                    <m:e>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𝑘</m:t>
                                          </m:r>
                                        </m:e>
                                      </m:d>
                                    </m:e>
                                  </m:nary>
                                </m:e>
                              </m:d>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𝑛</m:t>
                                  </m:r>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&gt;</m:t>
                              </m:r>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𝑟</m:t>
                              </m:r>
                              <m:r>
                                <a:rPr lang="fr-FR" sz="2000" i="1">
                                  <a:latin typeface="Cambria Math" panose="02040503050406030204" pitchFamily="18" charset="0"/>
                                  <a:ea typeface="Cambria Math" panose="02040503050406030204" pitchFamily="18" charset="0"/>
                                </a:rPr>
                                <m:t>é</m:t>
                              </m:r>
                              <m:r>
                                <a:rPr lang="fr-FR" sz="2000" i="1">
                                  <a:latin typeface="Cambria Math" panose="02040503050406030204" pitchFamily="18" charset="0"/>
                                  <a:ea typeface="Cambria Math" panose="02040503050406030204" pitchFamily="18" charset="0"/>
                                </a:rPr>
                                <m:t>𝑐𝑢𝑟𝑒𝑛𝑐𝑒</m:t>
                              </m:r>
                              <m:r>
                                <a:rPr lang="fr-FR" sz="2000" i="1">
                                  <a:latin typeface="Cambria Math" panose="02040503050406030204" pitchFamily="18" charset="0"/>
                                  <a:ea typeface="Cambria Math" panose="02040503050406030204" pitchFamily="18" charset="0"/>
                                </a:rPr>
                                <m:t> </m:t>
                              </m:r>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+1</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𝑧</m:t>
                              </m:r>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e>
                          </m:eqArr>
                        </m:e>
                      </m:d>
                    </m:oMath>
                  </m:oMathPara>
                </a14:m>
                <a:endParaRPr lang="fr-FR"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≠0 </m:t>
                      </m:r>
                      <m:r>
                        <a:rPr lang="fr-FR" sz="2000" i="1">
                          <a:latin typeface="Cambria Math" panose="02040503050406030204" pitchFamily="18" charset="0"/>
                          <a:ea typeface="Cambria Math" panose="02040503050406030204" pitchFamily="18" charset="0"/>
                        </a:rPr>
                        <m:t>𝑝𝑜𝑢𝑟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&gt;0⇒</m:t>
                      </m:r>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≠0 </m:t>
                      </m:r>
                      <m:r>
                        <a:rPr lang="fr-FR" sz="2000" i="1">
                          <a:latin typeface="Cambria Math" panose="02040503050406030204" pitchFamily="18" charset="0"/>
                          <a:ea typeface="Cambria Math" panose="02040503050406030204" pitchFamily="18" charset="0"/>
                        </a:rPr>
                        <m:t>𝑝𝑜𝑢𝑟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&lt;0</m:t>
                      </m:r>
                    </m:oMath>
                  </m:oMathPara>
                </a14:m>
                <a:endParaRPr lang="fr-FR"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≠0 </m:t>
                      </m:r>
                      <m:r>
                        <a:rPr lang="fr-FR" sz="2000" i="1">
                          <a:latin typeface="Cambria Math" panose="02040503050406030204" pitchFamily="18" charset="0"/>
                          <a:ea typeface="Cambria Math" panose="02040503050406030204" pitchFamily="18" charset="0"/>
                        </a:rPr>
                        <m:t>𝑝𝑜𝑢𝑟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&gt;1⇒</m:t>
                      </m:r>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≠0 </m:t>
                      </m:r>
                      <m:r>
                        <a:rPr lang="fr-FR" sz="2000" i="1">
                          <a:latin typeface="Cambria Math" panose="02040503050406030204" pitchFamily="18" charset="0"/>
                          <a:ea typeface="Cambria Math" panose="02040503050406030204" pitchFamily="18" charset="0"/>
                        </a:rPr>
                        <m:t>𝑝𝑜𝑢𝑟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&lt;0</m:t>
                      </m:r>
                    </m:oMath>
                  </m:oMathPara>
                </a14:m>
                <a:endParaRPr lang="fr-FR" sz="2000" dirty="0">
                  <a:solidFill>
                    <a:schemeClr val="accent2"/>
                  </a:solidFill>
                </a:endParaRPr>
              </a:p>
              <a:p>
                <a:pPr marL="0" indent="0" algn="ctr">
                  <a:buNone/>
                </a:pPr>
                <a:r>
                  <a:rPr lang="fr-FR" sz="2000" dirty="0">
                    <a:solidFill>
                      <a:schemeClr val="accent2"/>
                    </a:solidFill>
                  </a:rPr>
                  <a:t>Les zéros </a:t>
                </a:r>
                <a14:m>
                  <m:oMath xmlns:m="http://schemas.openxmlformats.org/officeDocument/2006/math">
                    <m:d>
                      <m:dPr>
                        <m:begChr m:val="{"/>
                        <m:endChr m:val="}"/>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2</m:t>
                        </m:r>
                        <m:r>
                          <a:rPr lang="fr-FR" sz="2000" i="1">
                            <a:solidFill>
                              <a:schemeClr val="accent2"/>
                            </a:solidFill>
                            <a:latin typeface="Cambria Math" panose="02040503050406030204" pitchFamily="18" charset="0"/>
                            <a:ea typeface="Cambria Math" panose="02040503050406030204" pitchFamily="18" charset="0"/>
                          </a:rPr>
                          <m:t>𝑘</m:t>
                        </m:r>
                        <m:r>
                          <a:rPr lang="fr-FR" sz="2000" i="1">
                            <a:solidFill>
                              <a:schemeClr val="accent2"/>
                            </a:solidFill>
                            <a:latin typeface="Cambria Math" panose="02040503050406030204" pitchFamily="18" charset="0"/>
                            <a:ea typeface="Cambria Math" panose="02040503050406030204" pitchFamily="18" charset="0"/>
                          </a:rPr>
                          <m:t>, </m:t>
                        </m:r>
                        <m:r>
                          <a:rPr lang="fr-FR" sz="2000" i="1">
                            <a:solidFill>
                              <a:schemeClr val="accent2"/>
                            </a:solidFill>
                            <a:latin typeface="Cambria Math" panose="02040503050406030204" pitchFamily="18" charset="0"/>
                            <a:ea typeface="Cambria Math" panose="02040503050406030204" pitchFamily="18" charset="0"/>
                          </a:rPr>
                          <m:t>𝑘</m:t>
                        </m:r>
                        <m:r>
                          <a:rPr lang="fr-FR" sz="2000" i="1">
                            <a:solidFill>
                              <a:schemeClr val="accent2"/>
                            </a:solidFill>
                            <a:latin typeface="Cambria Math" panose="02040503050406030204" pitchFamily="18" charset="0"/>
                            <a:ea typeface="Cambria Math" panose="02040503050406030204" pitchFamily="18" charset="0"/>
                          </a:rPr>
                          <m:t>∈</m:t>
                        </m:r>
                        <m:sSubSup>
                          <m:sSubSupPr>
                            <m:ctrlPr>
                              <a:rPr lang="fr-FR" sz="2000" i="1">
                                <a:solidFill>
                                  <a:schemeClr val="accent2"/>
                                </a:solidFill>
                                <a:latin typeface="Cambria Math" panose="02040503050406030204" pitchFamily="18" charset="0"/>
                                <a:ea typeface="Cambria Math" panose="02040503050406030204" pitchFamily="18" charset="0"/>
                              </a:rPr>
                            </m:ctrlPr>
                          </m:sSubSupPr>
                          <m:e>
                            <m:r>
                              <a:rPr lang="fr-FR" sz="2000" i="1">
                                <a:solidFill>
                                  <a:schemeClr val="accent2"/>
                                </a:solidFill>
                                <a:latin typeface="Cambria Math" panose="02040503050406030204" pitchFamily="18" charset="0"/>
                                <a:ea typeface="Cambria Math" panose="02040503050406030204" pitchFamily="18" charset="0"/>
                              </a:rPr>
                              <m:t>ℤ</m:t>
                            </m:r>
                          </m:e>
                          <m:sub>
                            <m:r>
                              <a:rPr lang="fr-FR" sz="2000" i="1">
                                <a:solidFill>
                                  <a:schemeClr val="accent2"/>
                                </a:solidFill>
                                <a:latin typeface="Cambria Math" panose="02040503050406030204" pitchFamily="18" charset="0"/>
                                <a:ea typeface="Cambria Math" panose="02040503050406030204" pitchFamily="18" charset="0"/>
                              </a:rPr>
                              <m:t>−</m:t>
                            </m:r>
                          </m:sub>
                          <m:sup>
                            <m:r>
                              <a:rPr lang="fr-FR" sz="2000" i="1">
                                <a:solidFill>
                                  <a:schemeClr val="accent2"/>
                                </a:solidFill>
                                <a:latin typeface="Cambria Math" panose="02040503050406030204" pitchFamily="18" charset="0"/>
                                <a:ea typeface="Cambria Math" panose="02040503050406030204" pitchFamily="18" charset="0"/>
                              </a:rPr>
                              <m:t>∗</m:t>
                            </m:r>
                          </m:sup>
                        </m:sSubSup>
                      </m:e>
                    </m:d>
                  </m:oMath>
                </a14:m>
                <a:r>
                  <a:rPr lang="fr-FR" sz="2000" dirty="0">
                    <a:solidFill>
                      <a:schemeClr val="accent2"/>
                    </a:solidFill>
                  </a:rPr>
                  <a:t> sont les zéros triviaux de </a:t>
                </a:r>
                <a14:m>
                  <m:oMath xmlns:m="http://schemas.openxmlformats.org/officeDocument/2006/math">
                    <m:r>
                      <a:rPr lang="fr-FR" sz="2000" i="1">
                        <a:solidFill>
                          <a:schemeClr val="accent2"/>
                        </a:solidFill>
                        <a:latin typeface="Cambria Math" panose="02040503050406030204" pitchFamily="18" charset="0"/>
                        <a:ea typeface="Cambria Math" panose="02040503050406030204" pitchFamily="18" charset="0"/>
                      </a:rPr>
                      <m:t>𝜁</m:t>
                    </m:r>
                  </m:oMath>
                </a14:m>
                <a:r>
                  <a:rPr lang="fr-FR" sz="2000" dirty="0">
                    <a:solidFill>
                      <a:schemeClr val="accent2"/>
                    </a:solidFill>
                  </a:rPr>
                  <a:t> ils sont les seules zéros</a:t>
                </a:r>
              </a:p>
              <a:p>
                <a:pPr marL="0" indent="0" algn="ctr">
                  <a:buNone/>
                </a:pPr>
                <a:r>
                  <a:rPr lang="fr-FR" sz="2000" dirty="0">
                    <a:solidFill>
                      <a:schemeClr val="accent2"/>
                    </a:solidFill>
                  </a:rPr>
                  <a:t>Dans la région </a:t>
                </a:r>
                <a14:m>
                  <m:oMath xmlns:m="http://schemas.openxmlformats.org/officeDocument/2006/math">
                    <m:r>
                      <a:rPr lang="fr-FR" sz="2000" i="1" dirty="0">
                        <a:solidFill>
                          <a:schemeClr val="accent2"/>
                        </a:solidFill>
                        <a:latin typeface="Cambria Math" panose="02040503050406030204" pitchFamily="18" charset="0"/>
                      </a:rPr>
                      <m:t>𝑅𝑒</m:t>
                    </m:r>
                    <m:r>
                      <a:rPr lang="fr-FR" sz="2000" i="1" dirty="0">
                        <a:solidFill>
                          <a:schemeClr val="accent2"/>
                        </a:solidFill>
                        <a:latin typeface="Cambria Math" panose="02040503050406030204" pitchFamily="18" charset="0"/>
                      </a:rPr>
                      <m:t>(</m:t>
                    </m:r>
                    <m:r>
                      <a:rPr lang="fr-FR" sz="2000" i="1" dirty="0">
                        <a:solidFill>
                          <a:schemeClr val="accent2"/>
                        </a:solidFill>
                        <a:latin typeface="Cambria Math" panose="02040503050406030204" pitchFamily="18" charset="0"/>
                      </a:rPr>
                      <m:t>𝑧</m:t>
                    </m:r>
                    <m:r>
                      <a:rPr lang="fr-FR" sz="2000" i="1" dirty="0">
                        <a:solidFill>
                          <a:schemeClr val="accent2"/>
                        </a:solidFill>
                        <a:latin typeface="Cambria Math" panose="02040503050406030204" pitchFamily="18" charset="0"/>
                      </a:rPr>
                      <m:t>)&lt;0</m:t>
                    </m:r>
                  </m:oMath>
                </a14:m>
                <a:endParaRPr lang="fr-FR" sz="2000" dirty="0">
                  <a:solidFill>
                    <a:schemeClr val="accent2"/>
                  </a:solidFill>
                </a:endParaRPr>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260648"/>
                <a:ext cx="8712968" cy="6408713"/>
              </a:xfrm>
              <a:blipFill>
                <a:blip r:embed="rId3"/>
                <a:stretch>
                  <a:fillRect l="-699" t="-1047"/>
                </a:stretch>
              </a:blipFill>
            </p:spPr>
            <p:txBody>
              <a:bodyPr/>
              <a:lstStyle/>
              <a:p>
                <a:r>
                  <a:rPr lang="fr-FR">
                    <a:noFill/>
                  </a:rPr>
                  <a:t> </a:t>
                </a:r>
              </a:p>
            </p:txBody>
          </p:sp>
        </mc:Fallback>
      </mc:AlternateContent>
    </p:spTree>
    <p:extLst>
      <p:ext uri="{BB962C8B-B14F-4D97-AF65-F5344CB8AC3E}">
        <p14:creationId xmlns:p14="http://schemas.microsoft.com/office/powerpoint/2010/main" val="122909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31504" y="188641"/>
                <a:ext cx="8856984" cy="6480719"/>
              </a:xfrm>
            </p:spPr>
            <p:txBody>
              <a:bodyPr>
                <a:normAutofit/>
              </a:bodyPr>
              <a:lstStyle/>
              <a:p>
                <a:pPr marL="0" indent="0">
                  <a:buNone/>
                </a:pPr>
                <a:r>
                  <a:rPr lang="fr-FR" sz="2000" dirty="0">
                    <a:solidFill>
                      <a:schemeClr val="accent3"/>
                    </a:solidFill>
                  </a:rPr>
                  <a:t>Recherche dans la zone </a:t>
                </a:r>
                <a14:m>
                  <m:oMath xmlns:m="http://schemas.openxmlformats.org/officeDocument/2006/math">
                    <m:r>
                      <a:rPr lang="fr-FR" sz="2000" i="1">
                        <a:solidFill>
                          <a:schemeClr val="accent3"/>
                        </a:solidFill>
                        <a:latin typeface="Cambria Math" panose="02040503050406030204" pitchFamily="18" charset="0"/>
                      </a:rPr>
                      <m:t>0</m:t>
                    </m:r>
                    <m:r>
                      <a:rPr lang="fr-FR" sz="2000" i="1">
                        <a:solidFill>
                          <a:schemeClr val="accent3"/>
                        </a:solidFill>
                        <a:latin typeface="Cambria Math" panose="02040503050406030204" pitchFamily="18" charset="0"/>
                        <a:ea typeface="Cambria Math" panose="02040503050406030204" pitchFamily="18" charset="0"/>
                      </a:rPr>
                      <m:t>≤</m:t>
                    </m:r>
                    <m:r>
                      <a:rPr lang="fr-FR" sz="2000" i="1">
                        <a:solidFill>
                          <a:schemeClr val="accent3"/>
                        </a:solidFill>
                        <a:latin typeface="Cambria Math" panose="02040503050406030204" pitchFamily="18" charset="0"/>
                        <a:ea typeface="Cambria Math" panose="02040503050406030204" pitchFamily="18" charset="0"/>
                      </a:rPr>
                      <m:t>𝑅𝑒</m:t>
                    </m:r>
                    <m:r>
                      <a:rPr lang="fr-FR" sz="2000" i="1">
                        <a:solidFill>
                          <a:schemeClr val="accent3"/>
                        </a:solidFill>
                        <a:latin typeface="Cambria Math" panose="02040503050406030204" pitchFamily="18" charset="0"/>
                        <a:ea typeface="Cambria Math" panose="02040503050406030204" pitchFamily="18" charset="0"/>
                      </a:rPr>
                      <m:t>(</m:t>
                    </m:r>
                    <m:r>
                      <a:rPr lang="fr-FR" sz="2000" i="1">
                        <a:solidFill>
                          <a:schemeClr val="accent3"/>
                        </a:solidFill>
                        <a:latin typeface="Cambria Math" panose="02040503050406030204" pitchFamily="18" charset="0"/>
                        <a:ea typeface="Cambria Math" panose="02040503050406030204" pitchFamily="18" charset="0"/>
                      </a:rPr>
                      <m:t>𝑧</m:t>
                    </m:r>
                    <m:r>
                      <a:rPr lang="fr-FR" sz="2000" i="1">
                        <a:solidFill>
                          <a:schemeClr val="accent3"/>
                        </a:solidFill>
                        <a:latin typeface="Cambria Math" panose="02040503050406030204" pitchFamily="18" charset="0"/>
                        <a:ea typeface="Cambria Math" panose="02040503050406030204" pitchFamily="18" charset="0"/>
                      </a:rPr>
                      <m:t>)≤1</m:t>
                    </m:r>
                  </m:oMath>
                </a14:m>
                <a:r>
                  <a:rPr lang="fr-FR" sz="2000" dirty="0">
                    <a:solidFill>
                      <a:schemeClr val="accent3"/>
                    </a:solidFill>
                  </a:rPr>
                  <a:t>:</a:t>
                </a:r>
              </a:p>
              <a:p>
                <a:pPr marL="0" indent="0">
                  <a:buNone/>
                </a:pPr>
                <a:r>
                  <a:rPr lang="fr-FR" sz="2000" dirty="0"/>
                  <a:t>Les zéros qui se trouves dans cette partie sont appelés les zéros non triviaux de zêta il sont très difficiles à déterminer rigoureusement donc je vais essayer d’utiliser Python pour implémenter quelques méthodes de recherche de zéros</a:t>
                </a:r>
              </a:p>
              <a:p>
                <a:pPr marL="0" indent="0">
                  <a:buNone/>
                </a:pPr>
                <a:r>
                  <a:rPr lang="fr-FR" sz="2000" b="1" u="sng" dirty="0"/>
                  <a:t>Algorithme 1:</a:t>
                </a:r>
                <a:r>
                  <a:rPr lang="fr-FR" sz="2000" b="1" dirty="0"/>
                  <a:t> </a:t>
                </a:r>
              </a:p>
              <a:p>
                <a:pPr marL="0" indent="0">
                  <a:buNone/>
                </a:pPr>
                <a:r>
                  <a:rPr lang="fr-FR" sz="2000" dirty="0"/>
                  <a:t>Python possède une fonction qui prend en argument un entier </a:t>
                </a:r>
                <a14:m>
                  <m:oMath xmlns:m="http://schemas.openxmlformats.org/officeDocument/2006/math">
                    <m:r>
                      <a:rPr lang="fr-FR" sz="2000" i="1">
                        <a:latin typeface="Cambria Math" panose="02040503050406030204" pitchFamily="18" charset="0"/>
                      </a:rPr>
                      <m:t>𝑖</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ℤ</m:t>
                    </m:r>
                  </m:oMath>
                </a14:m>
                <a:r>
                  <a:rPr lang="fr-FR" sz="2000" dirty="0"/>
                  <a:t> et retourne le </a:t>
                </a:r>
                <a14:m>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𝑖</m:t>
                        </m:r>
                      </m:e>
                      <m:sup>
                        <m:r>
                          <a:rPr lang="fr-FR" sz="2000" i="1">
                            <a:latin typeface="Cambria Math" panose="02040503050406030204" pitchFamily="18" charset="0"/>
                          </a:rPr>
                          <m:t>é</m:t>
                        </m:r>
                        <m:r>
                          <a:rPr lang="fr-FR" sz="2000" i="1">
                            <a:latin typeface="Cambria Math" panose="02040503050406030204" pitchFamily="18" charset="0"/>
                          </a:rPr>
                          <m:t>𝑚𝑒</m:t>
                        </m:r>
                      </m:sup>
                    </m:sSup>
                  </m:oMath>
                </a14:m>
                <a:r>
                  <a:rPr lang="fr-FR" sz="2000" dirty="0"/>
                  <a:t> zéro de zêta, on peut donc tracer les 20 premiers zéros </a:t>
                </a:r>
              </a:p>
              <a:p>
                <a:pPr marL="0" indent="0">
                  <a:buNone/>
                </a:pPr>
                <a:endParaRPr lang="fr-FR" sz="2000" dirty="0"/>
              </a:p>
              <a:p>
                <a:pPr marL="0" indent="0">
                  <a:buNone/>
                </a:pPr>
                <a:endParaRPr lang="fr-FR" sz="2000" dirty="0"/>
              </a:p>
              <a:p>
                <a:pPr marL="0" indent="0">
                  <a:buNone/>
                </a:pPr>
                <a:r>
                  <a:rPr lang="fr-FR" sz="2000" dirty="0"/>
                  <a:t>Les zéros semblent être alignés sur </a:t>
                </a:r>
              </a:p>
              <a:p>
                <a:pPr marL="0" indent="0">
                  <a:buNone/>
                </a:pPr>
                <a:r>
                  <a:rPr lang="fr-FR" sz="2000" dirty="0"/>
                  <a:t>L’axe </a:t>
                </a:r>
                <a14:m>
                  <m:oMath xmlns:m="http://schemas.openxmlformats.org/officeDocument/2006/math">
                    <m:r>
                      <a:rPr lang="fr-FR" sz="2000" i="1">
                        <a:solidFill>
                          <a:srgbClr val="00B050"/>
                        </a:solidFill>
                        <a:latin typeface="Cambria Math" panose="02040503050406030204" pitchFamily="18" charset="0"/>
                      </a:rPr>
                      <m:t>𝑅𝑒</m:t>
                    </m:r>
                    <m:d>
                      <m:dPr>
                        <m:ctrlPr>
                          <a:rPr lang="fr-FR" sz="2000" i="1">
                            <a:solidFill>
                              <a:srgbClr val="00B050"/>
                            </a:solidFill>
                            <a:latin typeface="Cambria Math" panose="02040503050406030204" pitchFamily="18" charset="0"/>
                          </a:rPr>
                        </m:ctrlPr>
                      </m:dPr>
                      <m:e>
                        <m:r>
                          <a:rPr lang="fr-FR" sz="2000" i="1">
                            <a:solidFill>
                              <a:srgbClr val="00B050"/>
                            </a:solidFill>
                            <a:latin typeface="Cambria Math" panose="02040503050406030204" pitchFamily="18" charset="0"/>
                          </a:rPr>
                          <m:t>𝑧</m:t>
                        </m:r>
                      </m:e>
                    </m:d>
                    <m:r>
                      <a:rPr lang="fr-FR" sz="2000" i="1">
                        <a:solidFill>
                          <a:srgbClr val="00B050"/>
                        </a:solidFill>
                        <a:latin typeface="Cambria Math" panose="02040503050406030204" pitchFamily="18" charset="0"/>
                      </a:rPr>
                      <m:t>=</m:t>
                    </m:r>
                    <m:f>
                      <m:fPr>
                        <m:ctrlPr>
                          <a:rPr lang="fr-FR" sz="2000" i="1">
                            <a:solidFill>
                              <a:srgbClr val="00B050"/>
                            </a:solidFill>
                            <a:latin typeface="Cambria Math" panose="02040503050406030204" pitchFamily="18" charset="0"/>
                          </a:rPr>
                        </m:ctrlPr>
                      </m:fPr>
                      <m:num>
                        <m:r>
                          <a:rPr lang="fr-FR" sz="2000" i="1">
                            <a:solidFill>
                              <a:srgbClr val="00B050"/>
                            </a:solidFill>
                            <a:latin typeface="Cambria Math" panose="02040503050406030204" pitchFamily="18" charset="0"/>
                          </a:rPr>
                          <m:t>1</m:t>
                        </m:r>
                      </m:num>
                      <m:den>
                        <m:r>
                          <a:rPr lang="fr-FR" sz="2000" i="1">
                            <a:solidFill>
                              <a:srgbClr val="00B050"/>
                            </a:solidFill>
                            <a:latin typeface="Cambria Math" panose="02040503050406030204" pitchFamily="18" charset="0"/>
                          </a:rPr>
                          <m:t>2</m:t>
                        </m:r>
                      </m:den>
                    </m:f>
                  </m:oMath>
                </a14:m>
                <a:endParaRPr lang="fr-FR" sz="2000" dirty="0"/>
              </a:p>
              <a:p>
                <a:pPr marL="0" indent="0">
                  <a:buNone/>
                </a:pPr>
                <a:r>
                  <a:rPr lang="fr-FR" sz="2000" dirty="0"/>
                  <a:t>               </a:t>
                </a:r>
              </a:p>
              <a:p>
                <a:pPr marL="0" indent="0">
                  <a:buNone/>
                </a:pPr>
                <a:endParaRPr lang="fr-FR" sz="2000" dirty="0"/>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31504" y="188641"/>
                <a:ext cx="8856984" cy="6480719"/>
              </a:xfrm>
              <a:blipFill>
                <a:blip r:embed="rId2"/>
                <a:stretch>
                  <a:fillRect l="-757" t="-1035"/>
                </a:stretch>
              </a:blipFill>
            </p:spPr>
            <p:txBody>
              <a:bodyPr/>
              <a:lstStyle/>
              <a:p>
                <a:r>
                  <a:rPr lang="fr-FR">
                    <a:noFill/>
                  </a:rPr>
                  <a:t> </a:t>
                </a:r>
              </a:p>
            </p:txBody>
          </p:sp>
        </mc:Fallback>
      </mc:AlternateContent>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4265"/>
          <a:stretch/>
        </p:blipFill>
        <p:spPr>
          <a:xfrm>
            <a:off x="5807968" y="3140968"/>
            <a:ext cx="4392488" cy="3232972"/>
          </a:xfrm>
          <a:prstGeom prst="rect">
            <a:avLst/>
          </a:prstGeom>
        </p:spPr>
      </p:pic>
    </p:spTree>
    <p:extLst>
      <p:ext uri="{BB962C8B-B14F-4D97-AF65-F5344CB8AC3E}">
        <p14:creationId xmlns:p14="http://schemas.microsoft.com/office/powerpoint/2010/main" val="63266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20" y="381000"/>
            <a:ext cx="8572560" cy="833422"/>
          </a:xfrm>
        </p:spPr>
        <p:txBody>
          <a:bodyPr>
            <a:normAutofit/>
          </a:bodyPr>
          <a:lstStyle/>
          <a:p>
            <a:r>
              <a:rPr lang="fr-FR" dirty="0" smtClean="0"/>
              <a:t>Introduction générale </a:t>
            </a:r>
            <a:endParaRPr lang="fr-FR" dirty="0"/>
          </a:p>
        </p:txBody>
      </p:sp>
      <p:sp>
        <p:nvSpPr>
          <p:cNvPr id="7" name="Espace réservé du contenu 6"/>
          <p:cNvSpPr>
            <a:spLocks noGrp="1"/>
          </p:cNvSpPr>
          <p:nvPr>
            <p:ph idx="1"/>
          </p:nvPr>
        </p:nvSpPr>
        <p:spPr>
          <a:xfrm>
            <a:off x="191344" y="1428737"/>
            <a:ext cx="11665296" cy="5072097"/>
          </a:xfrm>
        </p:spPr>
        <p:txBody>
          <a:bodyPr>
            <a:normAutofit/>
          </a:bodyPr>
          <a:lstStyle/>
          <a:p>
            <a:r>
              <a:rPr lang="fr-FR" dirty="0"/>
              <a:t>conjecture formulée en 1859 par le mathématicien allemand Bernhard Riemann.</a:t>
            </a:r>
          </a:p>
          <a:p>
            <a:r>
              <a:rPr lang="fr-FR" dirty="0"/>
              <a:t>Sa démonstration </a:t>
            </a:r>
            <a:r>
              <a:rPr lang="fr-FR" dirty="0">
                <a:solidFill>
                  <a:srgbClr val="FF0000"/>
                </a:solidFill>
              </a:rPr>
              <a:t>améliorerait</a:t>
            </a:r>
            <a:r>
              <a:rPr lang="fr-FR" dirty="0"/>
              <a:t> la connaissance de la répartition des nombres premiers.</a:t>
            </a:r>
          </a:p>
          <a:p>
            <a:r>
              <a:rPr lang="fr-FR" dirty="0"/>
              <a:t>Elle est l'un des fameux problèmes de Hilbert (23) </a:t>
            </a:r>
          </a:p>
          <a:p>
            <a:r>
              <a:rPr lang="fr-FR" dirty="0"/>
              <a:t>L'un des problèmes du prix du millénaire (7) (prix d'un </a:t>
            </a:r>
            <a:r>
              <a:rPr lang="fr-FR" dirty="0">
                <a:solidFill>
                  <a:schemeClr val="accent6"/>
                </a:solidFill>
              </a:rPr>
              <a:t>million</a:t>
            </a:r>
            <a:r>
              <a:rPr lang="fr-FR" dirty="0"/>
              <a:t> en cas de résolution) </a:t>
            </a:r>
          </a:p>
          <a:p>
            <a:r>
              <a:rPr lang="fr-FR" dirty="0"/>
              <a:t>L’un des problèmes de </a:t>
            </a:r>
            <a:r>
              <a:rPr lang="fr-FR" dirty="0" err="1"/>
              <a:t>Smale</a:t>
            </a:r>
            <a:r>
              <a:rPr lang="fr-FR" dirty="0"/>
              <a:t> (18)</a:t>
            </a:r>
          </a:p>
          <a:p>
            <a:r>
              <a:rPr lang="fr-FR" u="sng" dirty="0">
                <a:solidFill>
                  <a:schemeClr val="accent6"/>
                </a:solidFill>
              </a:rPr>
              <a:t>Encore irrésolu </a:t>
            </a:r>
          </a:p>
          <a:p>
            <a:pPr marL="0" indent="0">
              <a:buNone/>
            </a:pPr>
            <a:r>
              <a:rPr lang="fr-FR" dirty="0"/>
              <a:t>On voit bien donc l’importance de ce problème </a:t>
            </a:r>
          </a:p>
          <a:p>
            <a:pPr marL="0" indent="0">
              <a:buNone/>
            </a:pPr>
            <a:r>
              <a:rPr lang="fr-FR" dirty="0"/>
              <a:t>On se propose donc de découvrir la difficulté derrière cet énigme </a:t>
            </a:r>
          </a:p>
          <a:p>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1"/>
                <a:ext cx="8784976" cy="6480719"/>
              </a:xfrm>
            </p:spPr>
            <p:txBody>
              <a:bodyPr>
                <a:normAutofit/>
              </a:bodyPr>
              <a:lstStyle/>
              <a:p>
                <a:pPr marL="0" indent="0">
                  <a:buNone/>
                </a:pPr>
                <a:r>
                  <a:rPr lang="fr-FR" sz="2000" b="1" u="sng" dirty="0"/>
                  <a:t>Algorithme </a:t>
                </a:r>
                <a:r>
                  <a:rPr lang="fr-FR" sz="2000" b="1" u="sng" dirty="0" smtClean="0"/>
                  <a:t>2 (recherche de zéros de la forme </a:t>
                </a:r>
                <a:r>
                  <a:rPr lang="fr-FR" sz="2000" b="1" u="sng" dirty="0" err="1" smtClean="0"/>
                  <a:t>a+it</a:t>
                </a:r>
                <a:r>
                  <a:rPr lang="fr-FR" sz="2000" b="1" u="sng" dirty="0"/>
                  <a:t>)</a:t>
                </a:r>
                <a:endParaRPr lang="fr-FR" sz="2000" b="1" dirty="0">
                  <a:sym typeface="Wingdings" panose="05000000000000000000" pitchFamily="2" charset="2"/>
                </a:endParaRPr>
              </a:p>
              <a:p>
                <a:pPr marL="457200" indent="-457200">
                  <a:buFont typeface="+mj-lt"/>
                  <a:buAutoNum type="arabicPeriod"/>
                </a:pPr>
                <a:r>
                  <a:rPr lang="fr-FR" sz="2000" dirty="0" smtClean="0">
                    <a:sym typeface="Wingdings" panose="05000000000000000000" pitchFamily="2" charset="2"/>
                  </a:rPr>
                  <a:t>On choisit une </a:t>
                </a:r>
                <a:r>
                  <a:rPr lang="fr-FR" sz="2000" dirty="0">
                    <a:sym typeface="Wingdings" panose="05000000000000000000" pitchFamily="2" charset="2"/>
                  </a:rPr>
                  <a:t>droite complexe </a:t>
                </a:r>
                <a14:m>
                  <m:oMath xmlns:m="http://schemas.openxmlformats.org/officeDocument/2006/math">
                    <m:r>
                      <a:rPr lang="fr-FR" sz="2000" i="1">
                        <a:latin typeface="Cambria Math" panose="02040503050406030204" pitchFamily="18" charset="0"/>
                        <a:sym typeface="Wingdings" panose="05000000000000000000" pitchFamily="2" charset="2"/>
                      </a:rPr>
                      <m:t>𝑅𝑒</m:t>
                    </m:r>
                    <m:d>
                      <m:dPr>
                        <m:ctrlPr>
                          <a:rPr lang="fr-FR" sz="2000" i="1">
                            <a:latin typeface="Cambria Math" panose="02040503050406030204" pitchFamily="18" charset="0"/>
                            <a:sym typeface="Wingdings" panose="05000000000000000000" pitchFamily="2" charset="2"/>
                          </a:rPr>
                        </m:ctrlPr>
                      </m:dPr>
                      <m:e>
                        <m:r>
                          <a:rPr lang="fr-FR" sz="2000" i="1">
                            <a:latin typeface="Cambria Math" panose="02040503050406030204" pitchFamily="18" charset="0"/>
                            <a:sym typeface="Wingdings" panose="05000000000000000000" pitchFamily="2" charset="2"/>
                          </a:rPr>
                          <m:t>𝑧</m:t>
                        </m:r>
                      </m:e>
                    </m:d>
                    <m:r>
                      <a:rPr lang="fr-FR" sz="2000" i="1">
                        <a:latin typeface="Cambria Math" panose="02040503050406030204" pitchFamily="18" charset="0"/>
                        <a:sym typeface="Wingdings" panose="05000000000000000000" pitchFamily="2" charset="2"/>
                      </a:rPr>
                      <m:t>=</m:t>
                    </m:r>
                    <m:r>
                      <a:rPr lang="fr-FR" sz="2000" i="1">
                        <a:latin typeface="Cambria Math" panose="02040503050406030204" pitchFamily="18" charset="0"/>
                        <a:sym typeface="Wingdings" panose="05000000000000000000" pitchFamily="2" charset="2"/>
                      </a:rPr>
                      <m:t>𝑎</m:t>
                    </m:r>
                    <m:r>
                      <a:rPr lang="fr-FR" sz="2000" i="1">
                        <a:latin typeface="Cambria Math" panose="02040503050406030204" pitchFamily="18" charset="0"/>
                        <a:sym typeface="Wingdings" panose="05000000000000000000" pitchFamily="2" charset="2"/>
                      </a:rPr>
                      <m:t>, </m:t>
                    </m:r>
                    <m:r>
                      <a:rPr lang="fr-FR" sz="2000" i="1">
                        <a:latin typeface="Cambria Math" panose="02040503050406030204" pitchFamily="18" charset="0"/>
                        <a:sym typeface="Wingdings" panose="05000000000000000000" pitchFamily="2" charset="2"/>
                      </a:rPr>
                      <m:t>𝑎𝑣𝑒𝑐</m:t>
                    </m:r>
                    <m:r>
                      <a:rPr lang="fr-FR" sz="2000" i="1">
                        <a:latin typeface="Cambria Math" panose="02040503050406030204" pitchFamily="18" charset="0"/>
                        <a:sym typeface="Wingdings" panose="05000000000000000000" pitchFamily="2" charset="2"/>
                      </a:rPr>
                      <m:t> 0≤</m:t>
                    </m:r>
                    <m:r>
                      <a:rPr lang="fr-FR" sz="2000" i="1">
                        <a:latin typeface="Cambria Math" panose="02040503050406030204" pitchFamily="18" charset="0"/>
                        <a:ea typeface="Cambria Math" panose="02040503050406030204" pitchFamily="18" charset="0"/>
                        <a:sym typeface="Wingdings" panose="05000000000000000000" pitchFamily="2" charset="2"/>
                      </a:rPr>
                      <m:t>𝑎</m:t>
                    </m:r>
                    <m:r>
                      <a:rPr lang="fr-FR" sz="2000" i="1">
                        <a:latin typeface="Cambria Math" panose="02040503050406030204" pitchFamily="18" charset="0"/>
                        <a:ea typeface="Cambria Math" panose="02040503050406030204" pitchFamily="18" charset="0"/>
                        <a:sym typeface="Wingdings" panose="05000000000000000000" pitchFamily="2" charset="2"/>
                      </a:rPr>
                      <m:t>≤1</m:t>
                    </m:r>
                  </m:oMath>
                </a14:m>
                <a:endParaRPr lang="fr-FR" sz="2000" dirty="0"/>
              </a:p>
              <a:p>
                <a:pPr marL="457200" indent="-457200">
                  <a:buFont typeface="+mj-lt"/>
                  <a:buAutoNum type="arabicPeriod"/>
                </a:pPr>
                <a:r>
                  <a:rPr lang="fr-FR" sz="2000" dirty="0"/>
                  <a:t>On applique la méthode de Newton sur les fonctions de </a:t>
                </a:r>
                <a14:m>
                  <m:oMath xmlns:m="http://schemas.openxmlformats.org/officeDocument/2006/math">
                    <m:r>
                      <a:rPr lang="fr-FR" sz="2000" i="1">
                        <a:latin typeface="Cambria Math" panose="02040503050406030204" pitchFamily="18" charset="0"/>
                        <a:ea typeface="Cambria Math" panose="02040503050406030204" pitchFamily="18" charset="0"/>
                      </a:rPr>
                      <m:t>ℝ</m:t>
                    </m:r>
                  </m:oMath>
                </a14:m>
                <a:r>
                  <a:rPr lang="fr-FR" sz="2000" dirty="0"/>
                  <a:t> dans </a:t>
                </a:r>
                <a14:m>
                  <m:oMath xmlns:m="http://schemas.openxmlformats.org/officeDocument/2006/math">
                    <m:r>
                      <a:rPr lang="fr-FR" sz="2000" i="1">
                        <a:latin typeface="Cambria Math" panose="02040503050406030204" pitchFamily="18" charset="0"/>
                        <a:ea typeface="Cambria Math" panose="02040503050406030204" pitchFamily="18" charset="0"/>
                      </a:rPr>
                      <m:t>ℝ</m:t>
                    </m:r>
                  </m:oMath>
                </a14:m>
                <a:r>
                  <a:rPr lang="fr-FR" sz="2000" dirty="0"/>
                  <a:t> suivantes :</a:t>
                </a:r>
              </a:p>
              <a:p>
                <a:pPr marL="0" indent="0">
                  <a:buNone/>
                </a:pPr>
                <a14:m>
                  <m:oMathPara xmlns:m="http://schemas.openxmlformats.org/officeDocument/2006/math">
                    <m:oMathParaPr>
                      <m:jc m:val="centerGroup"/>
                    </m:oMathParaPr>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𝑓</m:t>
                          </m:r>
                        </m:e>
                        <m:sub>
                          <m:r>
                            <a:rPr lang="fr-FR" sz="2000" i="1">
                              <a:latin typeface="Cambria Math" panose="02040503050406030204" pitchFamily="18" charset="0"/>
                            </a:rPr>
                            <m:t>1</m:t>
                          </m:r>
                        </m:sub>
                      </m:sSub>
                      <m:r>
                        <a:rPr lang="fr-FR" sz="2000" i="1">
                          <a:latin typeface="Cambria Math" panose="02040503050406030204" pitchFamily="18" charset="0"/>
                        </a:rPr>
                        <m:t>(</m:t>
                      </m:r>
                      <m:r>
                        <a:rPr lang="fr-FR" sz="2000" i="1">
                          <a:latin typeface="Cambria Math" panose="02040503050406030204" pitchFamily="18" charset="0"/>
                        </a:rPr>
                        <m:t>𝑥</m:t>
                      </m:r>
                      <m:r>
                        <a:rPr lang="fr-FR" sz="2000" i="1">
                          <a:latin typeface="Cambria Math" panose="02040503050406030204" pitchFamily="18" charset="0"/>
                        </a:rPr>
                        <m:t>)=</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𝑖𝑥</m:t>
                              </m:r>
                            </m:e>
                          </m:d>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i="1">
                              <a:latin typeface="Cambria Math" panose="02040503050406030204" pitchFamily="18" charset="0"/>
                              <a:ea typeface="Cambria Math" panose="02040503050406030204" pitchFamily="18" charset="0"/>
                            </a:rPr>
                            <m:t>2</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𝐼𝑚</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𝑖𝑥</m:t>
                              </m:r>
                            </m:e>
                          </m:d>
                        </m:e>
                      </m:d>
                    </m:oMath>
                  </m:oMathPara>
                </a14:m>
                <a:endParaRPr lang="fr-FR" sz="2000" dirty="0">
                  <a:ea typeface="Cambria Math" panose="02040503050406030204" pitchFamily="18" charset="0"/>
                </a:endParaRPr>
              </a:p>
              <a:p>
                <a:pPr marL="0" indent="0">
                  <a:buNone/>
                </a:pPr>
                <a:r>
                  <a:rPr lang="fr-FR" sz="2000" dirty="0"/>
                  <a:t>Afin de trouver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𝑍</m:t>
                        </m:r>
                      </m:e>
                      <m:sub>
                        <m:r>
                          <a:rPr lang="fr-FR" sz="2000" i="1">
                            <a:latin typeface="Cambria Math" panose="02040503050406030204" pitchFamily="18" charset="0"/>
                          </a:rPr>
                          <m:t>1</m:t>
                        </m:r>
                      </m:sub>
                    </m:sSub>
                    <m:r>
                      <a:rPr lang="fr-FR" sz="2000" i="1">
                        <a:latin typeface="Cambria Math" panose="02040503050406030204" pitchFamily="18" charset="0"/>
                      </a:rPr>
                      <m:t>=</m:t>
                    </m:r>
                    <m:d>
                      <m:dPr>
                        <m:begChr m:val="{"/>
                        <m:endChr m:val="}"/>
                        <m:ctrlPr>
                          <a:rPr lang="fr-FR" sz="2000" i="1">
                            <a:latin typeface="Cambria Math" panose="02040503050406030204" pitchFamily="18" charset="0"/>
                          </a:rPr>
                        </m:ctrlPr>
                      </m:dPr>
                      <m:e>
                        <m:r>
                          <a:rPr lang="fr-FR" sz="2000" i="1">
                            <a:latin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ℝ</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𝑡𝑒𝑙</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𝑞𝑢𝑒</m:t>
                        </m:r>
                        <m:sSub>
                          <m:sSubPr>
                            <m:ctrlPr>
                              <a:rPr lang="fr-FR" sz="2000" i="1">
                                <a:latin typeface="Cambria Math" panose="02040503050406030204" pitchFamily="18" charset="0"/>
                              </a:rPr>
                            </m:ctrlPr>
                          </m:sSubPr>
                          <m:e>
                            <m:r>
                              <a:rPr lang="fr-FR" sz="2000" i="1">
                                <a:latin typeface="Cambria Math" panose="02040503050406030204" pitchFamily="18" charset="0"/>
                              </a:rPr>
                              <m:t>𝑓</m:t>
                            </m:r>
                          </m:e>
                          <m:sub>
                            <m:r>
                              <a:rPr lang="fr-FR" sz="2000" i="1">
                                <a:latin typeface="Cambria Math" panose="02040503050406030204" pitchFamily="18" charset="0"/>
                              </a:rPr>
                              <m:t>1</m:t>
                            </m:r>
                          </m:sub>
                        </m:sSub>
                        <m:d>
                          <m:dPr>
                            <m:ctrlPr>
                              <a:rPr lang="fr-FR" sz="2000" i="1">
                                <a:latin typeface="Cambria Math" panose="02040503050406030204" pitchFamily="18" charset="0"/>
                              </a:rPr>
                            </m:ctrlPr>
                          </m:dPr>
                          <m:e>
                            <m:r>
                              <a:rPr lang="fr-FR" sz="2000" i="1">
                                <a:latin typeface="Cambria Math" panose="02040503050406030204" pitchFamily="18" charset="0"/>
                              </a:rPr>
                              <m:t>𝑥</m:t>
                            </m:r>
                          </m:e>
                        </m:d>
                        <m:r>
                          <a:rPr lang="fr-FR" sz="2000" i="1">
                            <a:latin typeface="Cambria Math" panose="02040503050406030204" pitchFamily="18" charset="0"/>
                          </a:rPr>
                          <m:t>=0</m:t>
                        </m:r>
                      </m:e>
                    </m:d>
                    <m:r>
                      <a:rPr lang="fr-FR" sz="2000" i="1">
                        <a:latin typeface="Cambria Math" panose="02040503050406030204" pitchFamily="18" charset="0"/>
                      </a:rPr>
                      <m:t> </m:t>
                    </m:r>
                    <m:r>
                      <a:rPr lang="fr-FR" sz="2000" i="1">
                        <a:latin typeface="Cambria Math" panose="02040503050406030204" pitchFamily="18" charset="0"/>
                      </a:rPr>
                      <m:t>𝑒𝑡</m:t>
                    </m:r>
                    <m:r>
                      <a:rPr lang="fr-FR" sz="2000" i="1">
                        <a:latin typeface="Cambria Math" panose="02040503050406030204" pitchFamily="18" charset="0"/>
                      </a:rPr>
                      <m:t> </m:t>
                    </m:r>
                    <m:sSub>
                      <m:sSubPr>
                        <m:ctrlPr>
                          <a:rPr lang="fr-FR" sz="2000" i="1">
                            <a:latin typeface="Cambria Math" panose="02040503050406030204" pitchFamily="18" charset="0"/>
                          </a:rPr>
                        </m:ctrlPr>
                      </m:sSubPr>
                      <m:e>
                        <m:r>
                          <a:rPr lang="fr-FR" sz="2000" i="1">
                            <a:latin typeface="Cambria Math" panose="02040503050406030204" pitchFamily="18" charset="0"/>
                          </a:rPr>
                          <m:t>𝑍</m:t>
                        </m:r>
                      </m:e>
                      <m:sub>
                        <m:r>
                          <a:rPr lang="fr-FR" sz="2000" i="1">
                            <a:latin typeface="Cambria Math" panose="02040503050406030204" pitchFamily="18" charset="0"/>
                          </a:rPr>
                          <m:t>2</m:t>
                        </m:r>
                      </m:sub>
                    </m:sSub>
                    <m:r>
                      <a:rPr lang="fr-FR" sz="2000" i="1">
                        <a:latin typeface="Cambria Math" panose="02040503050406030204" pitchFamily="18" charset="0"/>
                      </a:rPr>
                      <m:t>=</m:t>
                    </m:r>
                    <m:d>
                      <m:dPr>
                        <m:begChr m:val="{"/>
                        <m:endChr m:val="}"/>
                        <m:ctrlPr>
                          <a:rPr lang="fr-FR" sz="2000" i="1">
                            <a:latin typeface="Cambria Math" panose="02040503050406030204" pitchFamily="18" charset="0"/>
                          </a:rPr>
                        </m:ctrlPr>
                      </m:dPr>
                      <m:e>
                        <m:r>
                          <a:rPr lang="fr-FR" sz="2000" i="1">
                            <a:latin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ℝ</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𝑡𝑒𝑙</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𝑞𝑢𝑒</m:t>
                        </m:r>
                        <m:sSub>
                          <m:sSubPr>
                            <m:ctrlPr>
                              <a:rPr lang="fr-FR" sz="2000" i="1">
                                <a:latin typeface="Cambria Math" panose="02040503050406030204" pitchFamily="18" charset="0"/>
                              </a:rPr>
                            </m:ctrlPr>
                          </m:sSubPr>
                          <m:e>
                            <m:r>
                              <a:rPr lang="fr-FR" sz="2000" i="1">
                                <a:latin typeface="Cambria Math" panose="02040503050406030204" pitchFamily="18" charset="0"/>
                              </a:rPr>
                              <m:t>𝑓</m:t>
                            </m:r>
                          </m:e>
                          <m:sub>
                            <m:r>
                              <a:rPr lang="fr-FR" sz="2000" i="1">
                                <a:latin typeface="Cambria Math" panose="02040503050406030204" pitchFamily="18" charset="0"/>
                              </a:rPr>
                              <m:t>2</m:t>
                            </m:r>
                          </m:sub>
                        </m:sSub>
                        <m:d>
                          <m:dPr>
                            <m:ctrlPr>
                              <a:rPr lang="fr-FR" sz="2000" i="1">
                                <a:latin typeface="Cambria Math" panose="02040503050406030204" pitchFamily="18" charset="0"/>
                              </a:rPr>
                            </m:ctrlPr>
                          </m:dPr>
                          <m:e>
                            <m:r>
                              <a:rPr lang="fr-FR" sz="2000" i="1">
                                <a:latin typeface="Cambria Math" panose="02040503050406030204" pitchFamily="18" charset="0"/>
                              </a:rPr>
                              <m:t>𝑥</m:t>
                            </m:r>
                          </m:e>
                        </m:d>
                        <m:r>
                          <a:rPr lang="fr-FR" sz="2000" i="1">
                            <a:latin typeface="Cambria Math" panose="02040503050406030204" pitchFamily="18" charset="0"/>
                          </a:rPr>
                          <m:t>=0</m:t>
                        </m:r>
                      </m:e>
                    </m:d>
                  </m:oMath>
                </a14:m>
                <a:endParaRPr lang="fr-FR" sz="2000" dirty="0"/>
              </a:p>
              <a:p>
                <a:pPr marL="457200" indent="-457200">
                  <a:buFont typeface="+mj-lt"/>
                  <a:buAutoNum type="arabicPeriod" startAt="3"/>
                </a:pPr>
                <a:r>
                  <a:rPr lang="fr-FR" sz="2000" dirty="0"/>
                  <a:t>Déterminer </a:t>
                </a:r>
                <a14:m>
                  <m:oMath xmlns:m="http://schemas.openxmlformats.org/officeDocument/2006/math">
                    <m:r>
                      <a:rPr lang="fr-FR" sz="2000" i="1">
                        <a:latin typeface="Cambria Math" panose="02040503050406030204" pitchFamily="18" charset="0"/>
                      </a:rPr>
                      <m:t>𝑍</m:t>
                    </m:r>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𝑍</m:t>
                        </m:r>
                      </m:e>
                      <m:sub>
                        <m:r>
                          <a:rPr lang="fr-FR" sz="2000" i="1">
                            <a:latin typeface="Cambria Math" panose="02040503050406030204" pitchFamily="18" charset="0"/>
                          </a:rPr>
                          <m:t>1</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𝑍</m:t>
                        </m:r>
                      </m:e>
                      <m:sub>
                        <m:r>
                          <a:rPr lang="fr-FR" sz="2000" i="1">
                            <a:latin typeface="Cambria Math" panose="02040503050406030204" pitchFamily="18" charset="0"/>
                            <a:ea typeface="Cambria Math" panose="02040503050406030204" pitchFamily="18" charset="0"/>
                          </a:rPr>
                          <m:t>2</m:t>
                        </m:r>
                      </m:sub>
                    </m:sSub>
                  </m:oMath>
                </a14:m>
                <a:r>
                  <a:rPr lang="fr-FR" sz="2000" dirty="0"/>
                  <a:t> </a:t>
                </a:r>
              </a:p>
              <a:p>
                <a:pPr marL="0" indent="0">
                  <a:buNone/>
                </a:pPr>
                <a:r>
                  <a:rPr lang="fr-FR" sz="2000" dirty="0"/>
                  <a:t>On trouve donc les zéros de la forme </a:t>
                </a:r>
                <a14:m>
                  <m:oMath xmlns:m="http://schemas.openxmlformats.org/officeDocument/2006/math">
                    <m:r>
                      <a:rPr lang="fr-FR" sz="2000" i="1">
                        <a:latin typeface="Cambria Math" panose="02040503050406030204" pitchFamily="18" charset="0"/>
                      </a:rPr>
                      <m:t>𝑎</m:t>
                    </m:r>
                    <m:r>
                      <a:rPr lang="fr-FR" sz="2000" i="1">
                        <a:latin typeface="Cambria Math" panose="02040503050406030204" pitchFamily="18" charset="0"/>
                      </a:rPr>
                      <m:t>+</m:t>
                    </m:r>
                    <m:r>
                      <a:rPr lang="fr-FR" sz="2000" i="1">
                        <a:latin typeface="Cambria Math" panose="02040503050406030204" pitchFamily="18" charset="0"/>
                      </a:rPr>
                      <m:t>𝑖𝑡</m:t>
                    </m:r>
                  </m:oMath>
                </a14:m>
                <a:endParaRPr lang="fr-FR" sz="2000" dirty="0"/>
              </a:p>
              <a:p>
                <a:pPr marL="0" indent="0">
                  <a:buNone/>
                </a:pPr>
                <a:r>
                  <a:rPr lang="fr-FR" sz="2000" dirty="0"/>
                  <a:t>méthode de Newton : on fournit un</a:t>
                </a:r>
              </a:p>
              <a:p>
                <a:pPr marL="0" indent="0">
                  <a:buNone/>
                </a:pPr>
                <a:r>
                  <a:rPr lang="fr-FR" sz="2000" dirty="0"/>
                  <a:t> réel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𝑥</m:t>
                        </m:r>
                      </m:e>
                      <m:sub>
                        <m:r>
                          <a:rPr lang="fr-FR" sz="2000" i="1">
                            <a:latin typeface="Cambria Math" panose="02040503050406030204" pitchFamily="18" charset="0"/>
                          </a:rPr>
                          <m:t>0</m:t>
                        </m:r>
                      </m:sub>
                    </m:sSub>
                  </m:oMath>
                </a14:m>
                <a:r>
                  <a:rPr lang="fr-FR" sz="2000" dirty="0"/>
                  <a:t> susceptible d'être </a:t>
                </a:r>
                <a:r>
                  <a:rPr lang="fr-FR" sz="2000" b="1" u="sng" dirty="0"/>
                  <a:t>proche</a:t>
                </a:r>
                <a:r>
                  <a:rPr lang="fr-FR" sz="2000" dirty="0"/>
                  <a:t> d’un</a:t>
                </a:r>
              </a:p>
              <a:p>
                <a:pPr marL="0" indent="0">
                  <a:buNone/>
                </a:pPr>
                <a:r>
                  <a:rPr lang="fr-FR" sz="2000" dirty="0"/>
                  <a:t>zéro (par analyse des courbes) </a:t>
                </a:r>
              </a:p>
              <a:p>
                <a:pPr marL="0" indent="0">
                  <a:buNone/>
                </a:pPr>
                <a:r>
                  <a:rPr lang="fr-FR" sz="2000" dirty="0"/>
                  <a:t>puis on effectue la méthode décrite </a:t>
                </a:r>
              </a:p>
              <a:p>
                <a:pPr marL="0" indent="0">
                  <a:buNone/>
                </a:pPr>
                <a:r>
                  <a:rPr lang="fr-FR" sz="2000" dirty="0"/>
                  <a:t>Par la figure suivante </a:t>
                </a:r>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1"/>
                <a:ext cx="8784976" cy="6480719"/>
              </a:xfrm>
              <a:blipFill>
                <a:blip r:embed="rId2"/>
                <a:stretch>
                  <a:fillRect l="-763" t="-1035"/>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6" y="3573016"/>
            <a:ext cx="4507222" cy="2595538"/>
          </a:xfrm>
          <a:prstGeom prst="rect">
            <a:avLst/>
          </a:prstGeom>
        </p:spPr>
      </p:pic>
    </p:spTree>
    <p:extLst>
      <p:ext uri="{BB962C8B-B14F-4D97-AF65-F5344CB8AC3E}">
        <p14:creationId xmlns:p14="http://schemas.microsoft.com/office/powerpoint/2010/main" val="56875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260649"/>
                <a:ext cx="8712968" cy="6408711"/>
              </a:xfrm>
            </p:spPr>
            <p:txBody>
              <a:bodyPr>
                <a:normAutofit/>
              </a:bodyPr>
              <a:lstStyle/>
              <a:p>
                <a:pPr marL="0" indent="0">
                  <a:buNone/>
                </a:pPr>
                <a:r>
                  <a:rPr lang="fr-FR" sz="2000" dirty="0"/>
                  <a:t>Exécution de l’algorithme: a=0,4</a:t>
                </a:r>
              </a:p>
              <a:p>
                <a:pPr marL="0" indent="0">
                  <a:buNone/>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𝑓</m:t>
                        </m:r>
                      </m:e>
                      <m:sub>
                        <m:r>
                          <a:rPr lang="fr-FR" sz="2000" i="1">
                            <a:latin typeface="Cambria Math" panose="02040503050406030204" pitchFamily="18" charset="0"/>
                          </a:rPr>
                          <m:t>1</m:t>
                        </m:r>
                      </m:sub>
                    </m:sSub>
                    <m:d>
                      <m:dPr>
                        <m:ctrlPr>
                          <a:rPr lang="fr-FR" sz="2000" i="1">
                            <a:latin typeface="Cambria Math" panose="02040503050406030204" pitchFamily="18" charset="0"/>
                          </a:rPr>
                        </m:ctrlPr>
                      </m:dPr>
                      <m:e>
                        <m:r>
                          <a:rPr lang="fr-FR" sz="2000" i="1">
                            <a:latin typeface="Cambria Math" panose="02040503050406030204" pitchFamily="18" charset="0"/>
                          </a:rPr>
                          <m:t>𝑥</m:t>
                        </m:r>
                      </m:e>
                    </m:d>
                    <m:r>
                      <a:rPr lang="fr-FR" sz="2000" i="1">
                        <a:latin typeface="Cambria Math" panose="02040503050406030204" pitchFamily="18" charset="0"/>
                      </a:rPr>
                      <m:t>=</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0,4+</m:t>
                            </m:r>
                            <m:r>
                              <a:rPr lang="fr-FR" sz="2000" i="1">
                                <a:latin typeface="Cambria Math" panose="02040503050406030204" pitchFamily="18" charset="0"/>
                                <a:ea typeface="Cambria Math" panose="02040503050406030204" pitchFamily="18" charset="0"/>
                              </a:rPr>
                              <m:t>𝑖𝑥</m:t>
                            </m:r>
                          </m:e>
                        </m:d>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𝑎𝑣𝑒𝑐</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0,40</m:t>
                        </m:r>
                      </m:e>
                    </m:d>
                  </m:oMath>
                </a14:m>
                <a:r>
                  <a:rPr lang="fr-FR" sz="2000" dirty="0"/>
                  <a:t> </a:t>
                </a:r>
              </a:p>
              <a:p>
                <a:pPr marL="0" indent="0">
                  <a:buNone/>
                </a:pPr>
                <a:r>
                  <a:rPr lang="fr-FR" sz="2000" dirty="0"/>
                  <a:t> </a:t>
                </a:r>
              </a:p>
              <a:p>
                <a:pPr marL="0" indent="0">
                  <a:buNone/>
                </a:pPr>
                <a:endParaRPr lang="fr-FR" sz="2000" dirty="0"/>
              </a:p>
              <a:p>
                <a:pPr marL="0" indent="0">
                  <a:buNone/>
                </a:pPr>
                <a14:m>
                  <m:oMathPara xmlns:m="http://schemas.openxmlformats.org/officeDocument/2006/math">
                    <m:oMathParaPr>
                      <m:jc m:val="left"/>
                    </m:oMathParaPr>
                    <m:oMath xmlns:m="http://schemas.openxmlformats.org/officeDocument/2006/math">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i="1">
                              <a:latin typeface="Cambria Math" panose="02040503050406030204" pitchFamily="18" charset="0"/>
                              <a:ea typeface="Cambria Math" panose="02040503050406030204" pitchFamily="18" charset="0"/>
                            </a:rPr>
                            <m:t>2</m:t>
                          </m:r>
                        </m:sub>
                      </m:sSub>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𝐼𝑚</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𝑖𝑥</m:t>
                              </m:r>
                            </m:e>
                          </m:d>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𝑎𝑣𝑒𝑐</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0,40</m:t>
                          </m:r>
                        </m:e>
                      </m:d>
                    </m:oMath>
                  </m:oMathPara>
                </a14:m>
                <a:endParaRPr lang="fr-FR" sz="2000" dirty="0">
                  <a:ea typeface="Cambria Math" panose="02040503050406030204" pitchFamily="18" charset="0"/>
                </a:endParaRPr>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260649"/>
                <a:ext cx="8712968" cy="6408711"/>
              </a:xfrm>
              <a:blipFill>
                <a:blip r:embed="rId3"/>
                <a:stretch>
                  <a:fillRect l="-699" t="-1047"/>
                </a:stretch>
              </a:blipFill>
            </p:spPr>
            <p:txBody>
              <a:bodyPr/>
              <a:lstStyle/>
              <a:p>
                <a:r>
                  <a:rPr lang="fr-FR">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606572731"/>
              </p:ext>
            </p:extLst>
          </p:nvPr>
        </p:nvGraphicFramePr>
        <p:xfrm>
          <a:off x="1703512" y="1340768"/>
          <a:ext cx="8712970" cy="715104"/>
        </p:xfrm>
        <a:graphic>
          <a:graphicData uri="http://schemas.openxmlformats.org/drawingml/2006/table">
            <a:tbl>
              <a:tblPr firstRow="1" bandRow="1">
                <a:tableStyleId>{5940675A-B579-460E-94D1-54222C63F5DA}</a:tableStyleId>
              </a:tblPr>
              <a:tblGrid>
                <a:gridCol w="871297">
                  <a:extLst>
                    <a:ext uri="{9D8B030D-6E8A-4147-A177-3AD203B41FA5}">
                      <a16:colId xmlns:a16="http://schemas.microsoft.com/office/drawing/2014/main" val="2262809005"/>
                    </a:ext>
                  </a:extLst>
                </a:gridCol>
                <a:gridCol w="871297">
                  <a:extLst>
                    <a:ext uri="{9D8B030D-6E8A-4147-A177-3AD203B41FA5}">
                      <a16:colId xmlns:a16="http://schemas.microsoft.com/office/drawing/2014/main" val="4043821573"/>
                    </a:ext>
                  </a:extLst>
                </a:gridCol>
                <a:gridCol w="871297">
                  <a:extLst>
                    <a:ext uri="{9D8B030D-6E8A-4147-A177-3AD203B41FA5}">
                      <a16:colId xmlns:a16="http://schemas.microsoft.com/office/drawing/2014/main" val="2297389203"/>
                    </a:ext>
                  </a:extLst>
                </a:gridCol>
                <a:gridCol w="871297">
                  <a:extLst>
                    <a:ext uri="{9D8B030D-6E8A-4147-A177-3AD203B41FA5}">
                      <a16:colId xmlns:a16="http://schemas.microsoft.com/office/drawing/2014/main" val="2164279726"/>
                    </a:ext>
                  </a:extLst>
                </a:gridCol>
                <a:gridCol w="871297">
                  <a:extLst>
                    <a:ext uri="{9D8B030D-6E8A-4147-A177-3AD203B41FA5}">
                      <a16:colId xmlns:a16="http://schemas.microsoft.com/office/drawing/2014/main" val="2296246440"/>
                    </a:ext>
                  </a:extLst>
                </a:gridCol>
                <a:gridCol w="871297">
                  <a:extLst>
                    <a:ext uri="{9D8B030D-6E8A-4147-A177-3AD203B41FA5}">
                      <a16:colId xmlns:a16="http://schemas.microsoft.com/office/drawing/2014/main" val="227838323"/>
                    </a:ext>
                  </a:extLst>
                </a:gridCol>
                <a:gridCol w="871297">
                  <a:extLst>
                    <a:ext uri="{9D8B030D-6E8A-4147-A177-3AD203B41FA5}">
                      <a16:colId xmlns:a16="http://schemas.microsoft.com/office/drawing/2014/main" val="3132240841"/>
                    </a:ext>
                  </a:extLst>
                </a:gridCol>
                <a:gridCol w="871297">
                  <a:extLst>
                    <a:ext uri="{9D8B030D-6E8A-4147-A177-3AD203B41FA5}">
                      <a16:colId xmlns:a16="http://schemas.microsoft.com/office/drawing/2014/main" val="629656836"/>
                    </a:ext>
                  </a:extLst>
                </a:gridCol>
                <a:gridCol w="871297">
                  <a:extLst>
                    <a:ext uri="{9D8B030D-6E8A-4147-A177-3AD203B41FA5}">
                      <a16:colId xmlns:a16="http://schemas.microsoft.com/office/drawing/2014/main" val="4271406035"/>
                    </a:ext>
                  </a:extLst>
                </a:gridCol>
                <a:gridCol w="871297">
                  <a:extLst>
                    <a:ext uri="{9D8B030D-6E8A-4147-A177-3AD203B41FA5}">
                      <a16:colId xmlns:a16="http://schemas.microsoft.com/office/drawing/2014/main" val="3361771687"/>
                    </a:ext>
                  </a:extLst>
                </a:gridCol>
              </a:tblGrid>
              <a:tr h="715104">
                <a:tc>
                  <a:txBody>
                    <a:bodyPr/>
                    <a:lstStyle/>
                    <a:p>
                      <a:r>
                        <a:rPr lang="fr-FR" dirty="0" smtClean="0"/>
                        <a:t>0.872</a:t>
                      </a:r>
                      <a:endParaRPr lang="fr-FR" dirty="0"/>
                    </a:p>
                  </a:txBody>
                  <a:tcPr/>
                </a:tc>
                <a:tc>
                  <a:txBody>
                    <a:bodyPr/>
                    <a:lstStyle/>
                    <a:p>
                      <a:r>
                        <a:rPr lang="fr-FR" dirty="0" smtClean="0"/>
                        <a:t>13.809</a:t>
                      </a:r>
                      <a:endParaRPr lang="fr-FR" dirty="0"/>
                    </a:p>
                  </a:txBody>
                  <a:tcPr/>
                </a:tc>
                <a:tc>
                  <a:txBody>
                    <a:bodyPr/>
                    <a:lstStyle/>
                    <a:p>
                      <a:r>
                        <a:rPr lang="fr-FR" dirty="0" smtClean="0"/>
                        <a:t>14.853</a:t>
                      </a:r>
                      <a:endParaRPr lang="fr-FR" dirty="0"/>
                    </a:p>
                  </a:txBody>
                  <a:tcPr/>
                </a:tc>
                <a:tc>
                  <a:txBody>
                    <a:bodyPr/>
                    <a:lstStyle/>
                    <a:p>
                      <a:r>
                        <a:rPr lang="fr-FR" dirty="0" smtClean="0"/>
                        <a:t>20.392</a:t>
                      </a:r>
                      <a:endParaRPr lang="fr-FR" dirty="0"/>
                    </a:p>
                  </a:txBody>
                  <a:tcPr/>
                </a:tc>
                <a:tc>
                  <a:txBody>
                    <a:bodyPr/>
                    <a:lstStyle/>
                    <a:p>
                      <a:r>
                        <a:rPr lang="fr-FR" dirty="0" smtClean="0"/>
                        <a:t>21.271</a:t>
                      </a:r>
                      <a:endParaRPr lang="fr-FR" dirty="0"/>
                    </a:p>
                  </a:txBody>
                  <a:tcPr/>
                </a:tc>
                <a:tc>
                  <a:txBody>
                    <a:bodyPr/>
                    <a:lstStyle/>
                    <a:p>
                      <a:r>
                        <a:rPr lang="fr-FR" dirty="0" smtClean="0"/>
                        <a:t>24.819</a:t>
                      </a:r>
                      <a:endParaRPr lang="fr-FR" dirty="0"/>
                    </a:p>
                  </a:txBody>
                  <a:tcPr/>
                </a:tc>
                <a:tc>
                  <a:txBody>
                    <a:bodyPr/>
                    <a:lstStyle/>
                    <a:p>
                      <a:r>
                        <a:rPr lang="fr-FR" dirty="0" smtClean="0"/>
                        <a:t>25.699</a:t>
                      </a:r>
                      <a:endParaRPr lang="fr-FR" dirty="0"/>
                    </a:p>
                  </a:txBody>
                  <a:tcPr/>
                </a:tc>
                <a:tc>
                  <a:txBody>
                    <a:bodyPr/>
                    <a:lstStyle/>
                    <a:p>
                      <a:r>
                        <a:rPr lang="fr-FR" dirty="0" smtClean="0"/>
                        <a:t>29.582</a:t>
                      </a:r>
                      <a:endParaRPr lang="fr-FR" dirty="0"/>
                    </a:p>
                  </a:txBody>
                  <a:tcPr/>
                </a:tc>
                <a:tc>
                  <a:txBody>
                    <a:bodyPr/>
                    <a:lstStyle/>
                    <a:p>
                      <a:r>
                        <a:rPr lang="fr-FR" dirty="0" smtClean="0"/>
                        <a:t>30.552</a:t>
                      </a:r>
                      <a:endParaRPr lang="fr-FR" dirty="0"/>
                    </a:p>
                  </a:txBody>
                  <a:tcPr>
                    <a:solidFill>
                      <a:schemeClr val="accent2"/>
                    </a:solidFill>
                  </a:tcPr>
                </a:tc>
                <a:tc>
                  <a:txBody>
                    <a:bodyPr/>
                    <a:lstStyle/>
                    <a:p>
                      <a:r>
                        <a:rPr lang="fr-FR" dirty="0" smtClean="0"/>
                        <a:t>32.816</a:t>
                      </a:r>
                      <a:endParaRPr lang="fr-FR" dirty="0"/>
                    </a:p>
                  </a:txBody>
                  <a:tcPr/>
                </a:tc>
                <a:extLst>
                  <a:ext uri="{0D108BD9-81ED-4DB2-BD59-A6C34878D82A}">
                    <a16:rowId xmlns:a16="http://schemas.microsoft.com/office/drawing/2014/main" val="89440896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73239614"/>
              </p:ext>
            </p:extLst>
          </p:nvPr>
        </p:nvGraphicFramePr>
        <p:xfrm>
          <a:off x="1683494" y="2564904"/>
          <a:ext cx="8732990" cy="715104"/>
        </p:xfrm>
        <a:graphic>
          <a:graphicData uri="http://schemas.openxmlformats.org/drawingml/2006/table">
            <a:tbl>
              <a:tblPr firstRow="1" bandRow="1">
                <a:tableStyleId>{5940675A-B579-460E-94D1-54222C63F5DA}</a:tableStyleId>
              </a:tblPr>
              <a:tblGrid>
                <a:gridCol w="873299">
                  <a:extLst>
                    <a:ext uri="{9D8B030D-6E8A-4147-A177-3AD203B41FA5}">
                      <a16:colId xmlns:a16="http://schemas.microsoft.com/office/drawing/2014/main" val="2866973638"/>
                    </a:ext>
                  </a:extLst>
                </a:gridCol>
                <a:gridCol w="873299">
                  <a:extLst>
                    <a:ext uri="{9D8B030D-6E8A-4147-A177-3AD203B41FA5}">
                      <a16:colId xmlns:a16="http://schemas.microsoft.com/office/drawing/2014/main" val="3000841060"/>
                    </a:ext>
                  </a:extLst>
                </a:gridCol>
                <a:gridCol w="873299">
                  <a:extLst>
                    <a:ext uri="{9D8B030D-6E8A-4147-A177-3AD203B41FA5}">
                      <a16:colId xmlns:a16="http://schemas.microsoft.com/office/drawing/2014/main" val="959275390"/>
                    </a:ext>
                  </a:extLst>
                </a:gridCol>
                <a:gridCol w="873299">
                  <a:extLst>
                    <a:ext uri="{9D8B030D-6E8A-4147-A177-3AD203B41FA5}">
                      <a16:colId xmlns:a16="http://schemas.microsoft.com/office/drawing/2014/main" val="3748879495"/>
                    </a:ext>
                  </a:extLst>
                </a:gridCol>
                <a:gridCol w="873299">
                  <a:extLst>
                    <a:ext uri="{9D8B030D-6E8A-4147-A177-3AD203B41FA5}">
                      <a16:colId xmlns:a16="http://schemas.microsoft.com/office/drawing/2014/main" val="1312431446"/>
                    </a:ext>
                  </a:extLst>
                </a:gridCol>
                <a:gridCol w="873299">
                  <a:extLst>
                    <a:ext uri="{9D8B030D-6E8A-4147-A177-3AD203B41FA5}">
                      <a16:colId xmlns:a16="http://schemas.microsoft.com/office/drawing/2014/main" val="1326022784"/>
                    </a:ext>
                  </a:extLst>
                </a:gridCol>
                <a:gridCol w="873299">
                  <a:extLst>
                    <a:ext uri="{9D8B030D-6E8A-4147-A177-3AD203B41FA5}">
                      <a16:colId xmlns:a16="http://schemas.microsoft.com/office/drawing/2014/main" val="28131942"/>
                    </a:ext>
                  </a:extLst>
                </a:gridCol>
                <a:gridCol w="873299">
                  <a:extLst>
                    <a:ext uri="{9D8B030D-6E8A-4147-A177-3AD203B41FA5}">
                      <a16:colId xmlns:a16="http://schemas.microsoft.com/office/drawing/2014/main" val="3974717839"/>
                    </a:ext>
                  </a:extLst>
                </a:gridCol>
                <a:gridCol w="873299">
                  <a:extLst>
                    <a:ext uri="{9D8B030D-6E8A-4147-A177-3AD203B41FA5}">
                      <a16:colId xmlns:a16="http://schemas.microsoft.com/office/drawing/2014/main" val="2181292754"/>
                    </a:ext>
                  </a:extLst>
                </a:gridCol>
                <a:gridCol w="873299">
                  <a:extLst>
                    <a:ext uri="{9D8B030D-6E8A-4147-A177-3AD203B41FA5}">
                      <a16:colId xmlns:a16="http://schemas.microsoft.com/office/drawing/2014/main" val="2010303265"/>
                    </a:ext>
                  </a:extLst>
                </a:gridCol>
              </a:tblGrid>
              <a:tr h="715104">
                <a:tc>
                  <a:txBody>
                    <a:bodyPr/>
                    <a:lstStyle/>
                    <a:p>
                      <a:r>
                        <a:rPr lang="fr-FR" dirty="0" smtClean="0"/>
                        <a:t>0</a:t>
                      </a:r>
                      <a:endParaRPr lang="fr-FR" dirty="0"/>
                    </a:p>
                  </a:txBody>
                  <a:tcPr/>
                </a:tc>
                <a:tc>
                  <a:txBody>
                    <a:bodyPr/>
                    <a:lstStyle/>
                    <a:p>
                      <a:r>
                        <a:rPr lang="fr-FR" dirty="0" smtClean="0"/>
                        <a:t>3.393</a:t>
                      </a:r>
                      <a:endParaRPr lang="fr-FR" dirty="0"/>
                    </a:p>
                  </a:txBody>
                  <a:tcPr/>
                </a:tc>
                <a:tc>
                  <a:txBody>
                    <a:bodyPr/>
                    <a:lstStyle/>
                    <a:p>
                      <a:r>
                        <a:rPr lang="fr-FR" dirty="0" smtClean="0"/>
                        <a:t>9.689</a:t>
                      </a:r>
                      <a:endParaRPr lang="fr-FR" dirty="0"/>
                    </a:p>
                  </a:txBody>
                  <a:tcPr/>
                </a:tc>
                <a:tc>
                  <a:txBody>
                    <a:bodyPr/>
                    <a:lstStyle/>
                    <a:p>
                      <a:r>
                        <a:rPr lang="fr-FR" dirty="0" smtClean="0"/>
                        <a:t>14.150</a:t>
                      </a:r>
                      <a:endParaRPr lang="fr-FR" dirty="0"/>
                    </a:p>
                  </a:txBody>
                  <a:tcPr/>
                </a:tc>
                <a:tc>
                  <a:txBody>
                    <a:bodyPr/>
                    <a:lstStyle/>
                    <a:p>
                      <a:r>
                        <a:rPr lang="fr-FR" dirty="0" smtClean="0"/>
                        <a:t>17.847</a:t>
                      </a:r>
                      <a:endParaRPr lang="fr-FR" dirty="0"/>
                    </a:p>
                  </a:txBody>
                  <a:tcPr/>
                </a:tc>
                <a:tc>
                  <a:txBody>
                    <a:bodyPr/>
                    <a:lstStyle/>
                    <a:p>
                      <a:r>
                        <a:rPr lang="fr-FR" dirty="0" smtClean="0"/>
                        <a:t>21.000</a:t>
                      </a:r>
                      <a:endParaRPr lang="fr-FR" dirty="0"/>
                    </a:p>
                  </a:txBody>
                  <a:tcPr/>
                </a:tc>
                <a:tc>
                  <a:txBody>
                    <a:bodyPr/>
                    <a:lstStyle/>
                    <a:p>
                      <a:r>
                        <a:rPr lang="fr-FR" dirty="0" smtClean="0"/>
                        <a:t>23.165</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25.044</a:t>
                      </a:r>
                    </a:p>
                    <a:p>
                      <a:endParaRPr lang="fr-FR" dirty="0"/>
                    </a:p>
                  </a:txBody>
                  <a:tcPr/>
                </a:tc>
                <a:tc>
                  <a:txBody>
                    <a:bodyPr/>
                    <a:lstStyle/>
                    <a:p>
                      <a:r>
                        <a:rPr lang="fr-FR" dirty="0" smtClean="0"/>
                        <a:t>27.673</a:t>
                      </a:r>
                      <a:endParaRPr lang="fr-FR" dirty="0"/>
                    </a:p>
                  </a:txBody>
                  <a:tcPr/>
                </a:tc>
                <a:tc>
                  <a:txBody>
                    <a:bodyPr/>
                    <a:lstStyle/>
                    <a:p>
                      <a:r>
                        <a:rPr lang="fr-FR" dirty="0" smtClean="0"/>
                        <a:t>30.368</a:t>
                      </a:r>
                      <a:endParaRPr lang="fr-FR" dirty="0"/>
                    </a:p>
                  </a:txBody>
                  <a:tcPr>
                    <a:solidFill>
                      <a:schemeClr val="accent2"/>
                    </a:solidFill>
                  </a:tcPr>
                </a:tc>
                <a:extLst>
                  <a:ext uri="{0D108BD9-81ED-4DB2-BD59-A6C34878D82A}">
                    <a16:rowId xmlns:a16="http://schemas.microsoft.com/office/drawing/2014/main" val="1535116125"/>
                  </a:ext>
                </a:extLst>
              </a:tr>
            </a:tbl>
          </a:graphicData>
        </a:graphic>
      </p:graphicFrame>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494" y="3429000"/>
            <a:ext cx="8732986" cy="3223764"/>
          </a:xfrm>
          <a:prstGeom prst="rect">
            <a:avLst/>
          </a:prstGeom>
        </p:spPr>
      </p:pic>
    </p:spTree>
    <p:extLst>
      <p:ext uri="{BB962C8B-B14F-4D97-AF65-F5344CB8AC3E}">
        <p14:creationId xmlns:p14="http://schemas.microsoft.com/office/powerpoint/2010/main" val="1275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703512" y="404665"/>
                <a:ext cx="8784976" cy="6264695"/>
              </a:xfrm>
            </p:spPr>
            <p:txBody>
              <a:bodyPr>
                <a:normAutofit/>
              </a:bodyPr>
              <a:lstStyle/>
              <a:p>
                <a:pPr marL="0" indent="0">
                  <a:buNone/>
                </a:pPr>
                <a:r>
                  <a:rPr lang="fr-FR" dirty="0" smtClean="0"/>
                  <a:t>Traces d’exécution</a:t>
                </a:r>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lgn="ctr">
                  <a:buNone/>
                </a:pPr>
                <a:r>
                  <a:rPr lang="fr-FR" dirty="0" smtClean="0">
                    <a:solidFill>
                      <a:schemeClr val="accent2"/>
                    </a:solidFill>
                  </a:rPr>
                  <a:t>Pas de zéros de la forme </a:t>
                </a:r>
                <a14:m>
                  <m:oMath xmlns:m="http://schemas.openxmlformats.org/officeDocument/2006/math">
                    <m:r>
                      <a:rPr lang="fr-FR" b="0" i="1" smtClean="0">
                        <a:solidFill>
                          <a:schemeClr val="accent2"/>
                        </a:solidFill>
                        <a:latin typeface="Cambria Math" panose="02040503050406030204" pitchFamily="18" charset="0"/>
                      </a:rPr>
                      <m:t>𝑧</m:t>
                    </m:r>
                    <m:r>
                      <a:rPr lang="fr-FR" b="0" i="1" smtClean="0">
                        <a:solidFill>
                          <a:schemeClr val="accent2"/>
                        </a:solidFill>
                        <a:latin typeface="Cambria Math" panose="02040503050406030204" pitchFamily="18" charset="0"/>
                      </a:rPr>
                      <m:t>=0,4+</m:t>
                    </m:r>
                    <m:r>
                      <a:rPr lang="fr-FR" b="0" i="1" smtClean="0">
                        <a:solidFill>
                          <a:schemeClr val="accent2"/>
                        </a:solidFill>
                        <a:latin typeface="Cambria Math" panose="02040503050406030204" pitchFamily="18" charset="0"/>
                      </a:rPr>
                      <m:t>𝑖𝑡</m:t>
                    </m:r>
                    <m:r>
                      <a:rPr lang="fr-FR" b="0" i="1" smtClean="0">
                        <a:solidFill>
                          <a:schemeClr val="accent2"/>
                        </a:solidFill>
                        <a:latin typeface="Cambria Math" panose="02040503050406030204" pitchFamily="18" charset="0"/>
                      </a:rPr>
                      <m:t> </m:t>
                    </m:r>
                    <m:r>
                      <a:rPr lang="fr-FR" b="0" i="1" smtClean="0">
                        <a:solidFill>
                          <a:schemeClr val="accent2"/>
                        </a:solidFill>
                        <a:latin typeface="Cambria Math" panose="02040503050406030204" pitchFamily="18" charset="0"/>
                      </a:rPr>
                      <m:t>𝑝𝑜𝑢𝑟</m:t>
                    </m:r>
                    <m:r>
                      <a:rPr lang="fr-FR" b="0" i="1" smtClean="0">
                        <a:solidFill>
                          <a:schemeClr val="accent2"/>
                        </a:solidFill>
                        <a:latin typeface="Cambria Math" panose="02040503050406030204" pitchFamily="18" charset="0"/>
                      </a:rPr>
                      <m:t> </m:t>
                    </m:r>
                    <m:r>
                      <a:rPr lang="fr-FR" b="0" i="1" smtClean="0">
                        <a:solidFill>
                          <a:schemeClr val="accent2"/>
                        </a:solidFill>
                        <a:latin typeface="Cambria Math" panose="02040503050406030204" pitchFamily="18" charset="0"/>
                      </a:rPr>
                      <m:t>𝑡</m:t>
                    </m:r>
                    <m:r>
                      <a:rPr lang="fr-FR" b="0" i="1" smtClean="0">
                        <a:solidFill>
                          <a:schemeClr val="accent2"/>
                        </a:solidFill>
                        <a:latin typeface="Cambria Math" panose="02040503050406030204" pitchFamily="18" charset="0"/>
                        <a:ea typeface="Cambria Math" panose="02040503050406030204" pitchFamily="18" charset="0"/>
                      </a:rPr>
                      <m:t>∈</m:t>
                    </m:r>
                    <m:d>
                      <m:dPr>
                        <m:begChr m:val="["/>
                        <m:endChr m:val="]"/>
                        <m:ctrlPr>
                          <a:rPr lang="fr-FR" b="0" i="1" smtClean="0">
                            <a:solidFill>
                              <a:schemeClr val="accent2"/>
                            </a:solidFill>
                            <a:latin typeface="Cambria Math" panose="02040503050406030204" pitchFamily="18" charset="0"/>
                            <a:ea typeface="Cambria Math" panose="02040503050406030204" pitchFamily="18" charset="0"/>
                          </a:rPr>
                        </m:ctrlPr>
                      </m:dPr>
                      <m:e>
                        <m:r>
                          <a:rPr lang="fr-FR" b="0" i="1" smtClean="0">
                            <a:solidFill>
                              <a:schemeClr val="accent2"/>
                            </a:solidFill>
                            <a:latin typeface="Cambria Math" panose="02040503050406030204" pitchFamily="18" charset="0"/>
                            <a:ea typeface="Cambria Math" panose="02040503050406030204" pitchFamily="18" charset="0"/>
                          </a:rPr>
                          <m:t>0,32</m:t>
                        </m:r>
                      </m:e>
                    </m:d>
                  </m:oMath>
                </a14:m>
                <a:endParaRPr lang="fr-FR" dirty="0" smtClean="0"/>
              </a:p>
              <a:p>
                <a:pPr marL="0" indent="0">
                  <a:buNone/>
                </a:pPr>
                <a:endParaRPr lang="fr-FR" dirty="0" smtClean="0"/>
              </a:p>
              <a:p>
                <a:pPr marL="0" indent="0">
                  <a:buNone/>
                </a:pPr>
                <a:endParaRPr lang="fr-FR"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703512" y="404665"/>
                <a:ext cx="8784976" cy="6264695"/>
              </a:xfrm>
              <a:blipFill>
                <a:blip r:embed="rId2"/>
                <a:stretch>
                  <a:fillRect l="-1040" t="-1362"/>
                </a:stretch>
              </a:blipFill>
            </p:spPr>
            <p:txBody>
              <a:bodyPr/>
              <a:lstStyle/>
              <a:p>
                <a:r>
                  <a:rPr lang="fr-FR">
                    <a:noFill/>
                  </a:rPr>
                  <a:t> </a:t>
                </a:r>
              </a:p>
            </p:txBody>
          </p:sp>
        </mc:Fallback>
      </mc:AlternateContent>
      <p:pic>
        <p:nvPicPr>
          <p:cNvPr id="10" name="Content Placeholder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783577" y="788839"/>
            <a:ext cx="4896544" cy="49640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470" y="788838"/>
            <a:ext cx="3219344" cy="4979909"/>
          </a:xfrm>
          <a:prstGeom prst="rect">
            <a:avLst/>
          </a:prstGeom>
        </p:spPr>
      </p:pic>
    </p:spTree>
    <p:extLst>
      <p:ext uri="{BB962C8B-B14F-4D97-AF65-F5344CB8AC3E}">
        <p14:creationId xmlns:p14="http://schemas.microsoft.com/office/powerpoint/2010/main" val="249690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332657"/>
                <a:ext cx="8784976" cy="6264695"/>
              </a:xfrm>
            </p:spPr>
            <p:txBody>
              <a:bodyPr>
                <a:normAutofit/>
              </a:bodyPr>
              <a:lstStyle/>
              <a:p>
                <a:pPr marL="0" indent="0">
                  <a:buNone/>
                </a:pPr>
                <a:r>
                  <a:rPr lang="fr-FR" sz="2000" dirty="0"/>
                  <a:t>Exécution de l’algorithme: a=0,5</a:t>
                </a:r>
              </a:p>
              <a:p>
                <a:pPr marL="0" indent="0">
                  <a:buNone/>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𝑓</m:t>
                        </m:r>
                      </m:e>
                      <m:sub>
                        <m:r>
                          <a:rPr lang="fr-FR" sz="2000" i="1">
                            <a:latin typeface="Cambria Math" panose="02040503050406030204" pitchFamily="18" charset="0"/>
                          </a:rPr>
                          <m:t>1</m:t>
                        </m:r>
                      </m:sub>
                    </m:sSub>
                    <m:d>
                      <m:dPr>
                        <m:ctrlPr>
                          <a:rPr lang="fr-FR" sz="2000" i="1">
                            <a:latin typeface="Cambria Math" panose="02040503050406030204" pitchFamily="18" charset="0"/>
                          </a:rPr>
                        </m:ctrlPr>
                      </m:dPr>
                      <m:e>
                        <m:r>
                          <a:rPr lang="fr-FR" sz="2000" i="1">
                            <a:latin typeface="Cambria Math" panose="02040503050406030204" pitchFamily="18" charset="0"/>
                          </a:rPr>
                          <m:t>𝑥</m:t>
                        </m:r>
                      </m:e>
                    </m:d>
                    <m:r>
                      <a:rPr lang="fr-FR" sz="2000" i="1">
                        <a:latin typeface="Cambria Math" panose="02040503050406030204" pitchFamily="18" charset="0"/>
                      </a:rPr>
                      <m:t>=</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0,5+</m:t>
                            </m:r>
                            <m:r>
                              <a:rPr lang="fr-FR" sz="2000" i="1">
                                <a:latin typeface="Cambria Math" panose="02040503050406030204" pitchFamily="18" charset="0"/>
                                <a:ea typeface="Cambria Math" panose="02040503050406030204" pitchFamily="18" charset="0"/>
                              </a:rPr>
                              <m:t>𝑖𝑥</m:t>
                            </m:r>
                          </m:e>
                        </m:d>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𝑎𝑣𝑒𝑐</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0,40</m:t>
                        </m:r>
                      </m:e>
                    </m:d>
                  </m:oMath>
                </a14:m>
                <a:r>
                  <a:rPr lang="fr-FR" sz="2000" dirty="0"/>
                  <a:t> </a:t>
                </a:r>
              </a:p>
              <a:p>
                <a:pPr marL="0" indent="0">
                  <a:buNone/>
                </a:pPr>
                <a:endParaRPr lang="fr-FR" sz="2000" dirty="0"/>
              </a:p>
              <a:p>
                <a:pPr marL="0" indent="0">
                  <a:buNone/>
                </a:pPr>
                <a:endParaRPr lang="fr-FR" sz="2000" dirty="0"/>
              </a:p>
              <a:p>
                <a:pPr marL="0" indent="0">
                  <a:buNone/>
                </a:pPr>
                <a14:m>
                  <m:oMathPara xmlns:m="http://schemas.openxmlformats.org/officeDocument/2006/math">
                    <m:oMathParaPr>
                      <m:jc m:val="left"/>
                    </m:oMathParaPr>
                    <m:oMath xmlns:m="http://schemas.openxmlformats.org/officeDocument/2006/math">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𝑓</m:t>
                          </m:r>
                        </m:e>
                        <m:sub>
                          <m:r>
                            <a:rPr lang="fr-FR" sz="2000" i="1">
                              <a:latin typeface="Cambria Math" panose="02040503050406030204" pitchFamily="18" charset="0"/>
                              <a:ea typeface="Cambria Math" panose="02040503050406030204" pitchFamily="18" charset="0"/>
                            </a:rPr>
                            <m:t>2</m:t>
                          </m:r>
                        </m:sub>
                      </m:sSub>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𝐼𝑚</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0,5+</m:t>
                              </m:r>
                              <m:r>
                                <a:rPr lang="fr-FR" sz="2000" i="1">
                                  <a:latin typeface="Cambria Math" panose="02040503050406030204" pitchFamily="18" charset="0"/>
                                  <a:ea typeface="Cambria Math" panose="02040503050406030204" pitchFamily="18" charset="0"/>
                                </a:rPr>
                                <m:t>𝑖𝑥</m:t>
                              </m:r>
                            </m:e>
                          </m:d>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𝑎𝑣𝑒𝑐</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0,40</m:t>
                          </m:r>
                        </m:e>
                      </m:d>
                    </m:oMath>
                  </m:oMathPara>
                </a14:m>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332657"/>
                <a:ext cx="8784976" cy="6264695"/>
              </a:xfrm>
              <a:blipFill>
                <a:blip r:embed="rId2"/>
                <a:stretch>
                  <a:fillRect l="-693" t="-1071"/>
                </a:stretch>
              </a:blipFill>
            </p:spPr>
            <p:txBody>
              <a:bodyPr/>
              <a:lstStyle/>
              <a:p>
                <a:r>
                  <a:rPr lang="fr-F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259647907"/>
              </p:ext>
            </p:extLst>
          </p:nvPr>
        </p:nvGraphicFramePr>
        <p:xfrm>
          <a:off x="1703510" y="1397000"/>
          <a:ext cx="8784980" cy="735856"/>
        </p:xfrm>
        <a:graphic>
          <a:graphicData uri="http://schemas.openxmlformats.org/drawingml/2006/table">
            <a:tbl>
              <a:tblPr firstRow="1" bandRow="1">
                <a:tableStyleId>{5940675A-B579-460E-94D1-54222C63F5DA}</a:tableStyleId>
              </a:tblPr>
              <a:tblGrid>
                <a:gridCol w="878498">
                  <a:extLst>
                    <a:ext uri="{9D8B030D-6E8A-4147-A177-3AD203B41FA5}">
                      <a16:colId xmlns:a16="http://schemas.microsoft.com/office/drawing/2014/main" val="667486567"/>
                    </a:ext>
                  </a:extLst>
                </a:gridCol>
                <a:gridCol w="878498">
                  <a:extLst>
                    <a:ext uri="{9D8B030D-6E8A-4147-A177-3AD203B41FA5}">
                      <a16:colId xmlns:a16="http://schemas.microsoft.com/office/drawing/2014/main" val="3218042952"/>
                    </a:ext>
                  </a:extLst>
                </a:gridCol>
                <a:gridCol w="878498">
                  <a:extLst>
                    <a:ext uri="{9D8B030D-6E8A-4147-A177-3AD203B41FA5}">
                      <a16:colId xmlns:a16="http://schemas.microsoft.com/office/drawing/2014/main" val="3668153407"/>
                    </a:ext>
                  </a:extLst>
                </a:gridCol>
                <a:gridCol w="878498">
                  <a:extLst>
                    <a:ext uri="{9D8B030D-6E8A-4147-A177-3AD203B41FA5}">
                      <a16:colId xmlns:a16="http://schemas.microsoft.com/office/drawing/2014/main" val="765551140"/>
                    </a:ext>
                  </a:extLst>
                </a:gridCol>
                <a:gridCol w="878498">
                  <a:extLst>
                    <a:ext uri="{9D8B030D-6E8A-4147-A177-3AD203B41FA5}">
                      <a16:colId xmlns:a16="http://schemas.microsoft.com/office/drawing/2014/main" val="3597340429"/>
                    </a:ext>
                  </a:extLst>
                </a:gridCol>
                <a:gridCol w="878498">
                  <a:extLst>
                    <a:ext uri="{9D8B030D-6E8A-4147-A177-3AD203B41FA5}">
                      <a16:colId xmlns:a16="http://schemas.microsoft.com/office/drawing/2014/main" val="3659942806"/>
                    </a:ext>
                  </a:extLst>
                </a:gridCol>
                <a:gridCol w="878498">
                  <a:extLst>
                    <a:ext uri="{9D8B030D-6E8A-4147-A177-3AD203B41FA5}">
                      <a16:colId xmlns:a16="http://schemas.microsoft.com/office/drawing/2014/main" val="8343188"/>
                    </a:ext>
                  </a:extLst>
                </a:gridCol>
                <a:gridCol w="878498">
                  <a:extLst>
                    <a:ext uri="{9D8B030D-6E8A-4147-A177-3AD203B41FA5}">
                      <a16:colId xmlns:a16="http://schemas.microsoft.com/office/drawing/2014/main" val="2653562724"/>
                    </a:ext>
                  </a:extLst>
                </a:gridCol>
                <a:gridCol w="878498">
                  <a:extLst>
                    <a:ext uri="{9D8B030D-6E8A-4147-A177-3AD203B41FA5}">
                      <a16:colId xmlns:a16="http://schemas.microsoft.com/office/drawing/2014/main" val="739535067"/>
                    </a:ext>
                  </a:extLst>
                </a:gridCol>
                <a:gridCol w="878498">
                  <a:extLst>
                    <a:ext uri="{9D8B030D-6E8A-4147-A177-3AD203B41FA5}">
                      <a16:colId xmlns:a16="http://schemas.microsoft.com/office/drawing/2014/main" val="981975977"/>
                    </a:ext>
                  </a:extLst>
                </a:gridCol>
              </a:tblGrid>
              <a:tr h="735856">
                <a:tc>
                  <a:txBody>
                    <a:bodyPr/>
                    <a:lstStyle/>
                    <a:p>
                      <a:r>
                        <a:rPr lang="fr-FR" dirty="0" smtClean="0"/>
                        <a:t>0.819</a:t>
                      </a:r>
                      <a:endParaRPr lang="fr-FR" dirty="0"/>
                    </a:p>
                  </a:txBody>
                  <a:tcPr/>
                </a:tc>
                <a:tc>
                  <a:txBody>
                    <a:bodyPr/>
                    <a:lstStyle/>
                    <a:p>
                      <a:r>
                        <a:rPr lang="fr-FR" dirty="0" smtClean="0"/>
                        <a:t>14.134</a:t>
                      </a:r>
                      <a:endParaRPr lang="fr-FR" dirty="0"/>
                    </a:p>
                  </a:txBody>
                  <a:tcPr>
                    <a:solidFill>
                      <a:schemeClr val="accent2"/>
                    </a:solidFill>
                  </a:tcPr>
                </a:tc>
                <a:tc>
                  <a:txBody>
                    <a:bodyPr/>
                    <a:lstStyle/>
                    <a:p>
                      <a:r>
                        <a:rPr lang="fr-FR" dirty="0" smtClean="0"/>
                        <a:t>14.517</a:t>
                      </a:r>
                      <a:endParaRPr lang="fr-FR" dirty="0"/>
                    </a:p>
                  </a:txBody>
                  <a:tcPr/>
                </a:tc>
                <a:tc>
                  <a:txBody>
                    <a:bodyPr/>
                    <a:lstStyle/>
                    <a:p>
                      <a:r>
                        <a:rPr lang="fr-FR" dirty="0" smtClean="0"/>
                        <a:t>20.654</a:t>
                      </a:r>
                      <a:endParaRPr lang="fr-FR" dirty="0"/>
                    </a:p>
                  </a:txBody>
                  <a:tcPr/>
                </a:tc>
                <a:tc>
                  <a:txBody>
                    <a:bodyPr/>
                    <a:lstStyle/>
                    <a:p>
                      <a:r>
                        <a:rPr lang="fr-FR" dirty="0" smtClean="0"/>
                        <a:t>21.022</a:t>
                      </a:r>
                      <a:endParaRPr lang="fr-FR" dirty="0"/>
                    </a:p>
                  </a:txBody>
                  <a:tcPr>
                    <a:solidFill>
                      <a:schemeClr val="accent6"/>
                    </a:solidFill>
                  </a:tcPr>
                </a:tc>
                <a:tc>
                  <a:txBody>
                    <a:bodyPr/>
                    <a:lstStyle/>
                    <a:p>
                      <a:r>
                        <a:rPr lang="fr-FR" dirty="0" smtClean="0"/>
                        <a:t>25.010</a:t>
                      </a:r>
                      <a:endParaRPr lang="fr-FR" dirty="0"/>
                    </a:p>
                  </a:txBody>
                  <a:tcPr>
                    <a:solidFill>
                      <a:schemeClr val="bg2">
                        <a:lumMod val="50000"/>
                        <a:lumOff val="50000"/>
                      </a:schemeClr>
                    </a:solidFill>
                  </a:tcPr>
                </a:tc>
                <a:tc>
                  <a:txBody>
                    <a:bodyPr/>
                    <a:lstStyle/>
                    <a:p>
                      <a:r>
                        <a:rPr lang="fr-FR" dirty="0" smtClean="0"/>
                        <a:t>25.491</a:t>
                      </a:r>
                      <a:endParaRPr lang="fr-FR" dirty="0"/>
                    </a:p>
                  </a:txBody>
                  <a:tcPr/>
                </a:tc>
                <a:tc>
                  <a:txBody>
                    <a:bodyPr/>
                    <a:lstStyle/>
                    <a:p>
                      <a:r>
                        <a:rPr lang="fr-FR" dirty="0" smtClean="0"/>
                        <a:t>29.738</a:t>
                      </a:r>
                      <a:endParaRPr lang="fr-FR" dirty="0"/>
                    </a:p>
                  </a:txBody>
                  <a:tcPr/>
                </a:tc>
                <a:tc>
                  <a:txBody>
                    <a:bodyPr/>
                    <a:lstStyle/>
                    <a:p>
                      <a:r>
                        <a:rPr lang="fr-FR" dirty="0" smtClean="0"/>
                        <a:t>30.424</a:t>
                      </a:r>
                      <a:endParaRPr lang="fr-FR" dirty="0"/>
                    </a:p>
                  </a:txBody>
                  <a:tcPr>
                    <a:solidFill>
                      <a:schemeClr val="accent5"/>
                    </a:solidFill>
                  </a:tcPr>
                </a:tc>
                <a:tc>
                  <a:txBody>
                    <a:bodyPr/>
                    <a:lstStyle/>
                    <a:p>
                      <a:r>
                        <a:rPr lang="fr-FR" dirty="0" smtClean="0"/>
                        <a:t>32.935</a:t>
                      </a:r>
                      <a:endParaRPr lang="fr-FR" dirty="0"/>
                    </a:p>
                  </a:txBody>
                  <a:tcPr/>
                </a:tc>
                <a:extLst>
                  <a:ext uri="{0D108BD9-81ED-4DB2-BD59-A6C34878D82A}">
                    <a16:rowId xmlns:a16="http://schemas.microsoft.com/office/drawing/2014/main" val="54760359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02492515"/>
              </p:ext>
            </p:extLst>
          </p:nvPr>
        </p:nvGraphicFramePr>
        <p:xfrm>
          <a:off x="1703510" y="2636912"/>
          <a:ext cx="8784980" cy="735856"/>
        </p:xfrm>
        <a:graphic>
          <a:graphicData uri="http://schemas.openxmlformats.org/drawingml/2006/table">
            <a:tbl>
              <a:tblPr firstRow="1" bandRow="1">
                <a:tableStyleId>{5940675A-B579-460E-94D1-54222C63F5DA}</a:tableStyleId>
              </a:tblPr>
              <a:tblGrid>
                <a:gridCol w="878498">
                  <a:extLst>
                    <a:ext uri="{9D8B030D-6E8A-4147-A177-3AD203B41FA5}">
                      <a16:colId xmlns:a16="http://schemas.microsoft.com/office/drawing/2014/main" val="2583007921"/>
                    </a:ext>
                  </a:extLst>
                </a:gridCol>
                <a:gridCol w="878498">
                  <a:extLst>
                    <a:ext uri="{9D8B030D-6E8A-4147-A177-3AD203B41FA5}">
                      <a16:colId xmlns:a16="http://schemas.microsoft.com/office/drawing/2014/main" val="932572338"/>
                    </a:ext>
                  </a:extLst>
                </a:gridCol>
                <a:gridCol w="878498">
                  <a:extLst>
                    <a:ext uri="{9D8B030D-6E8A-4147-A177-3AD203B41FA5}">
                      <a16:colId xmlns:a16="http://schemas.microsoft.com/office/drawing/2014/main" val="1576770413"/>
                    </a:ext>
                  </a:extLst>
                </a:gridCol>
                <a:gridCol w="878498">
                  <a:extLst>
                    <a:ext uri="{9D8B030D-6E8A-4147-A177-3AD203B41FA5}">
                      <a16:colId xmlns:a16="http://schemas.microsoft.com/office/drawing/2014/main" val="3799245750"/>
                    </a:ext>
                  </a:extLst>
                </a:gridCol>
                <a:gridCol w="878498">
                  <a:extLst>
                    <a:ext uri="{9D8B030D-6E8A-4147-A177-3AD203B41FA5}">
                      <a16:colId xmlns:a16="http://schemas.microsoft.com/office/drawing/2014/main" val="2820668481"/>
                    </a:ext>
                  </a:extLst>
                </a:gridCol>
                <a:gridCol w="878498">
                  <a:extLst>
                    <a:ext uri="{9D8B030D-6E8A-4147-A177-3AD203B41FA5}">
                      <a16:colId xmlns:a16="http://schemas.microsoft.com/office/drawing/2014/main" val="1638536993"/>
                    </a:ext>
                  </a:extLst>
                </a:gridCol>
                <a:gridCol w="878498">
                  <a:extLst>
                    <a:ext uri="{9D8B030D-6E8A-4147-A177-3AD203B41FA5}">
                      <a16:colId xmlns:a16="http://schemas.microsoft.com/office/drawing/2014/main" val="1415966926"/>
                    </a:ext>
                  </a:extLst>
                </a:gridCol>
                <a:gridCol w="878498">
                  <a:extLst>
                    <a:ext uri="{9D8B030D-6E8A-4147-A177-3AD203B41FA5}">
                      <a16:colId xmlns:a16="http://schemas.microsoft.com/office/drawing/2014/main" val="2734879754"/>
                    </a:ext>
                  </a:extLst>
                </a:gridCol>
                <a:gridCol w="878498">
                  <a:extLst>
                    <a:ext uri="{9D8B030D-6E8A-4147-A177-3AD203B41FA5}">
                      <a16:colId xmlns:a16="http://schemas.microsoft.com/office/drawing/2014/main" val="3737681122"/>
                    </a:ext>
                  </a:extLst>
                </a:gridCol>
                <a:gridCol w="878498">
                  <a:extLst>
                    <a:ext uri="{9D8B030D-6E8A-4147-A177-3AD203B41FA5}">
                      <a16:colId xmlns:a16="http://schemas.microsoft.com/office/drawing/2014/main" val="320298174"/>
                    </a:ext>
                  </a:extLst>
                </a:gridCol>
              </a:tblGrid>
              <a:tr h="735856">
                <a:tc>
                  <a:txBody>
                    <a:bodyPr/>
                    <a:lstStyle/>
                    <a:p>
                      <a:r>
                        <a:rPr lang="fr-FR" dirty="0" smtClean="0"/>
                        <a:t>0.0</a:t>
                      </a:r>
                      <a:endParaRPr lang="fr-FR" dirty="0"/>
                    </a:p>
                  </a:txBody>
                  <a:tcPr/>
                </a:tc>
                <a:tc>
                  <a:txBody>
                    <a:bodyPr/>
                    <a:lstStyle/>
                    <a:p>
                      <a:r>
                        <a:rPr lang="fr-FR" dirty="0" smtClean="0"/>
                        <a:t>3.436</a:t>
                      </a:r>
                      <a:endParaRPr lang="fr-FR" dirty="0"/>
                    </a:p>
                  </a:txBody>
                  <a:tcPr/>
                </a:tc>
                <a:tc>
                  <a:txBody>
                    <a:bodyPr/>
                    <a:lstStyle/>
                    <a:p>
                      <a:r>
                        <a:rPr lang="fr-FR" dirty="0" smtClean="0"/>
                        <a:t>9.666</a:t>
                      </a:r>
                      <a:endParaRPr lang="fr-FR" dirty="0"/>
                    </a:p>
                  </a:txBody>
                  <a:tcPr/>
                </a:tc>
                <a:tc>
                  <a:txBody>
                    <a:bodyPr/>
                    <a:lstStyle/>
                    <a:p>
                      <a:r>
                        <a:rPr lang="fr-FR" dirty="0" smtClean="0"/>
                        <a:t>14.134</a:t>
                      </a:r>
                      <a:endParaRPr lang="fr-FR" dirty="0"/>
                    </a:p>
                  </a:txBody>
                  <a:tcPr>
                    <a:solidFill>
                      <a:schemeClr val="accent2"/>
                    </a:solidFill>
                  </a:tcPr>
                </a:tc>
                <a:tc>
                  <a:txBody>
                    <a:bodyPr/>
                    <a:lstStyle/>
                    <a:p>
                      <a:r>
                        <a:rPr lang="fr-FR" dirty="0" smtClean="0"/>
                        <a:t>17.845</a:t>
                      </a:r>
                      <a:endParaRPr lang="fr-FR" dirty="0"/>
                    </a:p>
                  </a:txBody>
                  <a:tcPr/>
                </a:tc>
                <a:tc>
                  <a:txBody>
                    <a:bodyPr/>
                    <a:lstStyle/>
                    <a:p>
                      <a:r>
                        <a:rPr lang="fr-FR" dirty="0" smtClean="0"/>
                        <a:t>21.022</a:t>
                      </a:r>
                      <a:endParaRPr lang="fr-FR" dirty="0"/>
                    </a:p>
                  </a:txBody>
                  <a:tcPr>
                    <a:solidFill>
                      <a:schemeClr val="accent6"/>
                    </a:solidFill>
                  </a:tcPr>
                </a:tc>
                <a:tc>
                  <a:txBody>
                    <a:bodyPr/>
                    <a:lstStyle/>
                    <a:p>
                      <a:r>
                        <a:rPr lang="fr-FR" dirty="0" smtClean="0"/>
                        <a:t>23.170</a:t>
                      </a:r>
                      <a:endParaRPr lang="fr-FR" dirty="0"/>
                    </a:p>
                  </a:txBody>
                  <a:tcPr/>
                </a:tc>
                <a:tc>
                  <a:txBody>
                    <a:bodyPr/>
                    <a:lstStyle/>
                    <a:p>
                      <a:r>
                        <a:rPr lang="fr-FR" dirty="0" smtClean="0"/>
                        <a:t>25.010</a:t>
                      </a:r>
                      <a:endParaRPr lang="fr-FR" dirty="0"/>
                    </a:p>
                  </a:txBody>
                  <a:tcPr>
                    <a:solidFill>
                      <a:schemeClr val="bg2">
                        <a:lumMod val="50000"/>
                        <a:lumOff val="50000"/>
                      </a:schemeClr>
                    </a:solidFill>
                  </a:tcPr>
                </a:tc>
                <a:tc>
                  <a:txBody>
                    <a:bodyPr/>
                    <a:lstStyle/>
                    <a:p>
                      <a:r>
                        <a:rPr lang="fr-FR" dirty="0" smtClean="0"/>
                        <a:t>27.670</a:t>
                      </a:r>
                      <a:endParaRPr lang="fr-FR" dirty="0"/>
                    </a:p>
                  </a:txBody>
                  <a:tcPr/>
                </a:tc>
                <a:tc>
                  <a:txBody>
                    <a:bodyPr/>
                    <a:lstStyle/>
                    <a:p>
                      <a:r>
                        <a:rPr lang="fr-FR" dirty="0" smtClean="0"/>
                        <a:t>30.424</a:t>
                      </a:r>
                      <a:endParaRPr lang="fr-FR" dirty="0"/>
                    </a:p>
                  </a:txBody>
                  <a:tcPr>
                    <a:solidFill>
                      <a:schemeClr val="accent5"/>
                    </a:solidFill>
                  </a:tcPr>
                </a:tc>
                <a:extLst>
                  <a:ext uri="{0D108BD9-81ED-4DB2-BD59-A6C34878D82A}">
                    <a16:rowId xmlns:a16="http://schemas.microsoft.com/office/drawing/2014/main" val="2177180568"/>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768" y="3440208"/>
            <a:ext cx="8748464" cy="3111902"/>
          </a:xfrm>
          <a:prstGeom prst="rect">
            <a:avLst/>
          </a:prstGeom>
        </p:spPr>
      </p:pic>
    </p:spTree>
    <p:extLst>
      <p:ext uri="{BB962C8B-B14F-4D97-AF65-F5344CB8AC3E}">
        <p14:creationId xmlns:p14="http://schemas.microsoft.com/office/powerpoint/2010/main" val="394095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19536" y="260649"/>
                <a:ext cx="8352928" cy="6264695"/>
              </a:xfrm>
            </p:spPr>
            <p:txBody>
              <a:bodyPr>
                <a:normAutofit/>
              </a:bodyPr>
              <a:lstStyle/>
              <a:p>
                <a:pPr marL="0" indent="0">
                  <a:buNone/>
                </a:pPr>
                <a:r>
                  <a:rPr lang="fr-FR" sz="2000" dirty="0"/>
                  <a:t>On a des zéros sur l’axe </a:t>
                </a:r>
                <a14:m>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2</m:t>
                        </m:r>
                      </m:den>
                    </m:f>
                  </m:oMath>
                </a14:m>
                <a:endParaRPr lang="fr-FR" sz="2000" dirty="0"/>
              </a:p>
              <a:p>
                <a:pPr marL="0" indent="0">
                  <a:buNone/>
                </a:pPr>
                <a14:m>
                  <m:oMathPara xmlns:m="http://schemas.openxmlformats.org/officeDocument/2006/math">
                    <m:oMathParaPr>
                      <m:jc m:val="centerGroup"/>
                    </m:oMathParaPr>
                    <m:oMath xmlns:m="http://schemas.openxmlformats.org/officeDocument/2006/math">
                      <m:r>
                        <a:rPr lang="fr-FR" sz="2000" i="1">
                          <a:solidFill>
                            <a:schemeClr val="accent2"/>
                          </a:solidFill>
                          <a:latin typeface="Cambria Math" panose="02040503050406030204" pitchFamily="18" charset="0"/>
                        </a:rPr>
                        <m:t>0,5+14.134 </m:t>
                      </m:r>
                      <m:r>
                        <a:rPr lang="fr-FR" sz="2000" i="1">
                          <a:solidFill>
                            <a:schemeClr val="accent2"/>
                          </a:solidFill>
                          <a:latin typeface="Cambria Math" panose="02040503050406030204" pitchFamily="18" charset="0"/>
                        </a:rPr>
                        <m:t>𝑖</m:t>
                      </m:r>
                      <m:r>
                        <a:rPr lang="fr-FR" sz="2000" i="1">
                          <a:latin typeface="Cambria Math" panose="02040503050406030204" pitchFamily="18" charset="0"/>
                        </a:rPr>
                        <m:t>  ∗  </m:t>
                      </m:r>
                      <m:r>
                        <a:rPr lang="fr-FR" sz="2000" i="1">
                          <a:solidFill>
                            <a:schemeClr val="accent6"/>
                          </a:solidFill>
                          <a:latin typeface="Cambria Math" panose="02040503050406030204" pitchFamily="18" charset="0"/>
                        </a:rPr>
                        <m:t>0,5+21,022 </m:t>
                      </m:r>
                      <m:r>
                        <a:rPr lang="fr-FR" sz="2000" i="1">
                          <a:solidFill>
                            <a:schemeClr val="accent6"/>
                          </a:solidFill>
                          <a:latin typeface="Cambria Math" panose="02040503050406030204" pitchFamily="18" charset="0"/>
                        </a:rPr>
                        <m:t>𝑖</m:t>
                      </m:r>
                      <m:r>
                        <a:rPr lang="fr-FR" sz="2000" i="1">
                          <a:latin typeface="Cambria Math" panose="02040503050406030204" pitchFamily="18" charset="0"/>
                        </a:rPr>
                        <m:t> ∗ </m:t>
                      </m:r>
                      <m:r>
                        <a:rPr lang="fr-FR" sz="2000" i="1">
                          <a:solidFill>
                            <a:schemeClr val="bg2">
                              <a:lumMod val="50000"/>
                              <a:lumOff val="50000"/>
                            </a:schemeClr>
                          </a:solidFill>
                          <a:latin typeface="Cambria Math" panose="02040503050406030204" pitchFamily="18" charset="0"/>
                        </a:rPr>
                        <m:t>0,5+25,010 </m:t>
                      </m:r>
                      <m:r>
                        <a:rPr lang="fr-FR" sz="2000" i="1">
                          <a:solidFill>
                            <a:schemeClr val="bg2">
                              <a:lumMod val="50000"/>
                              <a:lumOff val="50000"/>
                            </a:schemeClr>
                          </a:solidFill>
                          <a:latin typeface="Cambria Math" panose="02040503050406030204" pitchFamily="18" charset="0"/>
                        </a:rPr>
                        <m:t>𝑖</m:t>
                      </m:r>
                      <m:r>
                        <a:rPr lang="fr-FR" sz="2000" i="1">
                          <a:solidFill>
                            <a:schemeClr val="bg2">
                              <a:lumMod val="50000"/>
                              <a:lumOff val="50000"/>
                            </a:schemeClr>
                          </a:solidFill>
                          <a:latin typeface="Cambria Math" panose="02040503050406030204" pitchFamily="18" charset="0"/>
                        </a:rPr>
                        <m:t> ∗ 0,5+30,424 </m:t>
                      </m:r>
                      <m:r>
                        <a:rPr lang="fr-FR" sz="2000" i="1" smtClean="0">
                          <a:solidFill>
                            <a:schemeClr val="accent3"/>
                          </a:solidFill>
                          <a:latin typeface="Cambria Math" panose="02040503050406030204" pitchFamily="18" charset="0"/>
                        </a:rPr>
                        <m:t>𝑖</m:t>
                      </m:r>
                    </m:oMath>
                  </m:oMathPara>
                </a14:m>
                <a:endParaRPr lang="fr-FR" sz="2000" dirty="0">
                  <a:solidFill>
                    <a:schemeClr val="accent3"/>
                  </a:solidFill>
                </a:endParaRPr>
              </a:p>
              <a:p>
                <a:pPr marL="0" indent="0">
                  <a:buNone/>
                </a:pPr>
                <a:r>
                  <a:rPr lang="fr-FR" sz="2000" dirty="0"/>
                  <a:t>on peut </a:t>
                </a:r>
                <a:r>
                  <a:rPr lang="fr-FR" sz="2000" dirty="0">
                    <a:solidFill>
                      <a:srgbClr val="FF0000"/>
                    </a:solidFill>
                  </a:rPr>
                  <a:t>optimiser</a:t>
                </a:r>
                <a:r>
                  <a:rPr lang="fr-FR" sz="2000" dirty="0"/>
                  <a:t> ce résultat à </a:t>
                </a:r>
                <a14:m>
                  <m:oMath xmlns:m="http://schemas.openxmlformats.org/officeDocument/2006/math">
                    <m:sSup>
                      <m:sSupPr>
                        <m:ctrlPr>
                          <a:rPr lang="fr-FR" sz="2000" i="1">
                            <a:latin typeface="Cambria Math" panose="02040503050406030204" pitchFamily="18" charset="0"/>
                          </a:rPr>
                        </m:ctrlPr>
                      </m:sSupPr>
                      <m:e>
                        <m:r>
                          <a:rPr lang="fr-FR" sz="2000">
                            <a:latin typeface="Cambria Math" panose="02040503050406030204" pitchFamily="18" charset="0"/>
                          </a:rPr>
                          <m:t>10</m:t>
                        </m:r>
                      </m:e>
                      <m:sup>
                        <m:r>
                          <a:rPr lang="fr-FR" sz="2000">
                            <a:latin typeface="Cambria Math" panose="02040503050406030204" pitchFamily="18" charset="0"/>
                          </a:rPr>
                          <m:t>−14</m:t>
                        </m:r>
                      </m:sup>
                    </m:sSup>
                  </m:oMath>
                </a14:m>
                <a:r>
                  <a:rPr lang="fr-FR" sz="2000" dirty="0"/>
                  <a:t>prés, par exemple le premier zéros est en fait : </a:t>
                </a:r>
                <a14:m>
                  <m:oMath xmlns:m="http://schemas.openxmlformats.org/officeDocument/2006/math">
                    <m:r>
                      <a:rPr lang="fr-FR" sz="2000" i="1">
                        <a:latin typeface="Cambria Math" panose="02040503050406030204" pitchFamily="18" charset="0"/>
                      </a:rPr>
                      <m:t>0,5+14.13472514173469 </m:t>
                    </m:r>
                    <m:r>
                      <a:rPr lang="fr-FR" sz="2000" i="1">
                        <a:latin typeface="Cambria Math" panose="02040503050406030204" pitchFamily="18" charset="0"/>
                      </a:rPr>
                      <m:t>𝑖</m:t>
                    </m:r>
                  </m:oMath>
                </a14:m>
                <a:r>
                  <a:rPr lang="fr-FR" sz="2000" i="1" dirty="0"/>
                  <a:t> </a:t>
                </a:r>
              </a:p>
              <a:p>
                <a:pPr marL="0" indent="0">
                  <a:buNone/>
                </a:pPr>
                <a:r>
                  <a:rPr lang="fr-FR" sz="2000" dirty="0"/>
                  <a:t>(Ceci se fait en prenant h et h1 assez proche de zéro dans le programme Python)</a:t>
                </a:r>
              </a:p>
              <a:p>
                <a:pPr marL="0" indent="0">
                  <a:buNone/>
                </a:pPr>
                <a:r>
                  <a:rPr lang="fr-FR" sz="2000" dirty="0">
                    <a:solidFill>
                      <a:srgbClr val="FF0000"/>
                    </a:solidFill>
                  </a:rPr>
                  <a:t>Les contraintes imposées par cet algorithme</a:t>
                </a:r>
              </a:p>
              <a:p>
                <a:pPr marL="0" indent="0">
                  <a:buNone/>
                </a:pPr>
                <a:r>
                  <a:rPr lang="fr-FR" sz="2000" dirty="0"/>
                  <a:t>L’entrée de la fonction newton doit être dans le bon endroit sinon on risque </a:t>
                </a:r>
              </a:p>
              <a:p>
                <a:pPr marL="0" indent="0">
                  <a:buNone/>
                </a:pPr>
                <a:r>
                  <a:rPr lang="fr-FR" sz="2000" dirty="0"/>
                  <a:t>*la divergence (si on a pour x=x0 une tangente horizontale)</a:t>
                </a:r>
              </a:p>
              <a:p>
                <a:pPr marL="0" indent="0">
                  <a:buNone/>
                </a:pPr>
                <a:r>
                  <a:rPr lang="fr-FR" sz="2000" dirty="0"/>
                  <a:t>*Boucle infinie </a:t>
                </a:r>
              </a:p>
              <a:p>
                <a:pPr marL="0" indent="0">
                  <a:buNone/>
                </a:pPr>
                <a:r>
                  <a:rPr lang="fr-FR" sz="2000" dirty="0"/>
                  <a:t>optimisation: ajouter  </a:t>
                </a:r>
              </a:p>
              <a:p>
                <a:pPr marL="0" indent="0">
                  <a:buNone/>
                </a:pPr>
                <a:r>
                  <a:rPr lang="fr-FR" sz="2000" dirty="0"/>
                  <a:t>Un nombre maximal </a:t>
                </a:r>
              </a:p>
              <a:p>
                <a:pPr marL="0" indent="0">
                  <a:buNone/>
                </a:pPr>
                <a:r>
                  <a:rPr lang="fr-FR" sz="2000" dirty="0"/>
                  <a:t>d’itérations</a:t>
                </a:r>
              </a:p>
              <a:p>
                <a:pPr marL="0" indent="0">
                  <a:buNone/>
                </a:pPr>
                <a:endParaRPr lang="fr-FR" sz="2000" dirty="0"/>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19536" y="260649"/>
                <a:ext cx="8352928" cy="6264695"/>
              </a:xfrm>
              <a:blipFill>
                <a:blip r:embed="rId2"/>
                <a:stretch>
                  <a:fillRect l="-803" t="-97" r="-1168"/>
                </a:stretch>
              </a:blipFill>
            </p:spPr>
            <p:txBody>
              <a:bodyPr/>
              <a:lstStyle/>
              <a:p>
                <a:r>
                  <a:rPr lang="fr-FR">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4148120"/>
            <a:ext cx="5112568" cy="2539242"/>
          </a:xfrm>
          <a:prstGeom prst="rect">
            <a:avLst/>
          </a:prstGeom>
        </p:spPr>
      </p:pic>
    </p:spTree>
    <p:extLst>
      <p:ext uri="{BB962C8B-B14F-4D97-AF65-F5344CB8AC3E}">
        <p14:creationId xmlns:p14="http://schemas.microsoft.com/office/powerpoint/2010/main" val="280061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1"/>
                <a:ext cx="8784976" cy="6480719"/>
              </a:xfrm>
            </p:spPr>
            <p:txBody>
              <a:bodyPr>
                <a:normAutofit/>
              </a:bodyPr>
              <a:lstStyle/>
              <a:p>
                <a:pPr marL="0" indent="0">
                  <a:buNone/>
                </a:pPr>
                <a:r>
                  <a:rPr lang="fr-FR" sz="2000" dirty="0"/>
                  <a:t>*La détermination d’un autre zéro plus loin: </a:t>
                </a:r>
              </a:p>
              <a:p>
                <a:pPr marL="0" indent="0">
                  <a:buNone/>
                </a:pPr>
                <a:r>
                  <a:rPr lang="fr-FR" sz="2000" dirty="0"/>
                  <a:t> </a:t>
                </a:r>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Les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𝑥</m:t>
                        </m:r>
                      </m:e>
                      <m:sub>
                        <m:r>
                          <a:rPr lang="fr-FR" sz="2000" i="1">
                            <a:latin typeface="Cambria Math" panose="02040503050406030204" pitchFamily="18" charset="0"/>
                          </a:rPr>
                          <m:t>𝑖</m:t>
                        </m:r>
                      </m:sub>
                    </m:sSub>
                  </m:oMath>
                </a14:m>
                <a:r>
                  <a:rPr lang="fr-FR" sz="2000" dirty="0"/>
                  <a:t> convergent vers le 3éme zéro après x0 et non pas le premier, pour déterminer le premier il faut choisir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𝑥</m:t>
                        </m:r>
                      </m:e>
                      <m:sub>
                        <m:r>
                          <a:rPr lang="fr-FR" sz="2000" i="1">
                            <a:latin typeface="Cambria Math" panose="02040503050406030204" pitchFamily="18" charset="0"/>
                          </a:rPr>
                          <m:t>0</m:t>
                        </m:r>
                      </m:sub>
                    </m:sSub>
                    <m:r>
                      <a:rPr lang="fr-FR" sz="2000" i="1">
                        <a:latin typeface="Cambria Math" panose="02040503050406030204" pitchFamily="18" charset="0"/>
                      </a:rPr>
                      <m:t>=3</m:t>
                    </m:r>
                  </m:oMath>
                </a14:m>
                <a:r>
                  <a:rPr lang="fr-FR" sz="2000" dirty="0"/>
                  <a:t> par exemple </a:t>
                </a:r>
              </a:p>
              <a:p>
                <a:pPr marL="0" indent="0">
                  <a:buNone/>
                </a:pPr>
                <a:r>
                  <a:rPr lang="fr-FR" sz="2000" dirty="0"/>
                  <a:t>*c’est juste une approximation numérique </a:t>
                </a:r>
              </a:p>
              <a:p>
                <a:pPr marL="0" indent="0">
                  <a:buNone/>
                </a:pPr>
                <a:r>
                  <a:rPr lang="fr-FR" sz="2000" dirty="0"/>
                  <a:t>*il n’est pas nécessaire que les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𝑥</m:t>
                        </m:r>
                      </m:e>
                      <m:sub>
                        <m:r>
                          <a:rPr lang="fr-FR" sz="2000" i="1">
                            <a:latin typeface="Cambria Math" panose="02040503050406030204" pitchFamily="18" charset="0"/>
                          </a:rPr>
                          <m:t>𝑖</m:t>
                        </m:r>
                      </m:sub>
                    </m:sSub>
                  </m:oMath>
                </a14:m>
                <a:r>
                  <a:rPr lang="fr-FR" sz="2000" dirty="0"/>
                  <a:t> convergent pour </a:t>
                </a:r>
                <a14:m>
                  <m:oMath xmlns:m="http://schemas.openxmlformats.org/officeDocument/2006/math">
                    <m:r>
                      <a:rPr lang="fr-FR" sz="2000" i="1" dirty="0">
                        <a:latin typeface="Cambria Math" panose="02040503050406030204" pitchFamily="18" charset="0"/>
                        <a:ea typeface="Cambria Math" panose="02040503050406030204" pitchFamily="18" charset="0"/>
                      </a:rPr>
                      <m:t>∀ </m:t>
                    </m:r>
                    <m:r>
                      <a:rPr lang="fr-FR" sz="2000" i="1" dirty="0">
                        <a:latin typeface="Cambria Math" panose="02040503050406030204" pitchFamily="18" charset="0"/>
                      </a:rPr>
                      <m:t>h</m:t>
                    </m:r>
                    <m:r>
                      <a:rPr lang="fr-FR" sz="2000" i="1" dirty="0">
                        <a:latin typeface="Cambria Math" panose="02040503050406030204" pitchFamily="18" charset="0"/>
                      </a:rPr>
                      <m:t> </m:t>
                    </m:r>
                    <m:r>
                      <a:rPr lang="fr-FR" sz="2000" i="1" dirty="0">
                        <a:latin typeface="Cambria Math" panose="02040503050406030204" pitchFamily="18" charset="0"/>
                      </a:rPr>
                      <m:t>𝑒𝑡</m:t>
                    </m:r>
                    <m:r>
                      <a:rPr lang="fr-FR" sz="2000" i="1" dirty="0">
                        <a:latin typeface="Cambria Math" panose="02040503050406030204" pitchFamily="18" charset="0"/>
                      </a:rPr>
                      <m:t> </m:t>
                    </m:r>
                    <m:r>
                      <a:rPr lang="fr-FR" sz="2000" i="1" dirty="0">
                        <a:latin typeface="Cambria Math" panose="02040503050406030204" pitchFamily="18" charset="0"/>
                      </a:rPr>
                      <m:t>h</m:t>
                    </m:r>
                    <m:r>
                      <a:rPr lang="fr-FR" sz="2000" i="1" dirty="0">
                        <a:latin typeface="Cambria Math" panose="02040503050406030204" pitchFamily="18" charset="0"/>
                      </a:rPr>
                      <m:t>1</m:t>
                    </m:r>
                  </m:oMath>
                </a14:m>
                <a:endParaRPr lang="fr-FR" sz="2000" dirty="0"/>
              </a:p>
              <a:p>
                <a:pPr marL="0" indent="0">
                  <a:buNone/>
                </a:pPr>
                <a:r>
                  <a:rPr lang="fr-FR" sz="2000" dirty="0"/>
                  <a:t>On utilise donc la méthode de la sécante :</a:t>
                </a:r>
              </a:p>
              <a:p>
                <a:pPr marL="0" indent="0">
                  <a:buNone/>
                </a:pPr>
                <a14:m>
                  <m:oMathPara xmlns:m="http://schemas.openxmlformats.org/officeDocument/2006/math">
                    <m:oMathParaPr>
                      <m:jc m:val="centerGroup"/>
                    </m:oMathParaPr>
                    <m:oMath xmlns:m="http://schemas.openxmlformats.org/officeDocument/2006/math">
                      <m:r>
                        <a:rPr lang="fr-FR" sz="1800" i="1">
                          <a:latin typeface="Cambria Math" panose="02040503050406030204" pitchFamily="18" charset="0"/>
                        </a:rPr>
                        <m:t>𝑙𝑎</m:t>
                      </m:r>
                      <m:r>
                        <a:rPr lang="fr-FR" sz="1800" i="1">
                          <a:latin typeface="Cambria Math" panose="02040503050406030204" pitchFamily="18" charset="0"/>
                        </a:rPr>
                        <m:t> </m:t>
                      </m:r>
                      <m:r>
                        <a:rPr lang="fr-FR" sz="1800" i="1">
                          <a:latin typeface="Cambria Math" panose="02040503050406030204" pitchFamily="18" charset="0"/>
                        </a:rPr>
                        <m:t>𝑠𝑢𝑖𝑡𝑒</m:t>
                      </m:r>
                      <m:r>
                        <a:rPr lang="fr-FR" sz="1800" i="1">
                          <a:latin typeface="Cambria Math" panose="02040503050406030204" pitchFamily="18" charset="0"/>
                        </a:rPr>
                        <m:t> </m:t>
                      </m:r>
                      <m:sSub>
                        <m:sSubPr>
                          <m:ctrlPr>
                            <a:rPr lang="fr-FR" sz="1800" i="1">
                              <a:latin typeface="Cambria Math" panose="02040503050406030204" pitchFamily="18" charset="0"/>
                            </a:rPr>
                          </m:ctrlPr>
                        </m:sSubPr>
                        <m:e>
                          <m:r>
                            <a:rPr lang="fr-FR" sz="1800" i="1">
                              <a:latin typeface="Cambria Math" panose="02040503050406030204" pitchFamily="18" charset="0"/>
                            </a:rPr>
                            <m:t>𝑥</m:t>
                          </m:r>
                        </m:e>
                        <m:sub>
                          <m:r>
                            <a:rPr lang="fr-FR" sz="1800" i="1">
                              <a:latin typeface="Cambria Math" panose="02040503050406030204" pitchFamily="18" charset="0"/>
                            </a:rPr>
                            <m:t>𝑖</m:t>
                          </m:r>
                          <m:r>
                            <a:rPr lang="fr-FR" sz="1800" i="1">
                              <a:latin typeface="Cambria Math" panose="02040503050406030204" pitchFamily="18" charset="0"/>
                            </a:rPr>
                            <m:t>+1</m:t>
                          </m:r>
                        </m:sub>
                      </m:sSub>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𝑥</m:t>
                          </m:r>
                        </m:e>
                        <m:sub>
                          <m:r>
                            <a:rPr lang="fr-FR" sz="1800" i="1">
                              <a:latin typeface="Cambria Math" panose="02040503050406030204" pitchFamily="18" charset="0"/>
                            </a:rPr>
                            <m:t>𝑛</m:t>
                          </m:r>
                        </m:sub>
                      </m:sSub>
                      <m:r>
                        <a:rPr lang="fr-FR" sz="1800" i="1">
                          <a:latin typeface="Cambria Math" panose="02040503050406030204" pitchFamily="18" charset="0"/>
                        </a:rPr>
                        <m:t>−</m:t>
                      </m:r>
                      <m:f>
                        <m:fPr>
                          <m:ctrlPr>
                            <a:rPr lang="fr-FR" sz="1800" i="1">
                              <a:latin typeface="Cambria Math" panose="02040503050406030204" pitchFamily="18" charset="0"/>
                            </a:rPr>
                          </m:ctrlPr>
                        </m:fPr>
                        <m:num>
                          <m:sSub>
                            <m:sSubPr>
                              <m:ctrlPr>
                                <a:rPr lang="fr-FR" sz="1800" i="1">
                                  <a:latin typeface="Cambria Math" panose="02040503050406030204" pitchFamily="18" charset="0"/>
                                </a:rPr>
                              </m:ctrlPr>
                            </m:sSubPr>
                            <m:e>
                              <m:r>
                                <a:rPr lang="fr-FR" sz="1800" i="1">
                                  <a:latin typeface="Cambria Math" panose="02040503050406030204" pitchFamily="18" charset="0"/>
                                </a:rPr>
                                <m:t>𝑥</m:t>
                              </m:r>
                            </m:e>
                            <m:sub>
                              <m:r>
                                <a:rPr lang="fr-FR" sz="1800" i="1">
                                  <a:latin typeface="Cambria Math" panose="02040503050406030204" pitchFamily="18" charset="0"/>
                                </a:rPr>
                                <m:t>𝑛</m:t>
                              </m:r>
                            </m:sub>
                          </m:sSub>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𝑥</m:t>
                              </m:r>
                            </m:e>
                            <m:sub>
                              <m:r>
                                <a:rPr lang="fr-FR" sz="1800" i="1">
                                  <a:latin typeface="Cambria Math" panose="02040503050406030204" pitchFamily="18" charset="0"/>
                                </a:rPr>
                                <m:t>𝑛</m:t>
                              </m:r>
                              <m:r>
                                <a:rPr lang="fr-FR" sz="1800" i="1">
                                  <a:latin typeface="Cambria Math" panose="02040503050406030204" pitchFamily="18" charset="0"/>
                                </a:rPr>
                                <m:t>−1</m:t>
                              </m:r>
                            </m:sub>
                          </m:sSub>
                        </m:num>
                        <m:den>
                          <m:r>
                            <a:rPr lang="fr-FR" sz="1800" i="1">
                              <a:latin typeface="Cambria Math" panose="02040503050406030204" pitchFamily="18" charset="0"/>
                            </a:rPr>
                            <m:t>𝑓</m:t>
                          </m:r>
                          <m:d>
                            <m:dPr>
                              <m:ctrlPr>
                                <a:rPr lang="fr-FR" sz="1800" i="1">
                                  <a:latin typeface="Cambria Math" panose="02040503050406030204" pitchFamily="18" charset="0"/>
                                </a:rPr>
                              </m:ctrlPr>
                            </m:dPr>
                            <m:e>
                              <m:sSub>
                                <m:sSubPr>
                                  <m:ctrlPr>
                                    <a:rPr lang="fr-FR" sz="1800" i="1">
                                      <a:latin typeface="Cambria Math" panose="02040503050406030204" pitchFamily="18" charset="0"/>
                                    </a:rPr>
                                  </m:ctrlPr>
                                </m:sSubPr>
                                <m:e>
                                  <m:r>
                                    <a:rPr lang="fr-FR" sz="1800" i="1">
                                      <a:latin typeface="Cambria Math" panose="02040503050406030204" pitchFamily="18" charset="0"/>
                                    </a:rPr>
                                    <m:t>𝑥</m:t>
                                  </m:r>
                                </m:e>
                                <m:sub>
                                  <m:r>
                                    <a:rPr lang="fr-FR" sz="1800" i="1">
                                      <a:latin typeface="Cambria Math" panose="02040503050406030204" pitchFamily="18" charset="0"/>
                                    </a:rPr>
                                    <m:t>𝑛</m:t>
                                  </m:r>
                                </m:sub>
                              </m:sSub>
                            </m:e>
                          </m:d>
                          <m:r>
                            <a:rPr lang="fr-FR" sz="1800" i="1">
                              <a:latin typeface="Cambria Math" panose="02040503050406030204" pitchFamily="18" charset="0"/>
                            </a:rPr>
                            <m:t>−</m:t>
                          </m:r>
                          <m:r>
                            <a:rPr lang="fr-FR" sz="1800" i="1">
                              <a:latin typeface="Cambria Math" panose="02040503050406030204" pitchFamily="18" charset="0"/>
                            </a:rPr>
                            <m:t>𝑓</m:t>
                          </m:r>
                          <m:d>
                            <m:dPr>
                              <m:ctrlPr>
                                <a:rPr lang="fr-FR" sz="1800" i="1">
                                  <a:latin typeface="Cambria Math" panose="02040503050406030204" pitchFamily="18" charset="0"/>
                                </a:rPr>
                              </m:ctrlPr>
                            </m:dPr>
                            <m:e>
                              <m:sSub>
                                <m:sSubPr>
                                  <m:ctrlPr>
                                    <a:rPr lang="fr-FR" sz="1800" i="1">
                                      <a:latin typeface="Cambria Math" panose="02040503050406030204" pitchFamily="18" charset="0"/>
                                    </a:rPr>
                                  </m:ctrlPr>
                                </m:sSubPr>
                                <m:e>
                                  <m:r>
                                    <a:rPr lang="fr-FR" sz="1800" i="1">
                                      <a:latin typeface="Cambria Math" panose="02040503050406030204" pitchFamily="18" charset="0"/>
                                    </a:rPr>
                                    <m:t>𝑥</m:t>
                                  </m:r>
                                </m:e>
                                <m:sub>
                                  <m:r>
                                    <a:rPr lang="fr-FR" sz="1800" i="1">
                                      <a:latin typeface="Cambria Math" panose="02040503050406030204" pitchFamily="18" charset="0"/>
                                    </a:rPr>
                                    <m:t>𝑛</m:t>
                                  </m:r>
                                  <m:r>
                                    <a:rPr lang="fr-FR" sz="1800" i="1">
                                      <a:latin typeface="Cambria Math" panose="02040503050406030204" pitchFamily="18" charset="0"/>
                                    </a:rPr>
                                    <m:t>−1</m:t>
                                  </m:r>
                                </m:sub>
                              </m:sSub>
                            </m:e>
                          </m:d>
                        </m:den>
                      </m:f>
                      <m:r>
                        <a:rPr lang="fr-FR" sz="1800" i="1">
                          <a:latin typeface="Cambria Math" panose="02040503050406030204" pitchFamily="18" charset="0"/>
                        </a:rPr>
                        <m:t>𝑓</m:t>
                      </m:r>
                      <m:d>
                        <m:dPr>
                          <m:ctrlPr>
                            <a:rPr lang="fr-FR" sz="1800" i="1">
                              <a:latin typeface="Cambria Math" panose="02040503050406030204" pitchFamily="18" charset="0"/>
                            </a:rPr>
                          </m:ctrlPr>
                        </m:dPr>
                        <m:e>
                          <m:sSub>
                            <m:sSubPr>
                              <m:ctrlPr>
                                <a:rPr lang="fr-FR" sz="1800" i="1">
                                  <a:latin typeface="Cambria Math" panose="02040503050406030204" pitchFamily="18" charset="0"/>
                                </a:rPr>
                              </m:ctrlPr>
                            </m:sSubPr>
                            <m:e>
                              <m:r>
                                <a:rPr lang="fr-FR" sz="1800" i="1">
                                  <a:latin typeface="Cambria Math" panose="02040503050406030204" pitchFamily="18" charset="0"/>
                                </a:rPr>
                                <m:t>𝑥</m:t>
                              </m:r>
                            </m:e>
                            <m:sub>
                              <m:r>
                                <a:rPr lang="fr-FR" sz="1800" i="1">
                                  <a:latin typeface="Cambria Math" panose="02040503050406030204" pitchFamily="18" charset="0"/>
                                </a:rPr>
                                <m:t>𝑛</m:t>
                              </m:r>
                            </m:sub>
                          </m:sSub>
                        </m:e>
                      </m:d>
                      <m:r>
                        <a:rPr lang="fr-FR" sz="1800" i="1">
                          <a:latin typeface="Cambria Math" panose="02040503050406030204" pitchFamily="18" charset="0"/>
                        </a:rPr>
                        <m:t> </m:t>
                      </m:r>
                      <m:r>
                        <a:rPr lang="fr-FR" sz="1800" i="1">
                          <a:latin typeface="Cambria Math" panose="02040503050406030204" pitchFamily="18" charset="0"/>
                        </a:rPr>
                        <m:t>𝑐𝑜𝑛𝑣𝑒𝑟𝑔𝑒</m:t>
                      </m:r>
                      <m:r>
                        <a:rPr lang="fr-FR" sz="1800" i="1">
                          <a:latin typeface="Cambria Math" panose="02040503050406030204" pitchFamily="18" charset="0"/>
                        </a:rPr>
                        <m:t> </m:t>
                      </m:r>
                      <m:r>
                        <a:rPr lang="fr-FR" sz="1800" i="1">
                          <a:latin typeface="Cambria Math" panose="02040503050406030204" pitchFamily="18" charset="0"/>
                        </a:rPr>
                        <m:t>𝑣𝑒𝑟𝑠</m:t>
                      </m:r>
                      <m:r>
                        <a:rPr lang="fr-FR" sz="1800" i="1">
                          <a:latin typeface="Cambria Math" panose="02040503050406030204" pitchFamily="18" charset="0"/>
                        </a:rPr>
                        <m:t> </m:t>
                      </m:r>
                      <m:r>
                        <a:rPr lang="fr-FR" sz="1800" i="1">
                          <a:latin typeface="Cambria Math" panose="02040503050406030204" pitchFamily="18" charset="0"/>
                        </a:rPr>
                        <m:t>𝑙𝑒</m:t>
                      </m:r>
                      <m:r>
                        <a:rPr lang="fr-FR" sz="1800" i="1">
                          <a:latin typeface="Cambria Math" panose="02040503050406030204" pitchFamily="18" charset="0"/>
                        </a:rPr>
                        <m:t> </m:t>
                      </m:r>
                      <m:r>
                        <a:rPr lang="fr-FR" sz="1800" i="1">
                          <a:latin typeface="Cambria Math" panose="02040503050406030204" pitchFamily="18" charset="0"/>
                        </a:rPr>
                        <m:t>𝑝𝑙𝑢𝑠</m:t>
                      </m:r>
                      <m:r>
                        <a:rPr lang="fr-FR" sz="1800" i="1">
                          <a:latin typeface="Cambria Math" panose="02040503050406030204" pitchFamily="18" charset="0"/>
                        </a:rPr>
                        <m:t> </m:t>
                      </m:r>
                      <m:r>
                        <a:rPr lang="fr-FR" sz="1800" i="1">
                          <a:latin typeface="Cambria Math" panose="02040503050406030204" pitchFamily="18" charset="0"/>
                        </a:rPr>
                        <m:t>𝑝𝑟𝑜𝑐h𝑒</m:t>
                      </m:r>
                      <m:r>
                        <a:rPr lang="fr-FR" sz="1800" i="1">
                          <a:latin typeface="Cambria Math" panose="02040503050406030204" pitchFamily="18" charset="0"/>
                        </a:rPr>
                        <m:t> </m:t>
                      </m:r>
                      <m:r>
                        <a:rPr lang="fr-FR" sz="1800" i="1">
                          <a:latin typeface="Cambria Math" panose="02040503050406030204" pitchFamily="18" charset="0"/>
                        </a:rPr>
                        <m:t>𝑧</m:t>
                      </m:r>
                      <m:r>
                        <a:rPr lang="fr-FR" sz="1800" i="1">
                          <a:latin typeface="Cambria Math" panose="02040503050406030204" pitchFamily="18" charset="0"/>
                        </a:rPr>
                        <m:t>é</m:t>
                      </m:r>
                      <m:r>
                        <a:rPr lang="fr-FR" sz="1800" i="1">
                          <a:latin typeface="Cambria Math" panose="02040503050406030204" pitchFamily="18" charset="0"/>
                        </a:rPr>
                        <m:t>𝑟𝑜</m:t>
                      </m:r>
                    </m:oMath>
                  </m:oMathPara>
                </a14:m>
                <a:endParaRPr lang="fr-FR"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1"/>
                <a:ext cx="8784976" cy="6480719"/>
              </a:xfrm>
              <a:blipFill>
                <a:blip r:embed="rId2"/>
                <a:stretch>
                  <a:fillRect l="-693" t="-1035"/>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107" y="764705"/>
            <a:ext cx="6413787" cy="2449951"/>
          </a:xfrm>
          <a:prstGeom prst="rect">
            <a:avLst/>
          </a:prstGeom>
        </p:spPr>
      </p:pic>
    </p:spTree>
    <p:extLst>
      <p:ext uri="{BB962C8B-B14F-4D97-AF65-F5344CB8AC3E}">
        <p14:creationId xmlns:p14="http://schemas.microsoft.com/office/powerpoint/2010/main" val="84600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66844" y="142852"/>
            <a:ext cx="8858312" cy="642942"/>
          </a:xfrm>
        </p:spPr>
        <p:txBody>
          <a:bodyPr>
            <a:normAutofit/>
          </a:bodyPr>
          <a:lstStyle/>
          <a:p>
            <a:pPr lvl="0" algn="ctr"/>
            <a:r>
              <a:rPr lang="fr-FR" dirty="0" smtClean="0"/>
              <a:t>La conjecture de Riemann</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809720" y="1000109"/>
                <a:ext cx="8715436" cy="5572163"/>
              </a:xfrm>
            </p:spPr>
            <p:txBody>
              <a:bodyPr>
                <a:normAutofit/>
              </a:bodyPr>
              <a:lstStyle/>
              <a:p>
                <a:pPr marL="457200" indent="-457200">
                  <a:buAutoNum type="arabicPeriod"/>
                </a:pPr>
                <a:r>
                  <a:rPr lang="fr-FR" sz="2000" b="1" dirty="0">
                    <a:solidFill>
                      <a:schemeClr val="accent1"/>
                    </a:solidFill>
                  </a:rPr>
                  <a:t>Enoncé</a:t>
                </a:r>
              </a:p>
              <a:p>
                <a:pPr marL="0" indent="0">
                  <a:buNone/>
                </a:pPr>
                <a:r>
                  <a:rPr lang="fr-FR" sz="2000" dirty="0"/>
                  <a:t>Tous les zéros (non triviaux) de (ζ) ont une partie réelle égale à </a:t>
                </a:r>
                <a14:m>
                  <m:oMath xmlns:m="http://schemas.openxmlformats.org/officeDocument/2006/math">
                    <m:f>
                      <m:fPr>
                        <m:ctrlPr>
                          <a:rPr lang="fr-FR" sz="2000" i="1" dirty="0">
                            <a:latin typeface="Cambria Math" panose="02040503050406030204" pitchFamily="18" charset="0"/>
                          </a:rPr>
                        </m:ctrlPr>
                      </m:fPr>
                      <m:num>
                        <m:r>
                          <a:rPr lang="fr-FR" sz="2000" i="1" dirty="0">
                            <a:latin typeface="Cambria Math" panose="02040503050406030204" pitchFamily="18" charset="0"/>
                          </a:rPr>
                          <m:t>1</m:t>
                        </m:r>
                      </m:num>
                      <m:den>
                        <m:r>
                          <a:rPr lang="fr-FR" sz="2000" i="1" dirty="0">
                            <a:latin typeface="Cambria Math" panose="02040503050406030204" pitchFamily="18" charset="0"/>
                          </a:rPr>
                          <m:t>2</m:t>
                        </m:r>
                      </m:den>
                    </m:f>
                  </m:oMath>
                </a14:m>
                <a:r>
                  <a:rPr lang="fr-FR" sz="2000" dirty="0"/>
                  <a:t>.</a:t>
                </a:r>
              </a:p>
              <a:p>
                <a:pPr marL="457200" indent="-457200">
                  <a:buAutoNum type="arabicPeriod"/>
                </a:pPr>
                <a:r>
                  <a:rPr lang="fr-FR" sz="2000" b="1" dirty="0">
                    <a:solidFill>
                      <a:schemeClr val="accent1"/>
                    </a:solidFill>
                  </a:rPr>
                  <a:t>Vérifications </a:t>
                </a:r>
              </a:p>
              <a:p>
                <a:pPr marL="457200" indent="-457200">
                  <a:buNone/>
                </a:pPr>
                <a:r>
                  <a:rPr lang="fr-FR" sz="2000" b="1" dirty="0">
                    <a:solidFill>
                      <a:schemeClr val="accent1"/>
                    </a:solidFill>
                  </a:rPr>
                  <a:t>     </a:t>
                </a:r>
                <a:r>
                  <a:rPr lang="fr-FR" sz="2000" b="1" dirty="0">
                    <a:solidFill>
                      <a:schemeClr val="accent4"/>
                    </a:solidFill>
                  </a:rPr>
                  <a:t>(a) vérification graphique:</a:t>
                </a:r>
              </a:p>
              <a:p>
                <a:pPr marL="457200" indent="-457200">
                  <a:buNone/>
                </a:pPr>
                <a:r>
                  <a:rPr lang="fr-FR" sz="2000" dirty="0"/>
                  <a:t>On peut tracer les images des droite </a:t>
                </a:r>
                <a14:m>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=0,5;</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=0,4;</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=0,6</m:t>
                    </m:r>
                  </m:oMath>
                </a14:m>
                <a:endParaRPr lang="fr-FR" sz="2000" dirty="0"/>
              </a:p>
              <a:p>
                <a:pPr marL="457200" indent="-457200">
                  <a:buNone/>
                </a:pPr>
                <a:r>
                  <a:rPr lang="fr-FR" sz="2000" dirty="0"/>
                  <a:t>Et voir graphiquement si ces courbes passent par le point (0,0) à un certain moment si c’est le cas on a un zéro de zêta </a:t>
                </a:r>
              </a:p>
              <a:p>
                <a:pPr marL="457200" indent="-457200">
                  <a:buNone/>
                </a:pPr>
                <a:r>
                  <a:rPr lang="fr-FR" sz="2000" dirty="0"/>
                  <a:t>On vérifie bien que la seule courbe passant par (0,0) est l’image de la droite</a:t>
                </a:r>
              </a:p>
              <a:p>
                <a:pPr marL="457200" indent="-45720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=0,5</m:t>
                      </m:r>
                    </m:oMath>
                  </m:oMathPara>
                </a14:m>
                <a:endParaRPr lang="fr-FR" sz="2000"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809720" y="1000109"/>
                <a:ext cx="8715436" cy="5572163"/>
              </a:xfrm>
              <a:blipFill>
                <a:blip r:embed="rId3"/>
                <a:stretch>
                  <a:fillRect l="-769" t="-1313"/>
                </a:stretch>
              </a:blipFill>
            </p:spPr>
            <p:txBody>
              <a:bodyPr/>
              <a:lstStyle/>
              <a:p>
                <a:r>
                  <a:rPr lang="fr-FR">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188641"/>
                <a:ext cx="8712968" cy="6480719"/>
              </a:xfrm>
            </p:spPr>
            <p:txBody>
              <a:bodyPr/>
              <a:lstStyle/>
              <a:p>
                <a:pPr marL="0" indent="0">
                  <a:buNone/>
                </a:pPr>
                <a:r>
                  <a:rPr lang="fr-FR" sz="2000" dirty="0"/>
                  <a:t>l’image de la droite </a:t>
                </a:r>
                <a14:m>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=0,5</m:t>
                    </m:r>
                  </m:oMath>
                </a14:m>
                <a:endParaRPr lang="fr-FR" sz="2000" i="1" dirty="0"/>
              </a:p>
              <a:p>
                <a:pPr marL="0" indent="0">
                  <a:buNone/>
                </a:pPr>
                <a:endParaRPr lang="fr-FR" i="1" dirty="0"/>
              </a:p>
              <a:p>
                <a:endParaRPr lang="fr-F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188641"/>
                <a:ext cx="8712968" cy="6480719"/>
              </a:xfrm>
              <a:blipFill>
                <a:blip r:embed="rId2"/>
                <a:stretch>
                  <a:fillRect l="-699" t="-1035"/>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047" y="1052735"/>
            <a:ext cx="8817915" cy="5616624"/>
          </a:xfrm>
          <a:prstGeom prst="rect">
            <a:avLst/>
          </a:prstGeom>
        </p:spPr>
      </p:pic>
    </p:spTree>
    <p:extLst>
      <p:ext uri="{BB962C8B-B14F-4D97-AF65-F5344CB8AC3E}">
        <p14:creationId xmlns:p14="http://schemas.microsoft.com/office/powerpoint/2010/main" val="169190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188641"/>
                <a:ext cx="8640960" cy="6408711"/>
              </a:xfrm>
            </p:spPr>
            <p:txBody>
              <a:bodyPr>
                <a:normAutofit/>
              </a:bodyPr>
              <a:lstStyle/>
              <a:p>
                <a:pPr marL="0" indent="0">
                  <a:buNone/>
                </a:pPr>
                <a:r>
                  <a:rPr lang="fr-FR" sz="2000" dirty="0"/>
                  <a:t>l’image de la droite </a:t>
                </a:r>
                <a14:m>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=0,6</m:t>
                    </m:r>
                  </m:oMath>
                </a14:m>
                <a:endParaRPr lang="fr-FR" sz="2000" i="1" dirty="0"/>
              </a:p>
              <a:p>
                <a:pPr marL="0" indent="0">
                  <a:buNone/>
                </a:pPr>
                <a:endParaRPr lang="fr-FR" sz="2000" i="1"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188641"/>
                <a:ext cx="8640960" cy="6408711"/>
              </a:xfrm>
              <a:blipFill>
                <a:blip r:embed="rId2"/>
                <a:stretch>
                  <a:fillRect l="-705" t="-1047"/>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2" y="764705"/>
            <a:ext cx="8676456" cy="5976663"/>
          </a:xfrm>
          <a:prstGeom prst="rect">
            <a:avLst/>
          </a:prstGeom>
        </p:spPr>
      </p:pic>
    </p:spTree>
    <p:extLst>
      <p:ext uri="{BB962C8B-B14F-4D97-AF65-F5344CB8AC3E}">
        <p14:creationId xmlns:p14="http://schemas.microsoft.com/office/powerpoint/2010/main" val="51831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260649"/>
                <a:ext cx="8640960" cy="6408711"/>
              </a:xfrm>
            </p:spPr>
            <p:txBody>
              <a:bodyPr>
                <a:normAutofit/>
              </a:bodyPr>
              <a:lstStyle/>
              <a:p>
                <a:pPr marL="0" indent="0">
                  <a:buNone/>
                </a:pPr>
                <a:r>
                  <a:rPr lang="fr-FR" sz="2000" dirty="0"/>
                  <a:t>l’image de la droite </a:t>
                </a:r>
                <a14:m>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=0,4</m:t>
                    </m:r>
                  </m:oMath>
                </a14:m>
                <a:endParaRPr lang="fr-FR" sz="2000" i="1" dirty="0"/>
              </a:p>
              <a:p>
                <a:pPr marL="0" indent="0">
                  <a:buNone/>
                </a:pPr>
                <a:endParaRPr lang="fr-FR" sz="2000" i="1" dirty="0"/>
              </a:p>
              <a:p>
                <a:pPr marL="0" indent="0">
                  <a:buNone/>
                </a:pPr>
                <a:endParaRPr lang="fr-FR" sz="2000" i="1"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260649"/>
                <a:ext cx="8640960" cy="6408711"/>
              </a:xfrm>
              <a:blipFill>
                <a:blip r:embed="rId2"/>
                <a:stretch>
                  <a:fillRect l="-705" t="-1047"/>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016" y="764705"/>
            <a:ext cx="8748464" cy="5556853"/>
          </a:xfrm>
          <a:prstGeom prst="rect">
            <a:avLst/>
          </a:prstGeom>
        </p:spPr>
      </p:pic>
    </p:spTree>
    <p:extLst>
      <p:ext uri="{BB962C8B-B14F-4D97-AF65-F5344CB8AC3E}">
        <p14:creationId xmlns:p14="http://schemas.microsoft.com/office/powerpoint/2010/main" val="181717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66844" y="142852"/>
            <a:ext cx="8858312" cy="642942"/>
          </a:xfrm>
        </p:spPr>
        <p:txBody>
          <a:bodyPr/>
          <a:lstStyle/>
          <a:p>
            <a:pPr algn="ctr"/>
            <a:r>
              <a:rPr lang="fr-FR" dirty="0" smtClean="0"/>
              <a:t>La Fonction Zêta </a:t>
            </a:r>
            <a:endParaRPr lang="fr-FR" dirty="0"/>
          </a:p>
        </p:txBody>
      </p:sp>
      <mc:AlternateContent xmlns:mc="http://schemas.openxmlformats.org/markup-compatibility/2006" xmlns:a14="http://schemas.microsoft.com/office/drawing/2010/main">
        <mc:Choice Requires="a14">
          <p:sp>
            <p:nvSpPr>
              <p:cNvPr id="5" name="Espace réservé du contenu 4"/>
              <p:cNvSpPr>
                <a:spLocks noGrp="1"/>
              </p:cNvSpPr>
              <p:nvPr>
                <p:ph idx="1"/>
              </p:nvPr>
            </p:nvSpPr>
            <p:spPr>
              <a:xfrm>
                <a:off x="335360" y="785794"/>
                <a:ext cx="11593288" cy="5857916"/>
              </a:xfrm>
            </p:spPr>
            <p:txBody>
              <a:bodyPr>
                <a:normAutofit fontScale="92500" lnSpcReduction="10000"/>
              </a:bodyPr>
              <a:lstStyle/>
              <a:p>
                <a:pPr marL="457200" indent="-457200">
                  <a:buAutoNum type="arabicPeriod"/>
                </a:pPr>
                <a:r>
                  <a:rPr lang="fr-FR" sz="2200" b="1" dirty="0">
                    <a:solidFill>
                      <a:schemeClr val="accent1"/>
                    </a:solidFill>
                  </a:rPr>
                  <a:t>Extensions</a:t>
                </a:r>
              </a:p>
              <a:p>
                <a:pPr marL="457200" indent="-457200">
                  <a:buNone/>
                </a:pPr>
                <a:r>
                  <a:rPr lang="fr-FR" sz="2200" dirty="0">
                    <a:solidFill>
                      <a:schemeClr val="accent1"/>
                    </a:solidFill>
                  </a:rPr>
                  <a:t>     </a:t>
                </a:r>
                <a:r>
                  <a:rPr lang="fr-FR" sz="2200" b="1" dirty="0">
                    <a:solidFill>
                      <a:schemeClr val="accent4"/>
                    </a:solidFill>
                  </a:rPr>
                  <a:t>(a)  définition avec la variable réelle</a:t>
                </a:r>
              </a:p>
              <a:p>
                <a:pPr marL="457200" indent="-457200">
                  <a:buNone/>
                </a:pPr>
                <a:r>
                  <a:rPr lang="fr-FR" sz="2200" dirty="0"/>
                  <a:t>La fonction zêta (</a:t>
                </a:r>
                <a:r>
                  <a:rPr lang="el-GR" sz="2200" dirty="0"/>
                  <a:t>ζ</a:t>
                </a:r>
                <a:r>
                  <a:rPr lang="fr-FR" sz="2200" dirty="0"/>
                  <a:t> ) est définie comme suit </a:t>
                </a:r>
                <a14:m>
                  <m:oMath xmlns:m="http://schemas.openxmlformats.org/officeDocument/2006/math">
                    <m:r>
                      <a:rPr lang="fr-FR" sz="2200" i="1">
                        <a:latin typeface="Cambria Math" panose="02040503050406030204" pitchFamily="18" charset="0"/>
                        <a:ea typeface="Cambria Math" panose="02040503050406030204" pitchFamily="18" charset="0"/>
                      </a:rPr>
                      <m:t>∀ </m:t>
                    </m:r>
                    <m:r>
                      <a:rPr lang="fr-FR" sz="2200" i="1">
                        <a:latin typeface="Cambria Math" panose="02040503050406030204" pitchFamily="18" charset="0"/>
                        <a:ea typeface="Cambria Math" panose="02040503050406030204" pitchFamily="18" charset="0"/>
                      </a:rPr>
                      <m:t>𝑥</m:t>
                    </m:r>
                    <m:r>
                      <a:rPr lang="fr-FR" sz="2200" i="1">
                        <a:latin typeface="Cambria Math" panose="02040503050406030204" pitchFamily="18" charset="0"/>
                        <a:ea typeface="Cambria Math" panose="02040503050406030204" pitchFamily="18" charset="0"/>
                      </a:rPr>
                      <m:t>∈ </m:t>
                    </m:r>
                    <m:d>
                      <m:dPr>
                        <m:begChr m:val="]"/>
                        <m:endChr m:val="["/>
                        <m:ctrlPr>
                          <a:rPr lang="fr-FR" sz="2200" i="1">
                            <a:latin typeface="Cambria Math" panose="02040503050406030204" pitchFamily="18" charset="0"/>
                            <a:ea typeface="Cambria Math" panose="02040503050406030204" pitchFamily="18" charset="0"/>
                          </a:rPr>
                        </m:ctrlPr>
                      </m:dPr>
                      <m:e>
                        <m:r>
                          <a:rPr lang="fr-FR" sz="2200" i="1">
                            <a:latin typeface="Cambria Math" panose="02040503050406030204" pitchFamily="18" charset="0"/>
                            <a:ea typeface="Cambria Math" panose="02040503050406030204" pitchFamily="18" charset="0"/>
                          </a:rPr>
                          <m:t>1,+∞</m:t>
                        </m:r>
                      </m:e>
                    </m:d>
                    <m:r>
                      <a:rPr lang="fr-FR" sz="2200" i="1">
                        <a:latin typeface="Cambria Math" panose="02040503050406030204" pitchFamily="18" charset="0"/>
                        <a:ea typeface="Cambria Math" panose="02040503050406030204" pitchFamily="18" charset="0"/>
                      </a:rPr>
                      <m:t>,</m:t>
                    </m:r>
                    <m:r>
                      <a:rPr lang="fr-FR" sz="2200" i="1">
                        <a:latin typeface="Cambria Math" panose="02040503050406030204" pitchFamily="18" charset="0"/>
                        <a:ea typeface="Cambria Math" panose="02040503050406030204" pitchFamily="18" charset="0"/>
                      </a:rPr>
                      <m:t>𝜁</m:t>
                    </m:r>
                    <m:d>
                      <m:dPr>
                        <m:ctrlPr>
                          <a:rPr lang="fr-FR" sz="2200" i="1">
                            <a:latin typeface="Cambria Math" panose="02040503050406030204" pitchFamily="18" charset="0"/>
                            <a:ea typeface="Cambria Math" panose="02040503050406030204" pitchFamily="18" charset="0"/>
                          </a:rPr>
                        </m:ctrlPr>
                      </m:dPr>
                      <m:e>
                        <m:r>
                          <a:rPr lang="fr-FR" sz="2200" i="1">
                            <a:latin typeface="Cambria Math" panose="02040503050406030204" pitchFamily="18" charset="0"/>
                            <a:ea typeface="Cambria Math" panose="02040503050406030204" pitchFamily="18" charset="0"/>
                          </a:rPr>
                          <m:t>𝑥</m:t>
                        </m:r>
                      </m:e>
                    </m:d>
                    <m:r>
                      <a:rPr lang="fr-FR" sz="2200" i="1">
                        <a:latin typeface="Cambria Math" panose="02040503050406030204" pitchFamily="18" charset="0"/>
                        <a:ea typeface="Cambria Math" panose="02040503050406030204" pitchFamily="18" charset="0"/>
                      </a:rPr>
                      <m:t>=</m:t>
                    </m:r>
                    <m:nary>
                      <m:naryPr>
                        <m:chr m:val="∑"/>
                        <m:ctrlPr>
                          <a:rPr lang="fr-FR" sz="2200" i="1">
                            <a:latin typeface="Cambria Math" panose="02040503050406030204" pitchFamily="18" charset="0"/>
                            <a:ea typeface="Cambria Math" panose="02040503050406030204" pitchFamily="18" charset="0"/>
                          </a:rPr>
                        </m:ctrlPr>
                      </m:naryPr>
                      <m:sub>
                        <m:r>
                          <m:rPr>
                            <m:brk m:alnAt="23"/>
                          </m:rPr>
                          <a:rPr lang="fr-FR" sz="2200" i="1">
                            <a:latin typeface="Cambria Math" panose="02040503050406030204" pitchFamily="18" charset="0"/>
                            <a:ea typeface="Cambria Math" panose="02040503050406030204" pitchFamily="18" charset="0"/>
                          </a:rPr>
                          <m:t>𝑛</m:t>
                        </m:r>
                        <m:r>
                          <a:rPr lang="fr-FR" sz="2200" i="1">
                            <a:latin typeface="Cambria Math" panose="02040503050406030204" pitchFamily="18" charset="0"/>
                            <a:ea typeface="Cambria Math" panose="02040503050406030204" pitchFamily="18" charset="0"/>
                          </a:rPr>
                          <m:t>=1</m:t>
                        </m:r>
                      </m:sub>
                      <m:sup>
                        <m:r>
                          <a:rPr lang="fr-FR" sz="2200" i="1">
                            <a:latin typeface="Cambria Math" panose="02040503050406030204" pitchFamily="18" charset="0"/>
                            <a:ea typeface="Cambria Math" panose="02040503050406030204" pitchFamily="18" charset="0"/>
                          </a:rPr>
                          <m:t>+∞</m:t>
                        </m:r>
                      </m:sup>
                      <m:e>
                        <m:f>
                          <m:fPr>
                            <m:ctrlPr>
                              <a:rPr lang="fr-FR" sz="2200" i="1">
                                <a:latin typeface="Cambria Math" panose="02040503050406030204" pitchFamily="18" charset="0"/>
                                <a:ea typeface="Cambria Math" panose="02040503050406030204" pitchFamily="18" charset="0"/>
                              </a:rPr>
                            </m:ctrlPr>
                          </m:fPr>
                          <m:num>
                            <m:r>
                              <a:rPr lang="fr-FR" sz="2200" i="1">
                                <a:latin typeface="Cambria Math" panose="02040503050406030204" pitchFamily="18" charset="0"/>
                                <a:ea typeface="Cambria Math" panose="02040503050406030204" pitchFamily="18" charset="0"/>
                              </a:rPr>
                              <m:t>1</m:t>
                            </m:r>
                          </m:num>
                          <m:den>
                            <m:sSup>
                              <m:sSupPr>
                                <m:ctrlPr>
                                  <a:rPr lang="fr-FR" sz="2200" i="1">
                                    <a:latin typeface="Cambria Math" panose="02040503050406030204" pitchFamily="18" charset="0"/>
                                    <a:ea typeface="Cambria Math" panose="02040503050406030204" pitchFamily="18" charset="0"/>
                                  </a:rPr>
                                </m:ctrlPr>
                              </m:sSupPr>
                              <m:e>
                                <m:r>
                                  <a:rPr lang="fr-FR" sz="2200" i="1">
                                    <a:latin typeface="Cambria Math" panose="02040503050406030204" pitchFamily="18" charset="0"/>
                                    <a:ea typeface="Cambria Math" panose="02040503050406030204" pitchFamily="18" charset="0"/>
                                  </a:rPr>
                                  <m:t>𝑛</m:t>
                                </m:r>
                              </m:e>
                              <m:sup>
                                <m:r>
                                  <a:rPr lang="fr-FR" sz="2200" i="1">
                                    <a:latin typeface="Cambria Math" panose="02040503050406030204" pitchFamily="18" charset="0"/>
                                    <a:ea typeface="Cambria Math" panose="02040503050406030204" pitchFamily="18" charset="0"/>
                                  </a:rPr>
                                  <m:t>𝑥</m:t>
                                </m:r>
                              </m:sup>
                            </m:sSup>
                          </m:den>
                        </m:f>
                      </m:e>
                    </m:nary>
                    <m:r>
                      <a:rPr lang="fr-FR" sz="2200" i="1">
                        <a:latin typeface="Cambria Math" panose="02040503050406030204" pitchFamily="18" charset="0"/>
                        <a:ea typeface="Cambria Math" panose="02040503050406030204" pitchFamily="18" charset="0"/>
                      </a:rPr>
                      <m:t> </m:t>
                    </m:r>
                  </m:oMath>
                </a14:m>
                <a:endParaRPr lang="fr-FR" sz="2200" dirty="0"/>
              </a:p>
              <a:p>
                <a:pPr marL="457200" indent="-457200">
                  <a:buNone/>
                </a:pPr>
                <a:r>
                  <a:rPr lang="fr-FR" sz="2200" dirty="0">
                    <a:solidFill>
                      <a:schemeClr val="tx1">
                        <a:lumMod val="65000"/>
                      </a:schemeClr>
                    </a:solidFill>
                  </a:rPr>
                  <a:t>     </a:t>
                </a:r>
                <a:r>
                  <a:rPr lang="fr-FR" sz="2200" b="1" dirty="0">
                    <a:solidFill>
                      <a:schemeClr val="accent4"/>
                    </a:solidFill>
                  </a:rPr>
                  <a:t>(b) extension pour la variable complexe </a:t>
                </a:r>
                <a:endParaRPr lang="fr-FR" sz="2200" b="1" dirty="0">
                  <a:solidFill>
                    <a:schemeClr val="tx1">
                      <a:lumMod val="65000"/>
                    </a:schemeClr>
                  </a:solidFill>
                </a:endParaRPr>
              </a:p>
              <a:p>
                <a:pPr marL="514350" indent="-514350">
                  <a:buNone/>
                </a:pPr>
                <a:r>
                  <a:rPr lang="fr-FR" sz="2200" b="1" dirty="0">
                    <a:solidFill>
                      <a:schemeClr val="accent4"/>
                    </a:solidFill>
                  </a:rPr>
                  <a:t>Définition :  </a:t>
                </a:r>
                <a14:m>
                  <m:oMath xmlns:m="http://schemas.openxmlformats.org/officeDocument/2006/math">
                    <m:r>
                      <a:rPr lang="fr-FR" sz="2200" b="1" i="1">
                        <a:latin typeface="Cambria Math" panose="02040503050406030204" pitchFamily="18" charset="0"/>
                        <a:ea typeface="Cambria Math" panose="02040503050406030204" pitchFamily="18" charset="0"/>
                      </a:rPr>
                      <m:t>∀ </m:t>
                    </m:r>
                    <m:d>
                      <m:dPr>
                        <m:ctrlPr>
                          <a:rPr lang="fr-FR" sz="2200" b="1" i="1">
                            <a:latin typeface="Cambria Math" panose="02040503050406030204" pitchFamily="18" charset="0"/>
                            <a:ea typeface="Cambria Math" panose="02040503050406030204" pitchFamily="18" charset="0"/>
                          </a:rPr>
                        </m:ctrlPr>
                      </m:dPr>
                      <m:e>
                        <m:r>
                          <a:rPr lang="fr-FR" sz="2200" b="1" i="1">
                            <a:latin typeface="Cambria Math" panose="02040503050406030204" pitchFamily="18" charset="0"/>
                            <a:ea typeface="Cambria Math" panose="02040503050406030204" pitchFamily="18" charset="0"/>
                          </a:rPr>
                          <m:t>𝒛</m:t>
                        </m:r>
                        <m:r>
                          <a:rPr lang="fr-FR" sz="2200" b="1" i="1">
                            <a:latin typeface="Cambria Math" panose="02040503050406030204" pitchFamily="18" charset="0"/>
                            <a:ea typeface="Cambria Math" panose="02040503050406030204" pitchFamily="18" charset="0"/>
                          </a:rPr>
                          <m:t>,</m:t>
                        </m:r>
                        <m:r>
                          <a:rPr lang="fr-FR" sz="2200" b="1" i="1">
                            <a:latin typeface="Cambria Math" panose="02040503050406030204" pitchFamily="18" charset="0"/>
                            <a:ea typeface="Cambria Math" panose="02040503050406030204" pitchFamily="18" charset="0"/>
                          </a:rPr>
                          <m:t>𝒙</m:t>
                        </m:r>
                      </m:e>
                    </m:d>
                    <m:r>
                      <a:rPr lang="fr-FR" sz="2200" b="1" i="1">
                        <a:latin typeface="Cambria Math" panose="02040503050406030204" pitchFamily="18" charset="0"/>
                        <a:ea typeface="Cambria Math" panose="02040503050406030204" pitchFamily="18" charset="0"/>
                      </a:rPr>
                      <m:t>∈</m:t>
                    </m:r>
                    <m:r>
                      <a:rPr lang="fr-FR" sz="2200" b="1" i="1">
                        <a:latin typeface="Cambria Math" panose="02040503050406030204" pitchFamily="18" charset="0"/>
                        <a:ea typeface="Cambria Math" panose="02040503050406030204" pitchFamily="18" charset="0"/>
                      </a:rPr>
                      <m:t>ℂ</m:t>
                    </m:r>
                    <m:r>
                      <a:rPr lang="fr-FR" sz="2200" b="1" i="1">
                        <a:latin typeface="Cambria Math" panose="02040503050406030204" pitchFamily="18" charset="0"/>
                        <a:ea typeface="Cambria Math" panose="02040503050406030204" pitchFamily="18" charset="0"/>
                      </a:rPr>
                      <m:t>×</m:t>
                    </m:r>
                    <m:sSubSup>
                      <m:sSubSupPr>
                        <m:ctrlPr>
                          <a:rPr lang="fr-FR" sz="2200" b="1" i="1">
                            <a:latin typeface="Cambria Math" panose="02040503050406030204" pitchFamily="18" charset="0"/>
                            <a:ea typeface="Cambria Math" panose="02040503050406030204" pitchFamily="18" charset="0"/>
                          </a:rPr>
                        </m:ctrlPr>
                      </m:sSubSupPr>
                      <m:e>
                        <m:r>
                          <a:rPr lang="fr-FR" sz="2200" b="1" i="1">
                            <a:latin typeface="Cambria Math" panose="02040503050406030204" pitchFamily="18" charset="0"/>
                            <a:ea typeface="Cambria Math" panose="02040503050406030204" pitchFamily="18" charset="0"/>
                          </a:rPr>
                          <m:t>ℝ</m:t>
                        </m:r>
                      </m:e>
                      <m:sub>
                        <m:r>
                          <a:rPr lang="fr-FR" sz="2200" b="1" i="1">
                            <a:latin typeface="Cambria Math" panose="02040503050406030204" pitchFamily="18" charset="0"/>
                            <a:ea typeface="Cambria Math" panose="02040503050406030204" pitchFamily="18" charset="0"/>
                          </a:rPr>
                          <m:t>+</m:t>
                        </m:r>
                      </m:sub>
                      <m:sup>
                        <m:r>
                          <a:rPr lang="fr-FR" sz="2200" b="1" i="1">
                            <a:latin typeface="Cambria Math" panose="02040503050406030204" pitchFamily="18" charset="0"/>
                            <a:ea typeface="Cambria Math" panose="02040503050406030204" pitchFamily="18" charset="0"/>
                          </a:rPr>
                          <m:t>∗</m:t>
                        </m:r>
                      </m:sup>
                    </m:sSubSup>
                    <m:r>
                      <a:rPr lang="fr-FR" sz="2200" b="1" i="1">
                        <a:latin typeface="Cambria Math" panose="02040503050406030204" pitchFamily="18" charset="0"/>
                        <a:ea typeface="Cambria Math" panose="02040503050406030204" pitchFamily="18" charset="0"/>
                      </a:rPr>
                      <m:t> , </m:t>
                    </m:r>
                    <m:sSup>
                      <m:sSupPr>
                        <m:ctrlPr>
                          <a:rPr lang="fr-FR" sz="2200" b="1" i="1">
                            <a:latin typeface="Cambria Math" panose="02040503050406030204" pitchFamily="18" charset="0"/>
                            <a:ea typeface="Cambria Math" panose="02040503050406030204" pitchFamily="18" charset="0"/>
                          </a:rPr>
                        </m:ctrlPr>
                      </m:sSupPr>
                      <m:e>
                        <m:r>
                          <a:rPr lang="fr-FR" sz="2200" b="1" i="1">
                            <a:latin typeface="Cambria Math" panose="02040503050406030204" pitchFamily="18" charset="0"/>
                            <a:ea typeface="Cambria Math" panose="02040503050406030204" pitchFamily="18" charset="0"/>
                          </a:rPr>
                          <m:t>𝒙</m:t>
                        </m:r>
                      </m:e>
                      <m:sup>
                        <m:r>
                          <a:rPr lang="fr-FR" sz="2200" b="1" i="1">
                            <a:latin typeface="Cambria Math" panose="02040503050406030204" pitchFamily="18" charset="0"/>
                            <a:ea typeface="Cambria Math" panose="02040503050406030204" pitchFamily="18" charset="0"/>
                          </a:rPr>
                          <m:t>𝒛</m:t>
                        </m:r>
                      </m:sup>
                    </m:sSup>
                    <m:r>
                      <a:rPr lang="fr-FR" sz="2200" b="1" i="1">
                        <a:latin typeface="Cambria Math" panose="02040503050406030204" pitchFamily="18" charset="0"/>
                        <a:ea typeface="Cambria Math" panose="02040503050406030204" pitchFamily="18" charset="0"/>
                      </a:rPr>
                      <m:t>=</m:t>
                    </m:r>
                    <m:sSup>
                      <m:sSupPr>
                        <m:ctrlPr>
                          <a:rPr lang="fr-FR" sz="2200" b="1" i="1">
                            <a:latin typeface="Cambria Math" panose="02040503050406030204" pitchFamily="18" charset="0"/>
                            <a:ea typeface="Cambria Math" panose="02040503050406030204" pitchFamily="18" charset="0"/>
                          </a:rPr>
                        </m:ctrlPr>
                      </m:sSupPr>
                      <m:e>
                        <m:r>
                          <a:rPr lang="fr-FR" sz="2200" b="1" i="1">
                            <a:latin typeface="Cambria Math" panose="02040503050406030204" pitchFamily="18" charset="0"/>
                            <a:ea typeface="Cambria Math" panose="02040503050406030204" pitchFamily="18" charset="0"/>
                          </a:rPr>
                          <m:t>𝒆</m:t>
                        </m:r>
                      </m:e>
                      <m:sup>
                        <m:r>
                          <a:rPr lang="fr-FR" sz="2200" b="1" i="1">
                            <a:latin typeface="Cambria Math" panose="02040503050406030204" pitchFamily="18" charset="0"/>
                            <a:ea typeface="Cambria Math" panose="02040503050406030204" pitchFamily="18" charset="0"/>
                          </a:rPr>
                          <m:t>𝒛𝒍𝒏</m:t>
                        </m:r>
                        <m:r>
                          <a:rPr lang="fr-FR" sz="2200" b="1" i="1">
                            <a:latin typeface="Cambria Math" panose="02040503050406030204" pitchFamily="18" charset="0"/>
                            <a:ea typeface="Cambria Math" panose="02040503050406030204" pitchFamily="18" charset="0"/>
                          </a:rPr>
                          <m:t>(</m:t>
                        </m:r>
                        <m:r>
                          <a:rPr lang="fr-FR" sz="2200" b="1" i="1">
                            <a:latin typeface="Cambria Math" panose="02040503050406030204" pitchFamily="18" charset="0"/>
                            <a:ea typeface="Cambria Math" panose="02040503050406030204" pitchFamily="18" charset="0"/>
                          </a:rPr>
                          <m:t>𝒙</m:t>
                        </m:r>
                        <m:r>
                          <a:rPr lang="fr-FR" sz="2200" b="1" i="1">
                            <a:latin typeface="Cambria Math" panose="02040503050406030204" pitchFamily="18" charset="0"/>
                            <a:ea typeface="Cambria Math" panose="02040503050406030204" pitchFamily="18" charset="0"/>
                          </a:rPr>
                          <m:t>)</m:t>
                        </m:r>
                      </m:sup>
                    </m:sSup>
                  </m:oMath>
                </a14:m>
                <a:endParaRPr lang="fr-FR" sz="2200" b="1" dirty="0">
                  <a:solidFill>
                    <a:schemeClr val="accent4"/>
                  </a:solidFill>
                </a:endParaRPr>
              </a:p>
              <a:p>
                <a:pPr marL="457200" indent="-457200">
                  <a:buNone/>
                </a:pPr>
                <a:r>
                  <a:rPr lang="fr-FR" sz="2200" dirty="0"/>
                  <a:t>On peut donc étendre la définition du (</a:t>
                </a:r>
                <a:r>
                  <a:rPr lang="el-GR" sz="2200" dirty="0"/>
                  <a:t>ζ</a:t>
                </a:r>
                <a:r>
                  <a:rPr lang="fr-FR" sz="2200" dirty="0"/>
                  <a:t> ): </a:t>
                </a:r>
                <a14:m>
                  <m:oMath xmlns:m="http://schemas.openxmlformats.org/officeDocument/2006/math">
                    <m:r>
                      <a:rPr lang="fr-FR" sz="2200" i="1">
                        <a:latin typeface="Cambria Math" panose="02040503050406030204" pitchFamily="18" charset="0"/>
                        <a:ea typeface="Cambria Math" panose="02040503050406030204" pitchFamily="18" charset="0"/>
                      </a:rPr>
                      <m:t>∀ </m:t>
                    </m:r>
                    <m:r>
                      <a:rPr lang="fr-FR" sz="2200" i="1">
                        <a:latin typeface="Cambria Math" panose="02040503050406030204" pitchFamily="18" charset="0"/>
                        <a:ea typeface="Cambria Math" panose="02040503050406030204" pitchFamily="18" charset="0"/>
                      </a:rPr>
                      <m:t>𝑧</m:t>
                    </m:r>
                    <m:r>
                      <a:rPr lang="fr-FR" sz="2200" i="1">
                        <a:latin typeface="Cambria Math" panose="02040503050406030204" pitchFamily="18" charset="0"/>
                        <a:ea typeface="Cambria Math" panose="02040503050406030204" pitchFamily="18" charset="0"/>
                      </a:rPr>
                      <m:t>∈</m:t>
                    </m:r>
                    <m:r>
                      <a:rPr lang="fr-FR" sz="2200" i="1">
                        <a:latin typeface="Cambria Math" panose="02040503050406030204" pitchFamily="18" charset="0"/>
                        <a:ea typeface="Cambria Math" panose="02040503050406030204" pitchFamily="18" charset="0"/>
                      </a:rPr>
                      <m:t>ℂ</m:t>
                    </m:r>
                    <m:r>
                      <a:rPr lang="fr-FR" sz="2200" i="1">
                        <a:latin typeface="Cambria Math" panose="02040503050406030204" pitchFamily="18" charset="0"/>
                        <a:ea typeface="Cambria Math" panose="02040503050406030204" pitchFamily="18" charset="0"/>
                      </a:rPr>
                      <m:t>, </m:t>
                    </m:r>
                    <m:r>
                      <a:rPr lang="fr-FR" sz="2200" i="1">
                        <a:latin typeface="Cambria Math" panose="02040503050406030204" pitchFamily="18" charset="0"/>
                        <a:ea typeface="Cambria Math" panose="02040503050406030204" pitchFamily="18" charset="0"/>
                      </a:rPr>
                      <m:t>𝑅𝑒</m:t>
                    </m:r>
                    <m:d>
                      <m:dPr>
                        <m:ctrlPr>
                          <a:rPr lang="fr-FR" sz="2200" i="1">
                            <a:latin typeface="Cambria Math" panose="02040503050406030204" pitchFamily="18" charset="0"/>
                            <a:ea typeface="Cambria Math" panose="02040503050406030204" pitchFamily="18" charset="0"/>
                          </a:rPr>
                        </m:ctrlPr>
                      </m:dPr>
                      <m:e>
                        <m:r>
                          <a:rPr lang="fr-FR" sz="2200" i="1">
                            <a:latin typeface="Cambria Math" panose="02040503050406030204" pitchFamily="18" charset="0"/>
                            <a:ea typeface="Cambria Math" panose="02040503050406030204" pitchFamily="18" charset="0"/>
                          </a:rPr>
                          <m:t>𝑧</m:t>
                        </m:r>
                      </m:e>
                    </m:d>
                    <m:r>
                      <a:rPr lang="fr-FR" sz="2200" i="1">
                        <a:latin typeface="Cambria Math" panose="02040503050406030204" pitchFamily="18" charset="0"/>
                        <a:ea typeface="Cambria Math" panose="02040503050406030204" pitchFamily="18" charset="0"/>
                      </a:rPr>
                      <m:t>&gt;1, </m:t>
                    </m:r>
                    <m:r>
                      <a:rPr lang="fr-FR" sz="2200" i="1">
                        <a:latin typeface="Cambria Math" panose="02040503050406030204" pitchFamily="18" charset="0"/>
                        <a:ea typeface="Cambria Math" panose="02040503050406030204" pitchFamily="18" charset="0"/>
                      </a:rPr>
                      <m:t>𝜁</m:t>
                    </m:r>
                    <m:d>
                      <m:dPr>
                        <m:ctrlPr>
                          <a:rPr lang="fr-FR" sz="2200" i="1">
                            <a:latin typeface="Cambria Math" panose="02040503050406030204" pitchFamily="18" charset="0"/>
                            <a:ea typeface="Cambria Math" panose="02040503050406030204" pitchFamily="18" charset="0"/>
                          </a:rPr>
                        </m:ctrlPr>
                      </m:dPr>
                      <m:e>
                        <m:r>
                          <a:rPr lang="fr-FR" sz="2200" i="1">
                            <a:latin typeface="Cambria Math" panose="02040503050406030204" pitchFamily="18" charset="0"/>
                            <a:ea typeface="Cambria Math" panose="02040503050406030204" pitchFamily="18" charset="0"/>
                          </a:rPr>
                          <m:t>𝑧</m:t>
                        </m:r>
                      </m:e>
                    </m:d>
                    <m:r>
                      <a:rPr lang="fr-FR" sz="2200" i="1">
                        <a:latin typeface="Cambria Math" panose="02040503050406030204" pitchFamily="18" charset="0"/>
                        <a:ea typeface="Cambria Math" panose="02040503050406030204" pitchFamily="18" charset="0"/>
                      </a:rPr>
                      <m:t>=</m:t>
                    </m:r>
                    <m:nary>
                      <m:naryPr>
                        <m:chr m:val="∑"/>
                        <m:ctrlPr>
                          <a:rPr lang="fr-FR" sz="2200" i="1">
                            <a:latin typeface="Cambria Math" panose="02040503050406030204" pitchFamily="18" charset="0"/>
                            <a:ea typeface="Cambria Math" panose="02040503050406030204" pitchFamily="18" charset="0"/>
                          </a:rPr>
                        </m:ctrlPr>
                      </m:naryPr>
                      <m:sub>
                        <m:r>
                          <m:rPr>
                            <m:brk m:alnAt="23"/>
                          </m:rPr>
                          <a:rPr lang="fr-FR" sz="2200" i="1">
                            <a:latin typeface="Cambria Math" panose="02040503050406030204" pitchFamily="18" charset="0"/>
                            <a:ea typeface="Cambria Math" panose="02040503050406030204" pitchFamily="18" charset="0"/>
                          </a:rPr>
                          <m:t>𝑛</m:t>
                        </m:r>
                        <m:r>
                          <a:rPr lang="fr-FR" sz="2200" i="1">
                            <a:latin typeface="Cambria Math" panose="02040503050406030204" pitchFamily="18" charset="0"/>
                            <a:ea typeface="Cambria Math" panose="02040503050406030204" pitchFamily="18" charset="0"/>
                          </a:rPr>
                          <m:t>=1</m:t>
                        </m:r>
                      </m:sub>
                      <m:sup>
                        <m:r>
                          <a:rPr lang="fr-FR" sz="2200" i="1">
                            <a:latin typeface="Cambria Math" panose="02040503050406030204" pitchFamily="18" charset="0"/>
                            <a:ea typeface="Cambria Math" panose="02040503050406030204" pitchFamily="18" charset="0"/>
                          </a:rPr>
                          <m:t>+∞</m:t>
                        </m:r>
                      </m:sup>
                      <m:e>
                        <m:f>
                          <m:fPr>
                            <m:ctrlPr>
                              <a:rPr lang="fr-FR" sz="2200" i="1">
                                <a:latin typeface="Cambria Math" panose="02040503050406030204" pitchFamily="18" charset="0"/>
                                <a:ea typeface="Cambria Math" panose="02040503050406030204" pitchFamily="18" charset="0"/>
                              </a:rPr>
                            </m:ctrlPr>
                          </m:fPr>
                          <m:num>
                            <m:r>
                              <a:rPr lang="fr-FR" sz="2200" i="1">
                                <a:latin typeface="Cambria Math" panose="02040503050406030204" pitchFamily="18" charset="0"/>
                                <a:ea typeface="Cambria Math" panose="02040503050406030204" pitchFamily="18" charset="0"/>
                              </a:rPr>
                              <m:t>1</m:t>
                            </m:r>
                          </m:num>
                          <m:den>
                            <m:sSup>
                              <m:sSupPr>
                                <m:ctrlPr>
                                  <a:rPr lang="fr-FR" sz="2200" i="1">
                                    <a:latin typeface="Cambria Math" panose="02040503050406030204" pitchFamily="18" charset="0"/>
                                    <a:ea typeface="Cambria Math" panose="02040503050406030204" pitchFamily="18" charset="0"/>
                                  </a:rPr>
                                </m:ctrlPr>
                              </m:sSupPr>
                              <m:e>
                                <m:r>
                                  <a:rPr lang="fr-FR" sz="2200" i="1">
                                    <a:latin typeface="Cambria Math" panose="02040503050406030204" pitchFamily="18" charset="0"/>
                                    <a:ea typeface="Cambria Math" panose="02040503050406030204" pitchFamily="18" charset="0"/>
                                  </a:rPr>
                                  <m:t>𝑛</m:t>
                                </m:r>
                              </m:e>
                              <m:sup>
                                <m:r>
                                  <a:rPr lang="fr-FR" sz="2200" i="1">
                                    <a:latin typeface="Cambria Math" panose="02040503050406030204" pitchFamily="18" charset="0"/>
                                    <a:ea typeface="Cambria Math" panose="02040503050406030204" pitchFamily="18" charset="0"/>
                                  </a:rPr>
                                  <m:t>𝑧</m:t>
                                </m:r>
                              </m:sup>
                            </m:sSup>
                          </m:den>
                        </m:f>
                      </m:e>
                    </m:nary>
                  </m:oMath>
                </a14:m>
                <a:endParaRPr lang="fr-FR" sz="2200" dirty="0"/>
              </a:p>
              <a:p>
                <a:pPr marL="457200" indent="-457200">
                  <a:buNone/>
                </a:pPr>
                <a:r>
                  <a:rPr lang="fr-FR" sz="2200" b="1" dirty="0">
                    <a:solidFill>
                      <a:schemeClr val="accent4"/>
                    </a:solidFill>
                  </a:rPr>
                  <a:t>Définitions : </a:t>
                </a:r>
                <a:r>
                  <a:rPr lang="fr-FR" sz="2200" dirty="0"/>
                  <a:t>on dit que </a:t>
                </a:r>
                <a14:m>
                  <m:oMath xmlns:m="http://schemas.openxmlformats.org/officeDocument/2006/math">
                    <m:r>
                      <a:rPr lang="fr-FR" sz="2200" i="1">
                        <a:latin typeface="Cambria Math" panose="02040503050406030204" pitchFamily="18" charset="0"/>
                      </a:rPr>
                      <m:t>𝑓</m:t>
                    </m:r>
                    <m:r>
                      <a:rPr lang="fr-FR" sz="2200" i="1">
                        <a:latin typeface="Cambria Math" panose="02040503050406030204" pitchFamily="18" charset="0"/>
                      </a:rPr>
                      <m:t>:</m:t>
                    </m:r>
                    <m:r>
                      <a:rPr lang="fr-FR" sz="2200" i="1">
                        <a:latin typeface="Cambria Math" panose="02040503050406030204" pitchFamily="18" charset="0"/>
                      </a:rPr>
                      <m:t>𝑈</m:t>
                    </m:r>
                    <m:r>
                      <a:rPr lang="fr-FR" sz="2200" i="1">
                        <a:latin typeface="Cambria Math" panose="02040503050406030204" pitchFamily="18" charset="0"/>
                      </a:rPr>
                      <m:t>→ </m:t>
                    </m:r>
                    <m:r>
                      <a:rPr lang="fr-FR" sz="2200" i="1">
                        <a:latin typeface="Cambria Math" panose="02040503050406030204" pitchFamily="18" charset="0"/>
                        <a:ea typeface="Cambria Math" panose="02040503050406030204" pitchFamily="18" charset="0"/>
                      </a:rPr>
                      <m:t>ℂ</m:t>
                    </m:r>
                  </m:oMath>
                </a14:m>
                <a:r>
                  <a:rPr lang="fr-FR" sz="2200" dirty="0"/>
                  <a:t> (où 𝑈 désigne un ouvert non vide de </a:t>
                </a:r>
                <a14:m>
                  <m:oMath xmlns:m="http://schemas.openxmlformats.org/officeDocument/2006/math">
                    <m:r>
                      <a:rPr lang="fr-FR" sz="2200" i="1">
                        <a:latin typeface="Cambria Math" panose="02040503050406030204" pitchFamily="18" charset="0"/>
                        <a:ea typeface="Cambria Math" panose="02040503050406030204" pitchFamily="18" charset="0"/>
                      </a:rPr>
                      <m:t>ℂ</m:t>
                    </m:r>
                  </m:oMath>
                </a14:m>
                <a:r>
                  <a:rPr lang="fr-FR" sz="2200" dirty="0"/>
                  <a:t> )est </a:t>
                </a:r>
              </a:p>
              <a:p>
                <a:pPr marL="457200" indent="-457200">
                  <a:buNone/>
                </a:pPr>
                <a:r>
                  <a:rPr lang="fr-FR" sz="2200" dirty="0"/>
                  <a:t>holomorphe en </a:t>
                </a:r>
                <a14:m>
                  <m:oMath xmlns:m="http://schemas.openxmlformats.org/officeDocument/2006/math">
                    <m:sSub>
                      <m:sSubPr>
                        <m:ctrlPr>
                          <a:rPr lang="fr-FR" sz="2200" i="1">
                            <a:latin typeface="Cambria Math" panose="02040503050406030204" pitchFamily="18" charset="0"/>
                          </a:rPr>
                        </m:ctrlPr>
                      </m:sSubPr>
                      <m:e>
                        <m:r>
                          <a:rPr lang="fr-FR" sz="2200" i="1">
                            <a:latin typeface="Cambria Math" panose="02040503050406030204" pitchFamily="18" charset="0"/>
                          </a:rPr>
                          <m:t>𝑧</m:t>
                        </m:r>
                      </m:e>
                      <m:sub>
                        <m:r>
                          <a:rPr lang="fr-FR" sz="2200" i="1">
                            <a:latin typeface="Cambria Math" panose="02040503050406030204" pitchFamily="18" charset="0"/>
                          </a:rPr>
                          <m:t>0</m:t>
                        </m:r>
                      </m:sub>
                    </m:sSub>
                  </m:oMath>
                </a14:m>
                <a:r>
                  <a:rPr lang="fr-FR" sz="2200" dirty="0"/>
                  <a:t> si la limite </a:t>
                </a:r>
                <a14:m>
                  <m:oMath xmlns:m="http://schemas.openxmlformats.org/officeDocument/2006/math">
                    <m:func>
                      <m:funcPr>
                        <m:ctrlPr>
                          <a:rPr lang="fr-FR" sz="2200" i="1">
                            <a:latin typeface="Cambria Math" panose="02040503050406030204" pitchFamily="18" charset="0"/>
                          </a:rPr>
                        </m:ctrlPr>
                      </m:funcPr>
                      <m:fName>
                        <m:limLow>
                          <m:limLowPr>
                            <m:ctrlPr>
                              <a:rPr lang="fr-FR" sz="2200" i="1">
                                <a:latin typeface="Cambria Math" panose="02040503050406030204" pitchFamily="18" charset="0"/>
                              </a:rPr>
                            </m:ctrlPr>
                          </m:limLowPr>
                          <m:e>
                            <m:r>
                              <m:rPr>
                                <m:sty m:val="p"/>
                              </m:rPr>
                              <a:rPr lang="fr-FR" sz="2200">
                                <a:latin typeface="Cambria Math" panose="02040503050406030204" pitchFamily="18" charset="0"/>
                              </a:rPr>
                              <m:t>lim</m:t>
                            </m:r>
                          </m:e>
                          <m:lim>
                            <m:r>
                              <a:rPr lang="fr-FR" sz="2200" i="1">
                                <a:latin typeface="Cambria Math" panose="02040503050406030204" pitchFamily="18" charset="0"/>
                              </a:rPr>
                              <m:t>h</m:t>
                            </m:r>
                            <m:r>
                              <a:rPr lang="fr-FR" sz="2200" i="1">
                                <a:latin typeface="Cambria Math" panose="02040503050406030204" pitchFamily="18" charset="0"/>
                                <a:ea typeface="Cambria Math" panose="02040503050406030204" pitchFamily="18" charset="0"/>
                              </a:rPr>
                              <m:t>→0</m:t>
                            </m:r>
                          </m:lim>
                        </m:limLow>
                      </m:fName>
                      <m:e>
                        <m:f>
                          <m:fPr>
                            <m:ctrlPr>
                              <a:rPr lang="fr-FR" sz="2200" i="1">
                                <a:latin typeface="Cambria Math" panose="02040503050406030204" pitchFamily="18" charset="0"/>
                              </a:rPr>
                            </m:ctrlPr>
                          </m:fPr>
                          <m:num>
                            <m:r>
                              <a:rPr lang="fr-FR" sz="2200" i="1">
                                <a:latin typeface="Cambria Math" panose="02040503050406030204" pitchFamily="18" charset="0"/>
                              </a:rPr>
                              <m:t>𝑓</m:t>
                            </m:r>
                            <m:d>
                              <m:dPr>
                                <m:ctrlPr>
                                  <a:rPr lang="fr-FR" sz="2200" i="1">
                                    <a:latin typeface="Cambria Math" panose="02040503050406030204" pitchFamily="18" charset="0"/>
                                  </a:rPr>
                                </m:ctrlPr>
                              </m:dPr>
                              <m:e>
                                <m:sSub>
                                  <m:sSubPr>
                                    <m:ctrlPr>
                                      <a:rPr lang="fr-FR" sz="2200" i="1">
                                        <a:latin typeface="Cambria Math" panose="02040503050406030204" pitchFamily="18" charset="0"/>
                                      </a:rPr>
                                    </m:ctrlPr>
                                  </m:sSubPr>
                                  <m:e>
                                    <m:r>
                                      <a:rPr lang="fr-FR" sz="2200" i="1">
                                        <a:latin typeface="Cambria Math" panose="02040503050406030204" pitchFamily="18" charset="0"/>
                                      </a:rPr>
                                      <m:t>𝑧</m:t>
                                    </m:r>
                                  </m:e>
                                  <m:sub>
                                    <m:r>
                                      <a:rPr lang="fr-FR" sz="2200" i="1">
                                        <a:latin typeface="Cambria Math" panose="02040503050406030204" pitchFamily="18" charset="0"/>
                                      </a:rPr>
                                      <m:t>0</m:t>
                                    </m:r>
                                  </m:sub>
                                </m:sSub>
                                <m:r>
                                  <a:rPr lang="fr-FR" sz="2200" i="1">
                                    <a:latin typeface="Cambria Math" panose="02040503050406030204" pitchFamily="18" charset="0"/>
                                  </a:rPr>
                                  <m:t>+</m:t>
                                </m:r>
                                <m:r>
                                  <a:rPr lang="fr-FR" sz="2200" i="1">
                                    <a:latin typeface="Cambria Math" panose="02040503050406030204" pitchFamily="18" charset="0"/>
                                  </a:rPr>
                                  <m:t>h</m:t>
                                </m:r>
                              </m:e>
                            </m:d>
                            <m:r>
                              <a:rPr lang="fr-FR" sz="2200" i="1">
                                <a:latin typeface="Cambria Math" panose="02040503050406030204" pitchFamily="18" charset="0"/>
                              </a:rPr>
                              <m:t>−</m:t>
                            </m:r>
                            <m:r>
                              <a:rPr lang="fr-FR" sz="2200" i="1">
                                <a:latin typeface="Cambria Math" panose="02040503050406030204" pitchFamily="18" charset="0"/>
                              </a:rPr>
                              <m:t>𝑓</m:t>
                            </m:r>
                            <m:r>
                              <a:rPr lang="fr-FR" sz="2200" i="1">
                                <a:latin typeface="Cambria Math" panose="02040503050406030204" pitchFamily="18" charset="0"/>
                              </a:rPr>
                              <m:t>(</m:t>
                            </m:r>
                            <m:sSub>
                              <m:sSubPr>
                                <m:ctrlPr>
                                  <a:rPr lang="fr-FR" sz="2200" i="1">
                                    <a:latin typeface="Cambria Math" panose="02040503050406030204" pitchFamily="18" charset="0"/>
                                  </a:rPr>
                                </m:ctrlPr>
                              </m:sSubPr>
                              <m:e>
                                <m:r>
                                  <a:rPr lang="fr-FR" sz="2200" i="1">
                                    <a:latin typeface="Cambria Math" panose="02040503050406030204" pitchFamily="18" charset="0"/>
                                  </a:rPr>
                                  <m:t>𝑧</m:t>
                                </m:r>
                              </m:e>
                              <m:sub>
                                <m:r>
                                  <a:rPr lang="fr-FR" sz="2200" i="1">
                                    <a:latin typeface="Cambria Math" panose="02040503050406030204" pitchFamily="18" charset="0"/>
                                  </a:rPr>
                                  <m:t>0)</m:t>
                                </m:r>
                              </m:sub>
                            </m:sSub>
                          </m:num>
                          <m:den>
                            <m:r>
                              <a:rPr lang="fr-FR" sz="2200" i="1">
                                <a:latin typeface="Cambria Math" panose="02040503050406030204" pitchFamily="18" charset="0"/>
                              </a:rPr>
                              <m:t>h</m:t>
                            </m:r>
                          </m:den>
                        </m:f>
                      </m:e>
                    </m:func>
                  </m:oMath>
                </a14:m>
                <a:r>
                  <a:rPr lang="fr-FR" sz="2200" dirty="0"/>
                  <a:t> existe</a:t>
                </a:r>
              </a:p>
              <a:p>
                <a:pPr marL="457200" indent="-457200">
                  <a:buFont typeface="Arial" charset="0"/>
                  <a:buChar char="•"/>
                </a:pPr>
                <a:r>
                  <a:rPr lang="fr-FR" sz="2200" dirty="0"/>
                  <a:t>Une fonction f est </a:t>
                </a:r>
                <a:r>
                  <a:rPr lang="fr-FR" sz="2200" dirty="0">
                    <a:solidFill>
                      <a:schemeClr val="accent3"/>
                    </a:solidFill>
                  </a:rPr>
                  <a:t>méromorphe</a:t>
                </a:r>
                <a:r>
                  <a:rPr lang="fr-FR" sz="2200" dirty="0"/>
                  <a:t> dans un ouvert U de </a:t>
                </a:r>
                <a:r>
                  <a:rPr lang="fr-FR" sz="2200" dirty="0">
                    <a:latin typeface="Algerian"/>
                  </a:rPr>
                  <a:t>C </a:t>
                </a:r>
                <a:r>
                  <a:rPr lang="fr-FR" sz="2200" dirty="0"/>
                  <a:t>est une fonction définie et holomorphe dans U sauf en un nombre isolé des points </a:t>
                </a:r>
              </a:p>
              <a:p>
                <a:pPr marL="457200" indent="-457200">
                  <a:buFont typeface="Arial" charset="0"/>
                  <a:buChar char="•"/>
                </a:pPr>
                <a:r>
                  <a:rPr lang="fr-FR" sz="2200" dirty="0"/>
                  <a:t>une fonction </a:t>
                </a:r>
                <a:r>
                  <a:rPr lang="fr-FR" sz="2200" dirty="0">
                    <a:solidFill>
                      <a:schemeClr val="accent3"/>
                    </a:solidFill>
                  </a:rPr>
                  <a:t>analytique</a:t>
                </a:r>
                <a:r>
                  <a:rPr lang="fr-FR" sz="2200" dirty="0"/>
                  <a:t> est une fonction d'une variable réelle ou complexe qui est développable en série entière au voisinage de chacun des points de son domaine de définition</a:t>
                </a:r>
              </a:p>
              <a:p>
                <a:pPr marL="457200" indent="-457200">
                  <a:buFont typeface="Arial" charset="0"/>
                  <a:buChar char="•"/>
                </a:pPr>
                <a:endParaRPr lang="fr-FR" sz="2000" dirty="0"/>
              </a:p>
              <a:p>
                <a:pPr marL="457200" indent="-457200">
                  <a:buNone/>
                </a:pPr>
                <a:endParaRPr lang="fr-FR" sz="2000" dirty="0"/>
              </a:p>
              <a:p>
                <a:pPr marL="457200" indent="-457200">
                  <a:buNone/>
                </a:pPr>
                <a:endParaRPr lang="fr-FR" sz="2000" dirty="0"/>
              </a:p>
              <a:p>
                <a:pPr marL="457200" indent="-457200">
                  <a:buNone/>
                </a:pPr>
                <a:endParaRPr lang="fr-FR" sz="2000" dirty="0">
                  <a:solidFill>
                    <a:srgbClr val="FF0000"/>
                  </a:solidFill>
                </a:endParaRPr>
              </a:p>
              <a:p>
                <a:pPr marL="457200" indent="-457200">
                  <a:buNone/>
                </a:pPr>
                <a:endParaRPr lang="fr-FR" sz="2000" dirty="0">
                  <a:solidFill>
                    <a:srgbClr val="FF0000"/>
                  </a:solidFill>
                </a:endParaRPr>
              </a:p>
              <a:p>
                <a:pPr marL="457200" indent="-457200">
                  <a:buNone/>
                </a:pPr>
                <a:endParaRPr lang="fr-FR" dirty="0" smtClean="0"/>
              </a:p>
              <a:p>
                <a:pPr marL="457200" indent="-457200">
                  <a:buNone/>
                </a:pPr>
                <a:endParaRPr lang="fr-FR" dirty="0" smtClean="0">
                  <a:solidFill>
                    <a:schemeClr val="accent4"/>
                  </a:solidFill>
                </a:endParaRPr>
              </a:p>
            </p:txBody>
          </p:sp>
        </mc:Choice>
        <mc:Fallback xmlns="">
          <p:sp>
            <p:nvSpPr>
              <p:cNvPr id="5" name="Espace réservé du contenu 4"/>
              <p:cNvSpPr>
                <a:spLocks noGrp="1" noRot="1" noChangeAspect="1" noMove="1" noResize="1" noEditPoints="1" noAdjustHandles="1" noChangeArrowheads="1" noChangeShapeType="1" noTextEdit="1"/>
              </p:cNvSpPr>
              <p:nvPr>
                <p:ph idx="1"/>
              </p:nvPr>
            </p:nvSpPr>
            <p:spPr>
              <a:xfrm>
                <a:off x="335360" y="785794"/>
                <a:ext cx="11593288" cy="5857916"/>
              </a:xfrm>
              <a:blipFill>
                <a:blip r:embed="rId3"/>
                <a:stretch>
                  <a:fillRect l="-578" t="-1665"/>
                </a:stretch>
              </a:blipFill>
            </p:spPr>
            <p:txBody>
              <a:bodyPr/>
              <a:lstStyle/>
              <a:p>
                <a:r>
                  <a:rPr lang="fr-FR">
                    <a:noFill/>
                  </a:rPr>
                  <a:t> </a:t>
                </a:r>
              </a:p>
            </p:txBody>
          </p:sp>
        </mc:Fallback>
      </mc:AlternateContent>
      <p:sp>
        <p:nvSpPr>
          <p:cNvPr id="1031" name="Rectangle 7"/>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32" name="Rectangle 8"/>
          <p:cNvSpPr>
            <a:spLocks noChangeArrowheads="1"/>
          </p:cNvSpPr>
          <p:nvPr/>
        </p:nvSpPr>
        <p:spPr bwMode="auto">
          <a:xfrm>
            <a:off x="1524001" y="8345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fr-FR">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512" y="260649"/>
            <a:ext cx="8712968" cy="6264695"/>
          </a:xfrm>
        </p:spPr>
        <p:txBody>
          <a:bodyPr>
            <a:normAutofit/>
          </a:bodyPr>
          <a:lstStyle/>
          <a:p>
            <a:pPr marL="0" indent="0">
              <a:buNone/>
            </a:pPr>
            <a:r>
              <a:rPr lang="fr-FR" sz="2000" dirty="0">
                <a:solidFill>
                  <a:srgbClr val="FF0000"/>
                </a:solidFill>
              </a:rPr>
              <a:t>Contraintes: </a:t>
            </a:r>
          </a:p>
          <a:p>
            <a:pPr marL="0" indent="0">
              <a:buNone/>
            </a:pPr>
            <a:r>
              <a:rPr lang="fr-FR" sz="2000" dirty="0"/>
              <a:t>*Cette vérification reste toujours discrète: on ne peut vérifier que pour des droites séparées</a:t>
            </a:r>
          </a:p>
          <a:p>
            <a:pPr marL="0" indent="0">
              <a:buNone/>
            </a:pPr>
            <a:r>
              <a:rPr lang="fr-FR" sz="2000" dirty="0"/>
              <a:t>*On ne peut infirmer qu’aucun zéro ne se situe sur une droite donnée, car on n’a accès qu’à l’image d’un segment et non d’une droite entière</a:t>
            </a:r>
          </a:p>
          <a:p>
            <a:pPr marL="0" indent="0">
              <a:buNone/>
            </a:pPr>
            <a:endParaRPr lang="fr-FR" sz="2000" dirty="0"/>
          </a:p>
        </p:txBody>
      </p:sp>
    </p:spTree>
    <p:extLst>
      <p:ext uri="{BB962C8B-B14F-4D97-AF65-F5344CB8AC3E}">
        <p14:creationId xmlns:p14="http://schemas.microsoft.com/office/powerpoint/2010/main" val="212625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0"/>
                <a:ext cx="8784976" cy="6408712"/>
              </a:xfrm>
            </p:spPr>
            <p:txBody>
              <a:bodyPr>
                <a:normAutofit/>
              </a:bodyPr>
              <a:lstStyle/>
              <a:p>
                <a:pPr marL="0" indent="0">
                  <a:buNone/>
                </a:pPr>
                <a:r>
                  <a:rPr lang="fr-FR" sz="2000" b="1" dirty="0">
                    <a:solidFill>
                      <a:schemeClr val="accent4"/>
                    </a:solidFill>
                  </a:rPr>
                  <a:t>(a) vérification en utilisant le théorème de l’argument principal:</a:t>
                </a:r>
                <a:endParaRPr lang="fr-FR" sz="2000" dirty="0">
                  <a:ea typeface="Cambria Math" panose="02040503050406030204" pitchFamily="18" charset="0"/>
                </a:endParaRPr>
              </a:p>
              <a:p>
                <a:pPr marL="0" indent="0">
                  <a:buNone/>
                </a:pPr>
                <a:r>
                  <a:rPr lang="fr-FR" sz="2000" dirty="0">
                    <a:ea typeface="Cambria Math" panose="02040503050406030204" pitchFamily="18" charset="0"/>
                  </a:rPr>
                  <a:t>Pour </a:t>
                </a:r>
                <a14:m>
                  <m:oMath xmlns:m="http://schemas.openxmlformats.org/officeDocument/2006/math">
                    <m:r>
                      <a:rPr lang="fr-FR" sz="2000" i="1">
                        <a:latin typeface="Cambria Math" panose="02040503050406030204" pitchFamily="18" charset="0"/>
                        <a:ea typeface="Cambria Math" panose="02040503050406030204" pitchFamily="18" charset="0"/>
                      </a:rPr>
                      <m:t>𝛾</m:t>
                    </m:r>
                  </m:oMath>
                </a14:m>
                <a:r>
                  <a:rPr lang="fr-FR" sz="2000" dirty="0">
                    <a:ea typeface="Cambria Math" panose="02040503050406030204" pitchFamily="18" charset="0"/>
                  </a:rPr>
                  <a:t> un lacet simple de </a:t>
                </a:r>
                <a14:m>
                  <m:oMath xmlns:m="http://schemas.openxmlformats.org/officeDocument/2006/math">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𝑏</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ℂ</m:t>
                    </m:r>
                  </m:oMath>
                </a14:m>
                <a:r>
                  <a:rPr lang="fr-FR" sz="2000" dirty="0">
                    <a:ea typeface="Cambria Math" panose="02040503050406030204" pitchFamily="18" charset="0"/>
                  </a:rPr>
                  <a:t> de continue (dérivable) ne contenant pas 1 </a:t>
                </a:r>
              </a:p>
              <a:p>
                <a:pPr marL="0" indent="0">
                  <a:buNone/>
                </a:pPr>
                <a:r>
                  <a:rPr lang="fr-FR" sz="2000" dirty="0"/>
                  <a:t>Et comme Zêta admet un seul pôle en </a:t>
                </a:r>
                <a14:m>
                  <m:oMath xmlns:m="http://schemas.openxmlformats.org/officeDocument/2006/math">
                    <m:r>
                      <a:rPr lang="fr-FR" sz="2000" i="1" dirty="0">
                        <a:latin typeface="Cambria Math" panose="02040503050406030204" pitchFamily="18" charset="0"/>
                      </a:rPr>
                      <m:t>𝑧</m:t>
                    </m:r>
                    <m:r>
                      <a:rPr lang="fr-FR" sz="2000" i="1" dirty="0">
                        <a:latin typeface="Cambria Math" panose="02040503050406030204" pitchFamily="18" charset="0"/>
                      </a:rPr>
                      <m:t>=1</m:t>
                    </m:r>
                  </m:oMath>
                </a14:m>
                <a:r>
                  <a:rPr lang="fr-FR" sz="2000" dirty="0"/>
                  <a:t> on a :</a:t>
                </a:r>
              </a:p>
              <a:p>
                <a:pPr marL="0" indent="0">
                  <a:buNone/>
                </a:pPr>
                <a:endParaRPr lang="fr-FR" sz="2000" dirty="0"/>
              </a:p>
              <a:p>
                <a:pPr marL="0" indent="0">
                  <a:buNone/>
                </a:pPr>
                <a14:m>
                  <m:oMathPara xmlns:m="http://schemas.openxmlformats.org/officeDocument/2006/math">
                    <m:oMathParaPr>
                      <m:jc m:val="centerGroup"/>
                    </m:oMathParaPr>
                    <m:oMath xmlns:m="http://schemas.openxmlformats.org/officeDocument/2006/math">
                      <m:f>
                        <m:fPr>
                          <m:ctrlPr>
                            <a:rPr lang="fr-FR" sz="1800" i="1">
                              <a:latin typeface="Cambria Math" panose="02040503050406030204" pitchFamily="18" charset="0"/>
                            </a:rPr>
                          </m:ctrlPr>
                        </m:fPr>
                        <m:num>
                          <m:r>
                            <a:rPr lang="fr-FR" sz="1800" i="1">
                              <a:latin typeface="Cambria Math" panose="02040503050406030204" pitchFamily="18" charset="0"/>
                            </a:rPr>
                            <m:t>1</m:t>
                          </m:r>
                        </m:num>
                        <m:den>
                          <m:r>
                            <a:rPr lang="fr-FR" sz="1800" i="1">
                              <a:latin typeface="Cambria Math" panose="02040503050406030204" pitchFamily="18" charset="0"/>
                            </a:rPr>
                            <m:t>2</m:t>
                          </m:r>
                          <m:r>
                            <a:rPr lang="fr-FR" sz="1800" i="1">
                              <a:latin typeface="Cambria Math" panose="02040503050406030204" pitchFamily="18" charset="0"/>
                            </a:rPr>
                            <m:t>𝑖</m:t>
                          </m:r>
                          <m:r>
                            <a:rPr lang="fr-FR" sz="1800" i="1">
                              <a:latin typeface="Cambria Math" panose="02040503050406030204" pitchFamily="18" charset="0"/>
                              <a:ea typeface="Cambria Math" panose="02040503050406030204" pitchFamily="18" charset="0"/>
                            </a:rPr>
                            <m:t>𝜋</m:t>
                          </m:r>
                        </m:den>
                      </m:f>
                      <m:r>
                        <a:rPr lang="fr-FR" sz="1800" i="1">
                          <a:latin typeface="Cambria Math" panose="02040503050406030204" pitchFamily="18" charset="0"/>
                          <a:ea typeface="Cambria Math" panose="02040503050406030204" pitchFamily="18" charset="0"/>
                        </a:rPr>
                        <m:t>⋅</m:t>
                      </m:r>
                      <m:nary>
                        <m:naryPr>
                          <m:supHide m:val="on"/>
                          <m:ctrlPr>
                            <a:rPr lang="fr-FR" sz="1800" i="1">
                              <a:latin typeface="Cambria Math" panose="02040503050406030204" pitchFamily="18" charset="0"/>
                              <a:ea typeface="Cambria Math" panose="02040503050406030204" pitchFamily="18" charset="0"/>
                            </a:rPr>
                          </m:ctrlPr>
                        </m:naryPr>
                        <m:sub>
                          <m:r>
                            <m:rPr>
                              <m:brk m:alnAt="23"/>
                            </m:rPr>
                            <a:rPr lang="fr-FR" sz="1800" i="1">
                              <a:latin typeface="Cambria Math" panose="02040503050406030204" pitchFamily="18" charset="0"/>
                              <a:ea typeface="Cambria Math" panose="02040503050406030204" pitchFamily="18" charset="0"/>
                            </a:rPr>
                            <m:t>𝛾</m:t>
                          </m:r>
                        </m:sub>
                        <m:sup/>
                        <m:e>
                          <m:f>
                            <m:fPr>
                              <m:ctrlPr>
                                <a:rPr lang="fr-FR" sz="1800" i="1">
                                  <a:latin typeface="Cambria Math" panose="02040503050406030204" pitchFamily="18" charset="0"/>
                                  <a:ea typeface="Cambria Math" panose="02040503050406030204" pitchFamily="18" charset="0"/>
                                </a:rPr>
                              </m:ctrlPr>
                            </m:fPr>
                            <m:num>
                              <m:sSup>
                                <m:sSupPr>
                                  <m:ctrlPr>
                                    <a:rPr lang="fr-FR" sz="1800" i="1">
                                      <a:latin typeface="Cambria Math" panose="02040503050406030204" pitchFamily="18" charset="0"/>
                                      <a:ea typeface="Cambria Math" panose="02040503050406030204" pitchFamily="18" charset="0"/>
                                    </a:rPr>
                                  </m:ctrlPr>
                                </m:sSupPr>
                                <m:e>
                                  <m:r>
                                    <a:rPr lang="fr-FR" sz="1800" i="1">
                                      <a:latin typeface="Cambria Math" panose="02040503050406030204" pitchFamily="18" charset="0"/>
                                      <a:ea typeface="Cambria Math" panose="02040503050406030204" pitchFamily="18" charset="0"/>
                                    </a:rPr>
                                    <m:t>𝜁</m:t>
                                  </m:r>
                                </m:e>
                                <m:sup>
                                  <m:r>
                                    <a:rPr lang="fr-FR" sz="1800" i="1">
                                      <a:latin typeface="Cambria Math" panose="02040503050406030204" pitchFamily="18" charset="0"/>
                                      <a:ea typeface="Cambria Math" panose="02040503050406030204" pitchFamily="18" charset="0"/>
                                    </a:rPr>
                                    <m:t>′</m:t>
                                  </m:r>
                                </m:sup>
                              </m:sSup>
                              <m:d>
                                <m:dPr>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𝑧</m:t>
                                  </m:r>
                                </m:e>
                              </m:d>
                            </m:num>
                            <m:den>
                              <m:r>
                                <a:rPr lang="fr-FR" sz="1800" i="1">
                                  <a:latin typeface="Cambria Math" panose="02040503050406030204" pitchFamily="18" charset="0"/>
                                  <a:ea typeface="Cambria Math" panose="02040503050406030204" pitchFamily="18" charset="0"/>
                                </a:rPr>
                                <m:t>𝜁</m:t>
                              </m:r>
                              <m:d>
                                <m:dPr>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𝑧</m:t>
                                  </m:r>
                                </m:e>
                              </m:d>
                            </m:den>
                          </m:f>
                          <m:r>
                            <a:rPr lang="fr-FR" sz="1800" i="1">
                              <a:latin typeface="Cambria Math" panose="02040503050406030204" pitchFamily="18" charset="0"/>
                              <a:ea typeface="Cambria Math" panose="02040503050406030204" pitchFamily="18" charset="0"/>
                            </a:rPr>
                            <m:t>𝑑𝑧</m:t>
                          </m:r>
                        </m:e>
                      </m:nary>
                      <m:r>
                        <a:rPr lang="fr-FR" sz="1800" i="1">
                          <a:latin typeface="Cambria Math" panose="02040503050406030204" pitchFamily="18" charset="0"/>
                          <a:ea typeface="Cambria Math" panose="02040503050406030204" pitchFamily="18" charset="0"/>
                        </a:rPr>
                        <m:t>=</m:t>
                      </m:r>
                      <m:f>
                        <m:fPr>
                          <m:ctrlPr>
                            <a:rPr lang="fr-FR" sz="1800" i="1">
                              <a:latin typeface="Cambria Math" panose="02040503050406030204" pitchFamily="18" charset="0"/>
                              <a:ea typeface="Cambria Math" panose="02040503050406030204" pitchFamily="18" charset="0"/>
                            </a:rPr>
                          </m:ctrlPr>
                        </m:fPr>
                        <m:num>
                          <m:r>
                            <a:rPr lang="fr-FR" sz="1800">
                              <a:latin typeface="Cambria Math" panose="02040503050406030204" pitchFamily="18" charset="0"/>
                              <a:ea typeface="Cambria Math" panose="02040503050406030204" pitchFamily="18" charset="0"/>
                            </a:rPr>
                            <m:t>1</m:t>
                          </m:r>
                        </m:num>
                        <m:den>
                          <m:r>
                            <a:rPr lang="fr-FR" sz="1800">
                              <a:latin typeface="Cambria Math" panose="02040503050406030204" pitchFamily="18" charset="0"/>
                              <a:ea typeface="Cambria Math" panose="02040503050406030204" pitchFamily="18" charset="0"/>
                            </a:rPr>
                            <m:t>2</m:t>
                          </m:r>
                          <m:r>
                            <m:rPr>
                              <m:sty m:val="p"/>
                            </m:rPr>
                            <a:rPr lang="fr-FR" sz="1800">
                              <a:latin typeface="Cambria Math" panose="02040503050406030204" pitchFamily="18" charset="0"/>
                              <a:ea typeface="Cambria Math" panose="02040503050406030204" pitchFamily="18" charset="0"/>
                            </a:rPr>
                            <m:t>i</m:t>
                          </m:r>
                          <m:r>
                            <m:rPr>
                              <m:sty m:val="p"/>
                            </m:rPr>
                            <a:rPr lang="el-GR" sz="1800" i="1">
                              <a:latin typeface="Cambria Math" panose="02040503050406030204" pitchFamily="18" charset="0"/>
                              <a:ea typeface="Cambria Math" panose="02040503050406030204" pitchFamily="18" charset="0"/>
                            </a:rPr>
                            <m:t>π</m:t>
                          </m:r>
                        </m:den>
                      </m:f>
                      <m:d>
                        <m:dPr>
                          <m:ctrlPr>
                            <a:rPr lang="fr-FR" sz="1800" i="1">
                              <a:latin typeface="Cambria Math" panose="02040503050406030204" pitchFamily="18" charset="0"/>
                              <a:ea typeface="Cambria Math" panose="02040503050406030204" pitchFamily="18" charset="0"/>
                            </a:rPr>
                          </m:ctrlPr>
                        </m:dPr>
                        <m:e>
                          <m:nary>
                            <m:naryPr>
                              <m:ctrlPr>
                                <a:rPr lang="fr-FR" sz="1800" i="1">
                                  <a:latin typeface="Cambria Math" panose="02040503050406030204" pitchFamily="18" charset="0"/>
                                  <a:ea typeface="Cambria Math" panose="02040503050406030204" pitchFamily="18" charset="0"/>
                                </a:rPr>
                              </m:ctrlPr>
                            </m:naryPr>
                            <m:sub>
                              <m:r>
                                <m:rPr>
                                  <m:brk m:alnAt="23"/>
                                </m:rPr>
                                <a:rPr lang="fr-FR" sz="1800" i="1">
                                  <a:latin typeface="Cambria Math" panose="02040503050406030204" pitchFamily="18" charset="0"/>
                                  <a:ea typeface="Cambria Math" panose="02040503050406030204" pitchFamily="18" charset="0"/>
                                </a:rPr>
                                <m:t>𝑎</m:t>
                              </m:r>
                            </m:sub>
                            <m:sup>
                              <m:r>
                                <a:rPr lang="fr-FR" sz="1800" i="1">
                                  <a:latin typeface="Cambria Math" panose="02040503050406030204" pitchFamily="18" charset="0"/>
                                  <a:ea typeface="Cambria Math" panose="02040503050406030204" pitchFamily="18" charset="0"/>
                                </a:rPr>
                                <m:t>𝑏</m:t>
                              </m:r>
                            </m:sup>
                            <m:e>
                              <m:r>
                                <a:rPr lang="fr-FR" sz="1800" i="1">
                                  <a:solidFill>
                                    <a:schemeClr val="accent6"/>
                                  </a:solidFill>
                                  <a:latin typeface="Cambria Math" panose="02040503050406030204" pitchFamily="18" charset="0"/>
                                  <a:ea typeface="Cambria Math" panose="02040503050406030204" pitchFamily="18" charset="0"/>
                                </a:rPr>
                                <m:t>𝑅𝑒</m:t>
                              </m:r>
                              <m:d>
                                <m:dPr>
                                  <m:ctrlPr>
                                    <a:rPr lang="fr-FR" sz="1800" i="1">
                                      <a:solidFill>
                                        <a:schemeClr val="accent6"/>
                                      </a:solidFill>
                                      <a:latin typeface="Cambria Math" panose="02040503050406030204" pitchFamily="18" charset="0"/>
                                      <a:ea typeface="Cambria Math" panose="02040503050406030204" pitchFamily="18" charset="0"/>
                                    </a:rPr>
                                  </m:ctrlPr>
                                </m:dPr>
                                <m:e>
                                  <m:f>
                                    <m:fPr>
                                      <m:ctrlPr>
                                        <a:rPr lang="fr-FR" sz="1800" i="1">
                                          <a:solidFill>
                                            <a:schemeClr val="accent6"/>
                                          </a:solidFill>
                                          <a:latin typeface="Cambria Math" panose="02040503050406030204" pitchFamily="18" charset="0"/>
                                          <a:ea typeface="Cambria Math" panose="02040503050406030204" pitchFamily="18" charset="0"/>
                                        </a:rPr>
                                      </m:ctrlPr>
                                    </m:fPr>
                                    <m:num>
                                      <m:sSup>
                                        <m:sSupPr>
                                          <m:ctrlPr>
                                            <a:rPr lang="fr-FR" sz="1800" i="1">
                                              <a:solidFill>
                                                <a:schemeClr val="accent6"/>
                                              </a:solidFill>
                                              <a:latin typeface="Cambria Math" panose="02040503050406030204" pitchFamily="18" charset="0"/>
                                              <a:ea typeface="Cambria Math" panose="02040503050406030204" pitchFamily="18" charset="0"/>
                                            </a:rPr>
                                          </m:ctrlPr>
                                        </m:sSupPr>
                                        <m:e>
                                          <m:r>
                                            <a:rPr lang="fr-FR" sz="1800" i="1">
                                              <a:solidFill>
                                                <a:schemeClr val="accent6"/>
                                              </a:solidFill>
                                              <a:latin typeface="Cambria Math" panose="02040503050406030204" pitchFamily="18" charset="0"/>
                                              <a:ea typeface="Cambria Math" panose="02040503050406030204" pitchFamily="18" charset="0"/>
                                            </a:rPr>
                                            <m:t>𝜁</m:t>
                                          </m:r>
                                        </m:e>
                                        <m:sup>
                                          <m:r>
                                            <a:rPr lang="fr-FR" sz="1800" i="1">
                                              <a:solidFill>
                                                <a:schemeClr val="accent6"/>
                                              </a:solidFill>
                                              <a:latin typeface="Cambria Math" panose="02040503050406030204" pitchFamily="18" charset="0"/>
                                              <a:ea typeface="Cambria Math" panose="02040503050406030204" pitchFamily="18" charset="0"/>
                                            </a:rPr>
                                            <m:t>′</m:t>
                                          </m:r>
                                        </m:sup>
                                      </m:sSup>
                                      <m:d>
                                        <m:dPr>
                                          <m:ctrlPr>
                                            <a:rPr lang="fr-FR" sz="1800" i="1">
                                              <a:solidFill>
                                                <a:schemeClr val="accent6"/>
                                              </a:solidFill>
                                              <a:latin typeface="Cambria Math" panose="02040503050406030204" pitchFamily="18" charset="0"/>
                                              <a:ea typeface="Cambria Math" panose="02040503050406030204" pitchFamily="18" charset="0"/>
                                            </a:rPr>
                                          </m:ctrlPr>
                                        </m:dPr>
                                        <m:e>
                                          <m:r>
                                            <a:rPr lang="fr-FR" sz="1800" i="1">
                                              <a:solidFill>
                                                <a:schemeClr val="accent6"/>
                                              </a:solidFill>
                                              <a:latin typeface="Cambria Math" panose="02040503050406030204" pitchFamily="18" charset="0"/>
                                              <a:ea typeface="Cambria Math" panose="02040503050406030204" pitchFamily="18" charset="0"/>
                                            </a:rPr>
                                            <m:t>𝛾</m:t>
                                          </m:r>
                                          <m:d>
                                            <m:dPr>
                                              <m:ctrlPr>
                                                <a:rPr lang="fr-FR" sz="1800" i="1">
                                                  <a:solidFill>
                                                    <a:schemeClr val="accent6"/>
                                                  </a:solidFill>
                                                  <a:latin typeface="Cambria Math" panose="02040503050406030204" pitchFamily="18" charset="0"/>
                                                  <a:ea typeface="Cambria Math" panose="02040503050406030204" pitchFamily="18" charset="0"/>
                                                </a:rPr>
                                              </m:ctrlPr>
                                            </m:dPr>
                                            <m:e>
                                              <m:r>
                                                <a:rPr lang="fr-FR" sz="1800" i="1">
                                                  <a:solidFill>
                                                    <a:schemeClr val="accent6"/>
                                                  </a:solidFill>
                                                  <a:latin typeface="Cambria Math" panose="02040503050406030204" pitchFamily="18" charset="0"/>
                                                  <a:ea typeface="Cambria Math" panose="02040503050406030204" pitchFamily="18" charset="0"/>
                                                </a:rPr>
                                                <m:t>𝑡</m:t>
                                              </m:r>
                                            </m:e>
                                          </m:d>
                                        </m:e>
                                      </m:d>
                                    </m:num>
                                    <m:den>
                                      <m:r>
                                        <a:rPr lang="fr-FR" sz="1800" i="1">
                                          <a:solidFill>
                                            <a:schemeClr val="accent6"/>
                                          </a:solidFill>
                                          <a:latin typeface="Cambria Math" panose="02040503050406030204" pitchFamily="18" charset="0"/>
                                          <a:ea typeface="Cambria Math" panose="02040503050406030204" pitchFamily="18" charset="0"/>
                                        </a:rPr>
                                        <m:t>𝜁</m:t>
                                      </m:r>
                                      <m:d>
                                        <m:dPr>
                                          <m:ctrlPr>
                                            <a:rPr lang="fr-FR" sz="1800" i="1">
                                              <a:solidFill>
                                                <a:schemeClr val="accent6"/>
                                              </a:solidFill>
                                              <a:latin typeface="Cambria Math" panose="02040503050406030204" pitchFamily="18" charset="0"/>
                                              <a:ea typeface="Cambria Math" panose="02040503050406030204" pitchFamily="18" charset="0"/>
                                            </a:rPr>
                                          </m:ctrlPr>
                                        </m:dPr>
                                        <m:e>
                                          <m:r>
                                            <a:rPr lang="fr-FR" sz="1800" i="1">
                                              <a:solidFill>
                                                <a:schemeClr val="accent6"/>
                                              </a:solidFill>
                                              <a:latin typeface="Cambria Math" panose="02040503050406030204" pitchFamily="18" charset="0"/>
                                              <a:ea typeface="Cambria Math" panose="02040503050406030204" pitchFamily="18" charset="0"/>
                                            </a:rPr>
                                            <m:t>𝛾</m:t>
                                          </m:r>
                                          <m:d>
                                            <m:dPr>
                                              <m:ctrlPr>
                                                <a:rPr lang="fr-FR" sz="1800" i="1">
                                                  <a:solidFill>
                                                    <a:schemeClr val="accent6"/>
                                                  </a:solidFill>
                                                  <a:latin typeface="Cambria Math" panose="02040503050406030204" pitchFamily="18" charset="0"/>
                                                  <a:ea typeface="Cambria Math" panose="02040503050406030204" pitchFamily="18" charset="0"/>
                                                </a:rPr>
                                              </m:ctrlPr>
                                            </m:dPr>
                                            <m:e>
                                              <m:r>
                                                <a:rPr lang="fr-FR" sz="1800" i="1">
                                                  <a:solidFill>
                                                    <a:schemeClr val="accent6"/>
                                                  </a:solidFill>
                                                  <a:latin typeface="Cambria Math" panose="02040503050406030204" pitchFamily="18" charset="0"/>
                                                  <a:ea typeface="Cambria Math" panose="02040503050406030204" pitchFamily="18" charset="0"/>
                                                </a:rPr>
                                                <m:t>𝑡</m:t>
                                              </m:r>
                                            </m:e>
                                          </m:d>
                                        </m:e>
                                      </m:d>
                                    </m:den>
                                  </m:f>
                                  <m:sSup>
                                    <m:sSupPr>
                                      <m:ctrlPr>
                                        <a:rPr lang="fr-FR" sz="1800" i="1">
                                          <a:solidFill>
                                            <a:schemeClr val="accent6"/>
                                          </a:solidFill>
                                          <a:latin typeface="Cambria Math" panose="02040503050406030204" pitchFamily="18" charset="0"/>
                                          <a:ea typeface="Cambria Math" panose="02040503050406030204" pitchFamily="18" charset="0"/>
                                        </a:rPr>
                                      </m:ctrlPr>
                                    </m:sSupPr>
                                    <m:e>
                                      <m:r>
                                        <a:rPr lang="fr-FR" sz="1800" i="1">
                                          <a:solidFill>
                                            <a:schemeClr val="accent6"/>
                                          </a:solidFill>
                                          <a:latin typeface="Cambria Math" panose="02040503050406030204" pitchFamily="18" charset="0"/>
                                          <a:ea typeface="Cambria Math" panose="02040503050406030204" pitchFamily="18" charset="0"/>
                                        </a:rPr>
                                        <m:t>𝛾</m:t>
                                      </m:r>
                                    </m:e>
                                    <m:sup>
                                      <m:r>
                                        <a:rPr lang="fr-FR" sz="1800" i="1">
                                          <a:solidFill>
                                            <a:schemeClr val="accent6"/>
                                          </a:solidFill>
                                          <a:latin typeface="Cambria Math" panose="02040503050406030204" pitchFamily="18" charset="0"/>
                                          <a:ea typeface="Cambria Math" panose="02040503050406030204" pitchFamily="18" charset="0"/>
                                        </a:rPr>
                                        <m:t>′</m:t>
                                      </m:r>
                                    </m:sup>
                                  </m:sSup>
                                  <m:d>
                                    <m:dPr>
                                      <m:ctrlPr>
                                        <a:rPr lang="fr-FR" sz="1800" i="1">
                                          <a:solidFill>
                                            <a:schemeClr val="accent6"/>
                                          </a:solidFill>
                                          <a:latin typeface="Cambria Math" panose="02040503050406030204" pitchFamily="18" charset="0"/>
                                          <a:ea typeface="Cambria Math" panose="02040503050406030204" pitchFamily="18" charset="0"/>
                                        </a:rPr>
                                      </m:ctrlPr>
                                    </m:dPr>
                                    <m:e>
                                      <m:r>
                                        <a:rPr lang="fr-FR" sz="1800" i="1">
                                          <a:solidFill>
                                            <a:schemeClr val="accent6"/>
                                          </a:solidFill>
                                          <a:latin typeface="Cambria Math" panose="02040503050406030204" pitchFamily="18" charset="0"/>
                                          <a:ea typeface="Cambria Math" panose="02040503050406030204" pitchFamily="18" charset="0"/>
                                        </a:rPr>
                                        <m:t>𝑡</m:t>
                                      </m:r>
                                    </m:e>
                                  </m:d>
                                </m:e>
                              </m:d>
                              <m:r>
                                <a:rPr lang="fr-FR" sz="1800" i="1">
                                  <a:latin typeface="Cambria Math" panose="02040503050406030204" pitchFamily="18" charset="0"/>
                                  <a:ea typeface="Cambria Math" panose="02040503050406030204" pitchFamily="18" charset="0"/>
                                </a:rPr>
                                <m:t>𝑑𝑡</m:t>
                              </m:r>
                            </m:e>
                          </m:nary>
                          <m:r>
                            <a:rPr lang="fr-FR" sz="1800" i="1">
                              <a:latin typeface="Cambria Math" panose="02040503050406030204" pitchFamily="18" charset="0"/>
                              <a:ea typeface="Cambria Math" panose="02040503050406030204" pitchFamily="18" charset="0"/>
                            </a:rPr>
                            <m:t>+</m:t>
                          </m:r>
                          <m:r>
                            <a:rPr lang="fr-FR" sz="1800" i="1">
                              <a:solidFill>
                                <a:schemeClr val="accent3"/>
                              </a:solidFill>
                              <a:latin typeface="Cambria Math" panose="02040503050406030204" pitchFamily="18" charset="0"/>
                              <a:ea typeface="Cambria Math" panose="02040503050406030204" pitchFamily="18" charset="0"/>
                            </a:rPr>
                            <m:t>𝑖</m:t>
                          </m:r>
                          <m:nary>
                            <m:naryPr>
                              <m:ctrlPr>
                                <a:rPr lang="fr-FR" sz="1800" i="1">
                                  <a:latin typeface="Cambria Math" panose="02040503050406030204" pitchFamily="18" charset="0"/>
                                  <a:ea typeface="Cambria Math" panose="02040503050406030204" pitchFamily="18" charset="0"/>
                                </a:rPr>
                              </m:ctrlPr>
                            </m:naryPr>
                            <m:sub>
                              <m:r>
                                <m:rPr>
                                  <m:brk m:alnAt="23"/>
                                </m:rPr>
                                <a:rPr lang="fr-FR" sz="1800" i="1">
                                  <a:latin typeface="Cambria Math" panose="02040503050406030204" pitchFamily="18" charset="0"/>
                                  <a:ea typeface="Cambria Math" panose="02040503050406030204" pitchFamily="18" charset="0"/>
                                </a:rPr>
                                <m:t>𝑎</m:t>
                              </m:r>
                            </m:sub>
                            <m:sup>
                              <m:r>
                                <a:rPr lang="fr-FR" sz="1800" i="1">
                                  <a:latin typeface="Cambria Math" panose="02040503050406030204" pitchFamily="18" charset="0"/>
                                  <a:ea typeface="Cambria Math" panose="02040503050406030204" pitchFamily="18" charset="0"/>
                                </a:rPr>
                                <m:t>𝑏</m:t>
                              </m:r>
                            </m:sup>
                            <m:e>
                              <m:r>
                                <a:rPr lang="fr-FR" sz="1800" i="1">
                                  <a:solidFill>
                                    <a:schemeClr val="accent2"/>
                                  </a:solidFill>
                                  <a:latin typeface="Cambria Math" panose="02040503050406030204" pitchFamily="18" charset="0"/>
                                  <a:ea typeface="Cambria Math" panose="02040503050406030204" pitchFamily="18" charset="0"/>
                                </a:rPr>
                                <m:t>𝐼𝑚</m:t>
                              </m:r>
                              <m:d>
                                <m:dPr>
                                  <m:ctrlPr>
                                    <a:rPr lang="fr-FR" sz="1800" i="1">
                                      <a:solidFill>
                                        <a:schemeClr val="accent2"/>
                                      </a:solidFill>
                                      <a:latin typeface="Cambria Math" panose="02040503050406030204" pitchFamily="18" charset="0"/>
                                      <a:ea typeface="Cambria Math" panose="02040503050406030204" pitchFamily="18" charset="0"/>
                                    </a:rPr>
                                  </m:ctrlPr>
                                </m:dPr>
                                <m:e>
                                  <m:f>
                                    <m:fPr>
                                      <m:ctrlPr>
                                        <a:rPr lang="fr-FR" sz="1800" i="1">
                                          <a:solidFill>
                                            <a:schemeClr val="accent2"/>
                                          </a:solidFill>
                                          <a:latin typeface="Cambria Math" panose="02040503050406030204" pitchFamily="18" charset="0"/>
                                          <a:ea typeface="Cambria Math" panose="02040503050406030204" pitchFamily="18" charset="0"/>
                                        </a:rPr>
                                      </m:ctrlPr>
                                    </m:fPr>
                                    <m:num>
                                      <m:sSup>
                                        <m:sSupPr>
                                          <m:ctrlPr>
                                            <a:rPr lang="fr-FR" sz="1800" i="1">
                                              <a:solidFill>
                                                <a:schemeClr val="accent2"/>
                                              </a:solidFill>
                                              <a:latin typeface="Cambria Math" panose="02040503050406030204" pitchFamily="18" charset="0"/>
                                              <a:ea typeface="Cambria Math" panose="02040503050406030204" pitchFamily="18" charset="0"/>
                                            </a:rPr>
                                          </m:ctrlPr>
                                        </m:sSupPr>
                                        <m:e>
                                          <m:r>
                                            <a:rPr lang="fr-FR" sz="1800" i="1">
                                              <a:solidFill>
                                                <a:schemeClr val="accent2"/>
                                              </a:solidFill>
                                              <a:latin typeface="Cambria Math" panose="02040503050406030204" pitchFamily="18" charset="0"/>
                                              <a:ea typeface="Cambria Math" panose="02040503050406030204" pitchFamily="18" charset="0"/>
                                            </a:rPr>
                                            <m:t>𝜁</m:t>
                                          </m:r>
                                        </m:e>
                                        <m:sup>
                                          <m:r>
                                            <a:rPr lang="fr-FR" sz="1800" i="1">
                                              <a:solidFill>
                                                <a:schemeClr val="accent2"/>
                                              </a:solidFill>
                                              <a:latin typeface="Cambria Math" panose="02040503050406030204" pitchFamily="18" charset="0"/>
                                              <a:ea typeface="Cambria Math" panose="02040503050406030204" pitchFamily="18" charset="0"/>
                                            </a:rPr>
                                            <m:t>′</m:t>
                                          </m:r>
                                        </m:sup>
                                      </m:sSup>
                                      <m:d>
                                        <m:dPr>
                                          <m:ctrlPr>
                                            <a:rPr lang="fr-FR" sz="1800" i="1">
                                              <a:solidFill>
                                                <a:schemeClr val="accent2"/>
                                              </a:solidFill>
                                              <a:latin typeface="Cambria Math" panose="02040503050406030204" pitchFamily="18" charset="0"/>
                                              <a:ea typeface="Cambria Math" panose="02040503050406030204" pitchFamily="18" charset="0"/>
                                            </a:rPr>
                                          </m:ctrlPr>
                                        </m:dPr>
                                        <m:e>
                                          <m:r>
                                            <a:rPr lang="fr-FR" sz="1800" i="1">
                                              <a:solidFill>
                                                <a:schemeClr val="accent2"/>
                                              </a:solidFill>
                                              <a:latin typeface="Cambria Math" panose="02040503050406030204" pitchFamily="18" charset="0"/>
                                              <a:ea typeface="Cambria Math" panose="02040503050406030204" pitchFamily="18" charset="0"/>
                                            </a:rPr>
                                            <m:t>𝛾</m:t>
                                          </m:r>
                                          <m:d>
                                            <m:dPr>
                                              <m:ctrlPr>
                                                <a:rPr lang="fr-FR" sz="1800" i="1">
                                                  <a:solidFill>
                                                    <a:schemeClr val="accent2"/>
                                                  </a:solidFill>
                                                  <a:latin typeface="Cambria Math" panose="02040503050406030204" pitchFamily="18" charset="0"/>
                                                  <a:ea typeface="Cambria Math" panose="02040503050406030204" pitchFamily="18" charset="0"/>
                                                </a:rPr>
                                              </m:ctrlPr>
                                            </m:dPr>
                                            <m:e>
                                              <m:r>
                                                <a:rPr lang="fr-FR" sz="1800" i="1">
                                                  <a:solidFill>
                                                    <a:schemeClr val="accent2"/>
                                                  </a:solidFill>
                                                  <a:latin typeface="Cambria Math" panose="02040503050406030204" pitchFamily="18" charset="0"/>
                                                  <a:ea typeface="Cambria Math" panose="02040503050406030204" pitchFamily="18" charset="0"/>
                                                </a:rPr>
                                                <m:t>𝑡</m:t>
                                              </m:r>
                                            </m:e>
                                          </m:d>
                                        </m:e>
                                      </m:d>
                                    </m:num>
                                    <m:den>
                                      <m:r>
                                        <a:rPr lang="fr-FR" sz="1800" i="1">
                                          <a:solidFill>
                                            <a:schemeClr val="accent2"/>
                                          </a:solidFill>
                                          <a:latin typeface="Cambria Math" panose="02040503050406030204" pitchFamily="18" charset="0"/>
                                          <a:ea typeface="Cambria Math" panose="02040503050406030204" pitchFamily="18" charset="0"/>
                                        </a:rPr>
                                        <m:t>𝜁</m:t>
                                      </m:r>
                                      <m:d>
                                        <m:dPr>
                                          <m:ctrlPr>
                                            <a:rPr lang="fr-FR" sz="1800" i="1">
                                              <a:solidFill>
                                                <a:schemeClr val="accent2"/>
                                              </a:solidFill>
                                              <a:latin typeface="Cambria Math" panose="02040503050406030204" pitchFamily="18" charset="0"/>
                                              <a:ea typeface="Cambria Math" panose="02040503050406030204" pitchFamily="18" charset="0"/>
                                            </a:rPr>
                                          </m:ctrlPr>
                                        </m:dPr>
                                        <m:e>
                                          <m:r>
                                            <a:rPr lang="fr-FR" sz="1800" i="1">
                                              <a:solidFill>
                                                <a:schemeClr val="accent2"/>
                                              </a:solidFill>
                                              <a:latin typeface="Cambria Math" panose="02040503050406030204" pitchFamily="18" charset="0"/>
                                              <a:ea typeface="Cambria Math" panose="02040503050406030204" pitchFamily="18" charset="0"/>
                                            </a:rPr>
                                            <m:t>𝛾</m:t>
                                          </m:r>
                                          <m:d>
                                            <m:dPr>
                                              <m:ctrlPr>
                                                <a:rPr lang="fr-FR" sz="1800" i="1">
                                                  <a:solidFill>
                                                    <a:schemeClr val="accent2"/>
                                                  </a:solidFill>
                                                  <a:latin typeface="Cambria Math" panose="02040503050406030204" pitchFamily="18" charset="0"/>
                                                  <a:ea typeface="Cambria Math" panose="02040503050406030204" pitchFamily="18" charset="0"/>
                                                </a:rPr>
                                              </m:ctrlPr>
                                            </m:dPr>
                                            <m:e>
                                              <m:r>
                                                <a:rPr lang="fr-FR" sz="1800" i="1">
                                                  <a:solidFill>
                                                    <a:schemeClr val="accent2"/>
                                                  </a:solidFill>
                                                  <a:latin typeface="Cambria Math" panose="02040503050406030204" pitchFamily="18" charset="0"/>
                                                  <a:ea typeface="Cambria Math" panose="02040503050406030204" pitchFamily="18" charset="0"/>
                                                </a:rPr>
                                                <m:t>𝑡</m:t>
                                              </m:r>
                                            </m:e>
                                          </m:d>
                                        </m:e>
                                      </m:d>
                                    </m:den>
                                  </m:f>
                                  <m:r>
                                    <a:rPr lang="fr-FR" sz="1800" i="1">
                                      <a:solidFill>
                                        <a:schemeClr val="accent2"/>
                                      </a:solidFill>
                                      <a:latin typeface="Cambria Math" panose="02040503050406030204" pitchFamily="18" charset="0"/>
                                      <a:ea typeface="Cambria Math" panose="02040503050406030204" pitchFamily="18" charset="0"/>
                                    </a:rPr>
                                    <m:t>𝛾</m:t>
                                  </m:r>
                                  <m:r>
                                    <a:rPr lang="fr-FR" sz="1800" i="1">
                                      <a:solidFill>
                                        <a:schemeClr val="accent2"/>
                                      </a:solidFill>
                                      <a:latin typeface="Cambria Math" panose="02040503050406030204" pitchFamily="18" charset="0"/>
                                      <a:ea typeface="Cambria Math" panose="02040503050406030204" pitchFamily="18" charset="0"/>
                                    </a:rPr>
                                    <m:t>′(</m:t>
                                  </m:r>
                                  <m:r>
                                    <a:rPr lang="fr-FR" sz="1800" i="1">
                                      <a:solidFill>
                                        <a:schemeClr val="accent2"/>
                                      </a:solidFill>
                                      <a:latin typeface="Cambria Math" panose="02040503050406030204" pitchFamily="18" charset="0"/>
                                      <a:ea typeface="Cambria Math" panose="02040503050406030204" pitchFamily="18" charset="0"/>
                                    </a:rPr>
                                    <m:t>𝑡</m:t>
                                  </m:r>
                                  <m:r>
                                    <a:rPr lang="fr-FR" sz="1800" i="1">
                                      <a:solidFill>
                                        <a:schemeClr val="accent2"/>
                                      </a:solidFill>
                                      <a:latin typeface="Cambria Math" panose="02040503050406030204" pitchFamily="18" charset="0"/>
                                      <a:ea typeface="Cambria Math" panose="02040503050406030204" pitchFamily="18" charset="0"/>
                                    </a:rPr>
                                    <m:t>)</m:t>
                                  </m:r>
                                </m:e>
                              </m:d>
                              <m:r>
                                <a:rPr lang="fr-FR" sz="1800" i="1">
                                  <a:latin typeface="Cambria Math" panose="02040503050406030204" pitchFamily="18" charset="0"/>
                                  <a:ea typeface="Cambria Math" panose="02040503050406030204" pitchFamily="18" charset="0"/>
                                </a:rPr>
                                <m:t>𝑑𝑡</m:t>
                              </m:r>
                              <m:r>
                                <a:rPr lang="fr-FR" sz="1800" i="1">
                                  <a:latin typeface="Cambria Math" panose="02040503050406030204" pitchFamily="18" charset="0"/>
                                  <a:ea typeface="Cambria Math" panose="02040503050406030204" pitchFamily="18" charset="0"/>
                                </a:rPr>
                                <m:t> </m:t>
                              </m:r>
                            </m:e>
                          </m:nary>
                        </m:e>
                      </m:d>
                    </m:oMath>
                  </m:oMathPara>
                </a14:m>
                <a:endParaRPr lang="fr-FR" sz="1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ea typeface="Cambria Math" panose="02040503050406030204" pitchFamily="18" charset="0"/>
                        </a:rPr>
                        <m:t>                                  =</m:t>
                      </m:r>
                      <m:nary>
                        <m:naryPr>
                          <m:chr m:val="∑"/>
                          <m:supHide m:val="on"/>
                          <m:ctrlPr>
                            <a:rPr lang="fr-FR" sz="2000" i="1">
                              <a:latin typeface="Cambria Math" panose="02040503050406030204" pitchFamily="18" charset="0"/>
                              <a:ea typeface="Cambria Math" panose="02040503050406030204" pitchFamily="18" charset="0"/>
                            </a:rPr>
                          </m:ctrlPr>
                        </m:naryPr>
                        <m:sub>
                          <m:eqArr>
                            <m:eqArrPr>
                              <m:ctrlPr>
                                <a:rPr lang="fr-FR" sz="2000" i="1">
                                  <a:latin typeface="Cambria Math" panose="02040503050406030204" pitchFamily="18" charset="0"/>
                                  <a:ea typeface="Cambria Math" panose="02040503050406030204" pitchFamily="18" charset="0"/>
                                </a:rPr>
                              </m:ctrlPr>
                            </m:eqArrPr>
                            <m:e>
                              <m:r>
                                <m:rPr>
                                  <m:brk m:alnAt="7"/>
                                </m:rP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é</m:t>
                              </m:r>
                              <m:r>
                                <a:rPr lang="fr-FR" sz="2000" i="1">
                                  <a:latin typeface="Cambria Math" panose="02040503050406030204" pitchFamily="18" charset="0"/>
                                  <a:ea typeface="Cambria Math" panose="02040503050406030204" pitchFamily="18" charset="0"/>
                                </a:rPr>
                                <m:t>𝑟𝑜</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𝑑𝑒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𝜁</m:t>
                              </m:r>
                            </m:e>
                            <m:e>
                              <m:r>
                                <a:rPr lang="fr-FR" sz="2000" i="1">
                                  <a:latin typeface="Cambria Math" panose="02040503050406030204" pitchFamily="18" charset="0"/>
                                  <a:ea typeface="Cambria Math" panose="02040503050406030204" pitchFamily="18" charset="0"/>
                                </a:rPr>
                                <m:t>à </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𝑙</m:t>
                                  </m:r>
                                </m:e>
                                <m:sup>
                                  <m:r>
                                    <a:rPr lang="fr-FR" sz="2000" i="1">
                                      <a:latin typeface="Cambria Math" panose="02040503050406030204" pitchFamily="18" charset="0"/>
                                      <a:ea typeface="Cambria Math" panose="02040503050406030204" pitchFamily="18" charset="0"/>
                                    </a:rPr>
                                    <m:t>′</m:t>
                                  </m:r>
                                </m:sup>
                              </m:sSup>
                              <m:r>
                                <a:rPr lang="fr-FR" sz="2000" i="1">
                                  <a:latin typeface="Cambria Math" panose="02040503050406030204" pitchFamily="18" charset="0"/>
                                  <a:ea typeface="Cambria Math" panose="02040503050406030204" pitchFamily="18" charset="0"/>
                                </a:rPr>
                                <m:t>𝑖𝑛𝑡𝑒𝑟𝑖𝑒𝑢𝑟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𝑑𝑒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𝛾</m:t>
                              </m:r>
                            </m:e>
                          </m:eqArr>
                        </m:sub>
                        <m:sup/>
                        <m:e>
                          <m:r>
                            <a:rPr lang="fr-FR" sz="2000" i="1">
                              <a:latin typeface="Cambria Math" panose="02040503050406030204" pitchFamily="18" charset="0"/>
                              <a:ea typeface="Cambria Math" panose="02040503050406030204" pitchFamily="18" charset="0"/>
                            </a:rPr>
                            <m:t>𝑚</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𝑎</m:t>
                              </m:r>
                            </m:e>
                          </m:d>
                        </m:e>
                      </m:nary>
                    </m:oMath>
                  </m:oMathPara>
                </a14:m>
                <a:endParaRPr lang="fr-FR" sz="2000" dirty="0"/>
              </a:p>
              <a:p>
                <a:pPr marL="0" indent="0">
                  <a:buNone/>
                </a:pPr>
                <a:r>
                  <a:rPr lang="fr-FR" sz="2000" b="1" u="sng" dirty="0"/>
                  <a:t>Algorithme1: méthode de l’étrécissement du lacet</a:t>
                </a:r>
                <a:endParaRPr lang="fr-FR" sz="2000" dirty="0"/>
              </a:p>
              <a:p>
                <a:pPr marL="457200" indent="-457200">
                  <a:buFont typeface="+mj-lt"/>
                  <a:buAutoNum type="arabicPeriod"/>
                </a:pPr>
                <a:r>
                  <a:rPr lang="fr-FR" sz="2000" dirty="0"/>
                  <a:t>on </a:t>
                </a:r>
                <a:r>
                  <a:rPr lang="fr-FR" sz="2000" dirty="0">
                    <a:solidFill>
                      <a:srgbClr val="FF0000"/>
                    </a:solidFill>
                  </a:rPr>
                  <a:t>choisit</a:t>
                </a:r>
                <a:r>
                  <a:rPr lang="fr-FR" sz="2000" dirty="0"/>
                  <a:t> au </a:t>
                </a:r>
                <a:r>
                  <a:rPr lang="fr-FR" sz="2000" dirty="0">
                    <a:solidFill>
                      <a:srgbClr val="FF0000"/>
                    </a:solidFill>
                  </a:rPr>
                  <a:t>hard </a:t>
                </a:r>
                <a:r>
                  <a:rPr lang="fr-FR" sz="2000" dirty="0"/>
                  <a:t>un rectangle (lacet simple) dans la partie</a:t>
                </a:r>
              </a:p>
              <a:p>
                <a:pPr marL="0" indent="0">
                  <a:buNone/>
                </a:pPr>
                <a14:m>
                  <m:oMathPara xmlns:m="http://schemas.openxmlformats.org/officeDocument/2006/math">
                    <m:oMathParaPr>
                      <m:jc m:val="center"/>
                    </m:oMathParaPr>
                    <m:oMath xmlns:m="http://schemas.openxmlformats.org/officeDocument/2006/math">
                      <m:r>
                        <a:rPr lang="fr-FR" sz="2000" i="1">
                          <a:latin typeface="Cambria Math" panose="02040503050406030204" pitchFamily="18" charset="0"/>
                        </a:rPr>
                        <m:t>0&lt;</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&lt;1</m:t>
                      </m:r>
                    </m:oMath>
                  </m:oMathPara>
                </a14:m>
                <a:endParaRPr lang="fr-FR" sz="2000" dirty="0"/>
              </a:p>
              <a:p>
                <a:pPr marL="457200" indent="-457200">
                  <a:buFont typeface="+mj-lt"/>
                  <a:buAutoNum type="arabicPeriod" startAt="2"/>
                </a:pPr>
                <a:r>
                  <a:rPr lang="fr-FR" sz="2000" dirty="0"/>
                  <a:t>On évalue l’intégrale précèdent par la méthode prédéfinie dans Python</a:t>
                </a:r>
              </a:p>
              <a:p>
                <a:pPr marL="457200" indent="-457200">
                  <a:buFont typeface="+mj-lt"/>
                  <a:buAutoNum type="arabicPeriod" startAt="2"/>
                </a:pPr>
                <a:r>
                  <a:rPr lang="fr-FR" sz="2000" dirty="0"/>
                  <a:t>On change les dimensions du rectangle de façon à conserver son intersection avec l’axe </a:t>
                </a:r>
                <a14:m>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=0,5</m:t>
                    </m:r>
                  </m:oMath>
                </a14:m>
                <a:r>
                  <a:rPr lang="fr-FR" sz="2000" dirty="0"/>
                  <a:t> </a:t>
                </a:r>
              </a:p>
              <a:p>
                <a:pPr marL="0" indent="0">
                  <a:buNone/>
                </a:pPr>
                <a:endParaRPr lang="fr-FR" sz="2000" dirty="0"/>
              </a:p>
              <a:p>
                <a:pPr marL="0" indent="0">
                  <a:buNone/>
                </a:pPr>
                <a:endParaRPr lang="fr-FR" sz="2000" b="1" dirty="0">
                  <a:solidFill>
                    <a:schemeClr val="accent4"/>
                  </a:solidFill>
                </a:endParaRPr>
              </a:p>
              <a:p>
                <a:pPr marL="0" indent="0">
                  <a:buNone/>
                </a:pPr>
                <a:endParaRPr lang="fr-FR" sz="2000" b="1"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0"/>
                <a:ext cx="8784976" cy="6408712"/>
              </a:xfrm>
              <a:blipFill>
                <a:blip r:embed="rId2"/>
                <a:stretch>
                  <a:fillRect l="-763" t="-1047"/>
                </a:stretch>
              </a:blipFill>
            </p:spPr>
            <p:txBody>
              <a:bodyPr/>
              <a:lstStyle/>
              <a:p>
                <a:r>
                  <a:rPr lang="fr-FR">
                    <a:noFill/>
                  </a:rPr>
                  <a:t> </a:t>
                </a:r>
              </a:p>
            </p:txBody>
          </p:sp>
        </mc:Fallback>
      </mc:AlternateContent>
    </p:spTree>
    <p:extLst>
      <p:ext uri="{BB962C8B-B14F-4D97-AF65-F5344CB8AC3E}">
        <p14:creationId xmlns:p14="http://schemas.microsoft.com/office/powerpoint/2010/main" val="160440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512" y="188641"/>
            <a:ext cx="8784976" cy="6408711"/>
          </a:xfrm>
        </p:spPr>
        <p:txBody>
          <a:bodyPr>
            <a:normAutofit/>
          </a:bodyPr>
          <a:lstStyle/>
          <a:p>
            <a:pPr marL="457200" indent="-457200">
              <a:buFont typeface="+mj-lt"/>
              <a:buAutoNum type="arabicPeriod" startAt="4"/>
            </a:pPr>
            <a:r>
              <a:rPr lang="fr-FR" sz="2000" dirty="0"/>
              <a:t>On évalue l’intégrale pour ce 2éme lacet …..</a:t>
            </a:r>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Si la conjecture de Riemann est vraie alors on va trouver la même valeur pour l’intégrale pour tous ces lacets (lorsque la largeur tend vers 0)</a:t>
            </a:r>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8950"/>
          <a:stretch/>
        </p:blipFill>
        <p:spPr>
          <a:xfrm>
            <a:off x="1973796" y="517444"/>
            <a:ext cx="7506580" cy="5143805"/>
          </a:xfrm>
          <a:prstGeom prst="rect">
            <a:avLst/>
          </a:prstGeom>
        </p:spPr>
      </p:pic>
    </p:spTree>
    <p:extLst>
      <p:ext uri="{BB962C8B-B14F-4D97-AF65-F5344CB8AC3E}">
        <p14:creationId xmlns:p14="http://schemas.microsoft.com/office/powerpoint/2010/main" val="215916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512" y="188641"/>
            <a:ext cx="8712968" cy="6480719"/>
          </a:xfrm>
        </p:spPr>
        <p:txBody>
          <a:bodyPr>
            <a:normAutofit/>
          </a:bodyPr>
          <a:lstStyle/>
          <a:p>
            <a:pPr marL="0" indent="0">
              <a:buNone/>
            </a:pPr>
            <a:r>
              <a:rPr lang="fr-FR" sz="2000" dirty="0"/>
              <a:t>Code Python: on crée la fonction nbrzero1</a:t>
            </a:r>
          </a:p>
          <a:p>
            <a:pPr marL="0" indent="0">
              <a:buNone/>
            </a:pPr>
            <a:endParaRPr lang="fr-FR" sz="2000" dirty="0"/>
          </a:p>
          <a:p>
            <a:pPr marL="0" indent="0">
              <a:buNone/>
            </a:pPr>
            <a:endParaRPr lang="fr-FR" sz="20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818088" y="692697"/>
            <a:ext cx="8598393" cy="5760639"/>
          </a:xfrm>
          <a:prstGeom prst="rect">
            <a:avLst/>
          </a:prstGeom>
        </p:spPr>
      </p:pic>
    </p:spTree>
    <p:extLst>
      <p:ext uri="{BB962C8B-B14F-4D97-AF65-F5344CB8AC3E}">
        <p14:creationId xmlns:p14="http://schemas.microsoft.com/office/powerpoint/2010/main" val="265867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260648"/>
                <a:ext cx="8640960" cy="6336704"/>
              </a:xfrm>
            </p:spPr>
            <p:txBody>
              <a:bodyPr>
                <a:normAutofit/>
              </a:bodyPr>
              <a:lstStyle/>
              <a:p>
                <a:pPr marL="0" indent="0">
                  <a:buNone/>
                </a:pPr>
                <a:r>
                  <a:rPr lang="fr-FR" sz="2000" b="1" u="sng" dirty="0"/>
                  <a:t>1</a:t>
                </a:r>
                <a:r>
                  <a:rPr lang="fr-FR" sz="2000" b="1" u="sng" baseline="30000" dirty="0"/>
                  <a:t>er</a:t>
                </a:r>
                <a:r>
                  <a:rPr lang="fr-FR" sz="2000" b="1" u="sng" dirty="0"/>
                  <a:t> test : utilisation des </a:t>
                </a:r>
                <a:r>
                  <a:rPr lang="fr-FR" sz="2000" b="1" u="sng" dirty="0" err="1"/>
                  <a:t>résultas</a:t>
                </a:r>
                <a:r>
                  <a:rPr lang="fr-FR" sz="2000" b="1" u="sng" dirty="0"/>
                  <a:t> préalablement trouvés </a:t>
                </a:r>
              </a:p>
              <a:p>
                <a:pPr marL="0" indent="0">
                  <a:buNone/>
                </a:pPr>
                <a:r>
                  <a:rPr lang="fr-FR" sz="2000" dirty="0"/>
                  <a:t>R1= rectangle </a:t>
                </a:r>
                <a14:m>
                  <m:oMath xmlns:m="http://schemas.openxmlformats.org/officeDocument/2006/math">
                    <m:r>
                      <a:rPr lang="fr-FR" sz="2000" i="1">
                        <a:solidFill>
                          <a:schemeClr val="accent2"/>
                        </a:solidFill>
                        <a:latin typeface="Cambria Math" panose="02040503050406030204" pitchFamily="18" charset="0"/>
                      </a:rPr>
                      <m:t>0+14</m:t>
                    </m:r>
                    <m:r>
                      <a:rPr lang="fr-FR" sz="2000" i="1">
                        <a:solidFill>
                          <a:schemeClr val="accent2"/>
                        </a:solidFill>
                        <a:latin typeface="Cambria Math" panose="02040503050406030204" pitchFamily="18" charset="0"/>
                      </a:rPr>
                      <m:t>𝑖</m:t>
                    </m:r>
                    <m:r>
                      <a:rPr lang="fr-FR" sz="2000" i="1">
                        <a:latin typeface="Cambria Math" panose="02040503050406030204" pitchFamily="18" charset="0"/>
                      </a:rPr>
                      <m:t>;</m:t>
                    </m:r>
                    <m:r>
                      <a:rPr lang="fr-FR" sz="2000" i="1">
                        <a:solidFill>
                          <a:schemeClr val="accent3"/>
                        </a:solidFill>
                        <a:latin typeface="Cambria Math" panose="02040503050406030204" pitchFamily="18" charset="0"/>
                      </a:rPr>
                      <m:t>1+14</m:t>
                    </m:r>
                    <m:r>
                      <a:rPr lang="fr-FR" sz="2000" i="1">
                        <a:solidFill>
                          <a:schemeClr val="accent3"/>
                        </a:solidFill>
                        <a:latin typeface="Cambria Math" panose="02040503050406030204" pitchFamily="18" charset="0"/>
                      </a:rPr>
                      <m:t>𝑖</m:t>
                    </m:r>
                    <m:r>
                      <a:rPr lang="fr-FR" sz="2000" i="1">
                        <a:latin typeface="Cambria Math" panose="02040503050406030204" pitchFamily="18" charset="0"/>
                      </a:rPr>
                      <m:t>;</m:t>
                    </m:r>
                    <m:r>
                      <a:rPr lang="fr-FR" sz="2000" i="1">
                        <a:solidFill>
                          <a:schemeClr val="accent4"/>
                        </a:solidFill>
                        <a:latin typeface="Cambria Math" panose="02040503050406030204" pitchFamily="18" charset="0"/>
                      </a:rPr>
                      <m:t>1+30,5</m:t>
                    </m:r>
                    <m:r>
                      <a:rPr lang="fr-FR" sz="2000" i="1">
                        <a:solidFill>
                          <a:schemeClr val="accent4"/>
                        </a:solidFill>
                        <a:latin typeface="Cambria Math" panose="02040503050406030204" pitchFamily="18" charset="0"/>
                      </a:rPr>
                      <m:t>𝑖</m:t>
                    </m:r>
                    <m:r>
                      <a:rPr lang="fr-FR" sz="2000" i="1">
                        <a:latin typeface="Cambria Math" panose="02040503050406030204" pitchFamily="18" charset="0"/>
                      </a:rPr>
                      <m:t>;</m:t>
                    </m:r>
                    <m:r>
                      <a:rPr lang="fr-FR" sz="2000" i="1" dirty="0">
                        <a:solidFill>
                          <a:schemeClr val="accent5"/>
                        </a:solidFill>
                        <a:latin typeface="Cambria Math" panose="02040503050406030204" pitchFamily="18" charset="0"/>
                      </a:rPr>
                      <m:t>0+30,5</m:t>
                    </m:r>
                    <m:r>
                      <a:rPr lang="fr-FR" sz="2000" i="1" dirty="0">
                        <a:solidFill>
                          <a:schemeClr val="accent5"/>
                        </a:solidFill>
                        <a:latin typeface="Cambria Math" panose="02040503050406030204" pitchFamily="18" charset="0"/>
                      </a:rPr>
                      <m:t>𝑖</m:t>
                    </m:r>
                    <m:r>
                      <a:rPr lang="fr-FR" sz="2000" i="1" dirty="0">
                        <a:solidFill>
                          <a:schemeClr val="accent5"/>
                        </a:solidFill>
                        <a:latin typeface="Cambria Math" panose="02040503050406030204" pitchFamily="18" charset="0"/>
                      </a:rPr>
                      <m:t>  </m:t>
                    </m:r>
                    <m:r>
                      <a:rPr lang="fr-FR" sz="2000" i="1" dirty="0">
                        <a:latin typeface="Cambria Math" panose="02040503050406030204" pitchFamily="18" charset="0"/>
                      </a:rPr>
                      <m:t>𝐿𝑎𝑟𝑔𝑒𝑢𝑟</m:t>
                    </m:r>
                    <m:r>
                      <a:rPr lang="fr-FR" sz="2000" i="1" dirty="0">
                        <a:latin typeface="Cambria Math" panose="02040503050406030204" pitchFamily="18" charset="0"/>
                      </a:rPr>
                      <m:t> =1</m:t>
                    </m:r>
                  </m:oMath>
                </a14:m>
                <a:endParaRPr lang="fr-FR" sz="2000" dirty="0"/>
              </a:p>
              <a:p>
                <a:pPr marL="0" indent="0">
                  <a:buNone/>
                </a:pPr>
                <a:r>
                  <a:rPr lang="fr-FR" sz="2000" dirty="0"/>
                  <a:t>On sait déjà d’après le travail précèdent qu’il y a exactement 4 zéros tels que</a:t>
                </a:r>
              </a:p>
              <a:p>
                <a:pPr marL="0" indent="0">
                  <a:buNone/>
                </a:pPr>
                <a:r>
                  <a:rPr lang="fr-FR" sz="2000" dirty="0"/>
                  <a:t> </a:t>
                </a:r>
                <a14:m>
                  <m:oMath xmlns:m="http://schemas.openxmlformats.org/officeDocument/2006/math">
                    <m:r>
                      <a:rPr lang="fr-FR" sz="2000" i="1" dirty="0">
                        <a:latin typeface="Cambria Math" panose="02040503050406030204" pitchFamily="18" charset="0"/>
                      </a:rPr>
                      <m:t>𝑅𝑒</m:t>
                    </m:r>
                    <m:d>
                      <m:dPr>
                        <m:ctrlPr>
                          <a:rPr lang="fr-FR" sz="2000" i="1" dirty="0">
                            <a:latin typeface="Cambria Math" panose="02040503050406030204" pitchFamily="18" charset="0"/>
                          </a:rPr>
                        </m:ctrlPr>
                      </m:dPr>
                      <m:e>
                        <m:r>
                          <a:rPr lang="fr-FR" sz="2000" i="1" dirty="0">
                            <a:latin typeface="Cambria Math" panose="02040503050406030204" pitchFamily="18" charset="0"/>
                          </a:rPr>
                          <m:t>𝑧</m:t>
                        </m:r>
                      </m:e>
                    </m:d>
                    <m:r>
                      <a:rPr lang="fr-FR" sz="2000" i="1" dirty="0">
                        <a:latin typeface="Cambria Math" panose="02040503050406030204" pitchFamily="18" charset="0"/>
                      </a:rPr>
                      <m:t>=0,5 </m:t>
                    </m:r>
                    <m:r>
                      <a:rPr lang="fr-FR" sz="2000" i="1" dirty="0">
                        <a:latin typeface="Cambria Math" panose="02040503050406030204" pitchFamily="18" charset="0"/>
                      </a:rPr>
                      <m:t>𝑒𝑡</m:t>
                    </m:r>
                    <m:r>
                      <a:rPr lang="fr-FR" sz="2000" i="1" dirty="0">
                        <a:latin typeface="Cambria Math" panose="02040503050406030204" pitchFamily="18" charset="0"/>
                      </a:rPr>
                      <m:t> 14&lt;</m:t>
                    </m:r>
                    <m:r>
                      <a:rPr lang="fr-FR" sz="2000" i="1" dirty="0">
                        <a:latin typeface="Cambria Math" panose="02040503050406030204" pitchFamily="18" charset="0"/>
                      </a:rPr>
                      <m:t>𝐼𝑚</m:t>
                    </m:r>
                    <m:d>
                      <m:dPr>
                        <m:ctrlPr>
                          <a:rPr lang="fr-FR" sz="2000" i="1" dirty="0">
                            <a:latin typeface="Cambria Math" panose="02040503050406030204" pitchFamily="18" charset="0"/>
                          </a:rPr>
                        </m:ctrlPr>
                      </m:dPr>
                      <m:e>
                        <m:r>
                          <a:rPr lang="fr-FR" sz="2000" i="1" dirty="0">
                            <a:latin typeface="Cambria Math" panose="02040503050406030204" pitchFamily="18" charset="0"/>
                          </a:rPr>
                          <m:t>𝑧</m:t>
                        </m:r>
                      </m:e>
                    </m:d>
                    <m:r>
                      <a:rPr lang="fr-FR" sz="2000" i="1" dirty="0">
                        <a:latin typeface="Cambria Math" panose="02040503050406030204" pitchFamily="18" charset="0"/>
                      </a:rPr>
                      <m:t>&lt;30,5</m:t>
                    </m:r>
                  </m:oMath>
                </a14:m>
                <a:r>
                  <a:rPr lang="fr-FR" sz="2000" dirty="0"/>
                  <a:t> donc notre intégral doit donner un entier supérieur ou égal a 4</a:t>
                </a:r>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On est donc sûr que ces 4 zéros sont les seules dans la région délimité par le lacet R1 et ils sont tous simple (c.à.d. de multiplicité 1) </a:t>
                </a:r>
              </a:p>
              <a:p>
                <a:pPr marL="0" indent="0">
                  <a:buNone/>
                </a:pPr>
                <a:r>
                  <a:rPr lang="fr-FR" sz="2000" dirty="0">
                    <a:solidFill>
                      <a:schemeClr val="accent2"/>
                    </a:solidFill>
                  </a:rPr>
                  <a:t>Conjecture validé: pour </a:t>
                </a:r>
                <a14:m>
                  <m:oMath xmlns:m="http://schemas.openxmlformats.org/officeDocument/2006/math">
                    <m:r>
                      <a:rPr lang="fr-FR" sz="2000" i="1" dirty="0">
                        <a:solidFill>
                          <a:schemeClr val="accent2"/>
                        </a:solidFill>
                        <a:latin typeface="Cambria Math" panose="02040503050406030204" pitchFamily="18" charset="0"/>
                      </a:rPr>
                      <m:t>14&lt;</m:t>
                    </m:r>
                    <m:r>
                      <a:rPr lang="fr-FR" sz="2000" i="1" dirty="0">
                        <a:solidFill>
                          <a:schemeClr val="accent2"/>
                        </a:solidFill>
                        <a:latin typeface="Cambria Math" panose="02040503050406030204" pitchFamily="18" charset="0"/>
                      </a:rPr>
                      <m:t>𝐼𝑚</m:t>
                    </m:r>
                    <m:d>
                      <m:dPr>
                        <m:ctrlPr>
                          <a:rPr lang="fr-FR" sz="2000" i="1" dirty="0">
                            <a:solidFill>
                              <a:schemeClr val="accent2"/>
                            </a:solidFill>
                            <a:latin typeface="Cambria Math" panose="02040503050406030204" pitchFamily="18" charset="0"/>
                          </a:rPr>
                        </m:ctrlPr>
                      </m:dPr>
                      <m:e>
                        <m:r>
                          <a:rPr lang="fr-FR" sz="2000" i="1" dirty="0">
                            <a:solidFill>
                              <a:schemeClr val="accent2"/>
                            </a:solidFill>
                            <a:latin typeface="Cambria Math" panose="02040503050406030204" pitchFamily="18" charset="0"/>
                          </a:rPr>
                          <m:t>𝑧</m:t>
                        </m:r>
                      </m:e>
                    </m:d>
                    <m:r>
                      <a:rPr lang="fr-FR" sz="2000" i="1" dirty="0">
                        <a:solidFill>
                          <a:schemeClr val="accent2"/>
                        </a:solidFill>
                        <a:latin typeface="Cambria Math" panose="02040503050406030204" pitchFamily="18" charset="0"/>
                      </a:rPr>
                      <m:t>&lt;30,5</m:t>
                    </m:r>
                  </m:oMath>
                </a14:m>
                <a:r>
                  <a:rPr lang="fr-FR" sz="2000" dirty="0">
                    <a:solidFill>
                      <a:schemeClr val="accent2"/>
                    </a:solidFill>
                  </a:rPr>
                  <a:t> tous les zéros sont sur l’axe </a:t>
                </a:r>
                <a:endParaRPr lang="fr-FR" sz="2000" i="1" dirty="0">
                  <a:solidFill>
                    <a:schemeClr val="accent2"/>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fr-FR" sz="2000" i="1" dirty="0">
                          <a:solidFill>
                            <a:schemeClr val="accent2"/>
                          </a:solidFill>
                          <a:latin typeface="Cambria Math" panose="02040503050406030204" pitchFamily="18" charset="0"/>
                        </a:rPr>
                        <m:t>𝑅𝑒</m:t>
                      </m:r>
                      <m:r>
                        <a:rPr lang="fr-FR" sz="2000" i="1" dirty="0">
                          <a:solidFill>
                            <a:schemeClr val="accent2"/>
                          </a:solidFill>
                          <a:latin typeface="Cambria Math" panose="02040503050406030204" pitchFamily="18" charset="0"/>
                        </a:rPr>
                        <m:t>(</m:t>
                      </m:r>
                      <m:r>
                        <a:rPr lang="fr-FR" sz="2000" i="1" dirty="0">
                          <a:solidFill>
                            <a:schemeClr val="accent2"/>
                          </a:solidFill>
                          <a:latin typeface="Cambria Math" panose="02040503050406030204" pitchFamily="18" charset="0"/>
                        </a:rPr>
                        <m:t>𝑧</m:t>
                      </m:r>
                      <m:r>
                        <a:rPr lang="fr-FR" sz="2000" i="1" dirty="0">
                          <a:solidFill>
                            <a:schemeClr val="accent2"/>
                          </a:solidFill>
                          <a:latin typeface="Cambria Math" panose="02040503050406030204" pitchFamily="18" charset="0"/>
                        </a:rPr>
                        <m:t>)=0,5</m:t>
                      </m:r>
                    </m:oMath>
                  </m:oMathPara>
                </a14:m>
                <a:endParaRPr lang="fr-FR" sz="2000" dirty="0">
                  <a:solidFill>
                    <a:schemeClr val="accent2"/>
                  </a:solidFill>
                </a:endParaRPr>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260648"/>
                <a:ext cx="8640960" cy="6336704"/>
              </a:xfrm>
              <a:blipFill>
                <a:blip r:embed="rId2"/>
                <a:stretch>
                  <a:fillRect l="-705" t="-1059" r="-987"/>
                </a:stretch>
              </a:blipFill>
            </p:spPr>
            <p:txBody>
              <a:bodyPr/>
              <a:lstStyle/>
              <a:p>
                <a:r>
                  <a:rPr lang="fr-FR">
                    <a:noFill/>
                  </a:rPr>
                  <a:t> </a:t>
                </a:r>
              </a:p>
            </p:txBody>
          </p:sp>
        </mc:Fallback>
      </mc:AlternateContent>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4142566" y="2492896"/>
            <a:ext cx="3906869" cy="2153720"/>
          </a:xfrm>
          <a:prstGeom prst="rect">
            <a:avLst/>
          </a:prstGeom>
        </p:spPr>
      </p:pic>
    </p:spTree>
    <p:extLst>
      <p:ext uri="{BB962C8B-B14F-4D97-AF65-F5344CB8AC3E}">
        <p14:creationId xmlns:p14="http://schemas.microsoft.com/office/powerpoint/2010/main" val="395055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4706"/>
          <a:stretch/>
        </p:blipFill>
        <p:spPr>
          <a:xfrm>
            <a:off x="1774825" y="332656"/>
            <a:ext cx="8642350" cy="5832648"/>
          </a:xfrm>
        </p:spPr>
      </p:pic>
    </p:spTree>
    <p:extLst>
      <p:ext uri="{BB962C8B-B14F-4D97-AF65-F5344CB8AC3E}">
        <p14:creationId xmlns:p14="http://schemas.microsoft.com/office/powerpoint/2010/main" val="318962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260649"/>
                <a:ext cx="8568952" cy="6408711"/>
              </a:xfrm>
            </p:spPr>
            <p:txBody>
              <a:bodyPr>
                <a:normAutofit/>
              </a:bodyPr>
              <a:lstStyle/>
              <a:p>
                <a:pPr marL="0" indent="0">
                  <a:buNone/>
                </a:pPr>
                <a:r>
                  <a:rPr lang="fr-FR" sz="2000" dirty="0"/>
                  <a:t>On crée une nouvelle fonction nbrzero2</a:t>
                </a:r>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On caractérise les lacets symétrique </a:t>
                </a:r>
              </a:p>
              <a:p>
                <a:pPr marL="0" indent="0">
                  <a:buNone/>
                </a:pPr>
                <a:r>
                  <a:rPr lang="fr-FR" sz="2000" dirty="0"/>
                  <a:t>Rectangulaires par </a:t>
                </a:r>
                <a14:m>
                  <m:oMath xmlns:m="http://schemas.openxmlformats.org/officeDocument/2006/math">
                    <m:r>
                      <a:rPr lang="fr-FR" sz="2000" i="1" dirty="0">
                        <a:latin typeface="Cambria Math" panose="02040503050406030204" pitchFamily="18" charset="0"/>
                      </a:rPr>
                      <m:t>(</m:t>
                    </m:r>
                    <m:r>
                      <a:rPr lang="fr-FR" sz="2000" i="1" dirty="0">
                        <a:latin typeface="Cambria Math" panose="02040503050406030204" pitchFamily="18" charset="0"/>
                      </a:rPr>
                      <m:t>h</m:t>
                    </m:r>
                    <m:r>
                      <a:rPr lang="fr-FR" sz="2000" i="1" dirty="0">
                        <a:latin typeface="Cambria Math" panose="02040503050406030204" pitchFamily="18" charset="0"/>
                      </a:rPr>
                      <m:t>,</m:t>
                    </m:r>
                    <m:r>
                      <a:rPr lang="fr-FR" sz="2000" i="1" dirty="0">
                        <a:latin typeface="Cambria Math" panose="02040503050406030204" pitchFamily="18" charset="0"/>
                      </a:rPr>
                      <m:t>𝑑</m:t>
                    </m:r>
                    <m:r>
                      <a:rPr lang="fr-FR" sz="2000" i="1" dirty="0">
                        <a:latin typeface="Cambria Math" panose="02040503050406030204" pitchFamily="18" charset="0"/>
                      </a:rPr>
                      <m:t>,</m:t>
                    </m:r>
                    <m:r>
                      <a:rPr lang="fr-FR" sz="2000" i="1" dirty="0">
                        <a:latin typeface="Cambria Math" panose="02040503050406030204" pitchFamily="18" charset="0"/>
                      </a:rPr>
                      <m:t>𝑒</m:t>
                    </m:r>
                    <m:r>
                      <a:rPr lang="fr-FR" sz="2000" i="1" dirty="0">
                        <a:latin typeface="Cambria Math" panose="02040503050406030204" pitchFamily="18" charset="0"/>
                      </a:rPr>
                      <m:t>)</m:t>
                    </m:r>
                  </m:oMath>
                </a14:m>
                <a:endParaRPr lang="fr-FR" sz="2000" dirty="0"/>
              </a:p>
              <a:p>
                <a:pPr marL="0" indent="0">
                  <a:buNone/>
                </a:pPr>
                <a:endParaRPr lang="fr-FR" sz="2000" dirty="0"/>
              </a:p>
              <a:p>
                <a:pPr marL="0" indent="0">
                  <a:buNone/>
                </a:pPr>
                <a:r>
                  <a:rPr lang="fr-FR"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260649"/>
                <a:ext cx="8568952" cy="6408711"/>
              </a:xfrm>
              <a:blipFill>
                <a:blip r:embed="rId2"/>
                <a:stretch>
                  <a:fillRect l="-711" t="-1047"/>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1" y="692696"/>
            <a:ext cx="5871590" cy="16301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976" y="2754863"/>
            <a:ext cx="4464496" cy="3866161"/>
          </a:xfrm>
          <a:prstGeom prst="rect">
            <a:avLst/>
          </a:prstGeom>
        </p:spPr>
      </p:pic>
    </p:spTree>
    <p:extLst>
      <p:ext uri="{BB962C8B-B14F-4D97-AF65-F5344CB8AC3E}">
        <p14:creationId xmlns:p14="http://schemas.microsoft.com/office/powerpoint/2010/main" val="325378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47528" y="332656"/>
                <a:ext cx="8496944" cy="6192689"/>
              </a:xfrm>
            </p:spPr>
            <p:txBody>
              <a:bodyPr>
                <a:normAutofit/>
              </a:bodyPr>
              <a:lstStyle/>
              <a:p>
                <a:pPr marL="0" indent="0">
                  <a:buNone/>
                </a:pPr>
                <a:r>
                  <a:rPr lang="fr-FR" sz="2000" b="1" u="sng" dirty="0"/>
                  <a:t>2éme test: </a:t>
                </a:r>
              </a:p>
              <a:p>
                <a:pPr marL="0" indent="0">
                  <a:buNone/>
                </a:pPr>
                <a:r>
                  <a:rPr lang="fr-FR" sz="2000" dirty="0"/>
                  <a:t>Vérification de la conjecture sur </a:t>
                </a:r>
                <a14:m>
                  <m:oMath xmlns:m="http://schemas.openxmlformats.org/officeDocument/2006/math">
                    <m:r>
                      <a:rPr lang="fr-FR" sz="2000" i="1">
                        <a:latin typeface="Cambria Math" panose="02040503050406030204" pitchFamily="18" charset="0"/>
                      </a:rPr>
                      <m:t>0&lt;</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&lt;1 </m:t>
                    </m:r>
                    <m:r>
                      <a:rPr lang="fr-FR" sz="2000" i="1">
                        <a:latin typeface="Cambria Math" panose="02040503050406030204" pitchFamily="18" charset="0"/>
                      </a:rPr>
                      <m:t>𝑒𝑡</m:t>
                    </m:r>
                    <m:r>
                      <a:rPr lang="fr-FR" sz="2000" i="1">
                        <a:latin typeface="Cambria Math" panose="02040503050406030204" pitchFamily="18" charset="0"/>
                      </a:rPr>
                      <m:t> 80&lt;</m:t>
                    </m:r>
                    <m:r>
                      <a:rPr lang="fr-FR" sz="2000" i="1">
                        <a:latin typeface="Cambria Math" panose="02040503050406030204" pitchFamily="18" charset="0"/>
                      </a:rPr>
                      <m:t>𝐼𝑚</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&lt;100</m:t>
                    </m:r>
                  </m:oMath>
                </a14:m>
                <a:endParaRPr lang="fr-FR" sz="2000" dirty="0"/>
              </a:p>
              <a:p>
                <a:pPr marL="0" indent="0">
                  <a:buNone/>
                </a:pPr>
                <a:r>
                  <a:rPr lang="fr-FR" sz="2000" dirty="0"/>
                  <a:t>On choisit un rectangle de largeur L qui recouvre la zone </a:t>
                </a: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0,5−</m:t>
                      </m:r>
                      <m:f>
                        <m:fPr>
                          <m:ctrlPr>
                            <a:rPr lang="fr-FR" sz="2000" i="1">
                              <a:latin typeface="Cambria Math" panose="02040503050406030204" pitchFamily="18" charset="0"/>
                            </a:rPr>
                          </m:ctrlPr>
                        </m:fPr>
                        <m:num>
                          <m:r>
                            <a:rPr lang="fr-FR" sz="2000" i="1">
                              <a:latin typeface="Cambria Math" panose="02040503050406030204" pitchFamily="18" charset="0"/>
                            </a:rPr>
                            <m:t>𝐿</m:t>
                          </m:r>
                        </m:num>
                        <m:den>
                          <m:r>
                            <a:rPr lang="fr-FR" sz="2000" i="1">
                              <a:latin typeface="Cambria Math" panose="02040503050406030204" pitchFamily="18" charset="0"/>
                            </a:rPr>
                            <m:t>2</m:t>
                          </m:r>
                        </m:den>
                      </m:f>
                      <m:r>
                        <a:rPr lang="fr-FR" sz="2000" i="1">
                          <a:latin typeface="Cambria Math" panose="02040503050406030204" pitchFamily="18" charset="0"/>
                        </a:rPr>
                        <m:t>&lt;</m:t>
                      </m:r>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&lt;0,5+</m:t>
                      </m:r>
                      <m:f>
                        <m:fPr>
                          <m:ctrlPr>
                            <a:rPr lang="fr-FR" sz="2000" i="1">
                              <a:latin typeface="Cambria Math" panose="02040503050406030204" pitchFamily="18" charset="0"/>
                            </a:rPr>
                          </m:ctrlPr>
                        </m:fPr>
                        <m:num>
                          <m:r>
                            <a:rPr lang="fr-FR" sz="2000" i="1">
                              <a:latin typeface="Cambria Math" panose="02040503050406030204" pitchFamily="18" charset="0"/>
                            </a:rPr>
                            <m:t>𝐿</m:t>
                          </m:r>
                        </m:num>
                        <m:den>
                          <m:r>
                            <a:rPr lang="fr-FR" sz="2000" i="1">
                              <a:latin typeface="Cambria Math" panose="02040503050406030204" pitchFamily="18" charset="0"/>
                            </a:rPr>
                            <m:t>2</m:t>
                          </m:r>
                        </m:den>
                      </m:f>
                      <m:r>
                        <a:rPr lang="fr-FR" sz="2000" i="1">
                          <a:latin typeface="Cambria Math" panose="02040503050406030204" pitchFamily="18" charset="0"/>
                        </a:rPr>
                        <m:t>  </m:t>
                      </m:r>
                      <m:r>
                        <a:rPr lang="fr-FR" sz="2000" i="1">
                          <a:latin typeface="Cambria Math" panose="02040503050406030204" pitchFamily="18" charset="0"/>
                        </a:rPr>
                        <m:t>𝑒𝑡</m:t>
                      </m:r>
                      <m:r>
                        <a:rPr lang="fr-FR" sz="2000" i="1">
                          <a:latin typeface="Cambria Math" panose="02040503050406030204" pitchFamily="18" charset="0"/>
                        </a:rPr>
                        <m:t>  80&lt;</m:t>
                      </m:r>
                      <m:r>
                        <a:rPr lang="fr-FR" sz="2000" i="1">
                          <a:latin typeface="Cambria Math" panose="02040503050406030204" pitchFamily="18" charset="0"/>
                        </a:rPr>
                        <m:t>𝐼𝑚</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&lt;100</m:t>
                      </m:r>
                    </m:oMath>
                  </m:oMathPara>
                </a14:m>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47528" y="332656"/>
                <a:ext cx="8496944" cy="6192689"/>
              </a:xfrm>
              <a:blipFill>
                <a:blip r:embed="rId2"/>
                <a:stretch>
                  <a:fillRect l="-717" t="-1084"/>
                </a:stretch>
              </a:blipFill>
            </p:spPr>
            <p:txBody>
              <a:bodyPr/>
              <a:lstStyle/>
              <a:p>
                <a:r>
                  <a:rPr lang="fr-F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43664052"/>
              </p:ext>
            </p:extLst>
          </p:nvPr>
        </p:nvGraphicFramePr>
        <p:xfrm>
          <a:off x="1841228" y="2276872"/>
          <a:ext cx="8496943" cy="1280160"/>
        </p:xfrm>
        <a:graphic>
          <a:graphicData uri="http://schemas.openxmlformats.org/drawingml/2006/table">
            <a:tbl>
              <a:tblPr firstRow="1" bandRow="1">
                <a:tableStyleId>{5940675A-B579-460E-94D1-54222C63F5DA}</a:tableStyleId>
              </a:tblPr>
              <a:tblGrid>
                <a:gridCol w="1213849">
                  <a:extLst>
                    <a:ext uri="{9D8B030D-6E8A-4147-A177-3AD203B41FA5}">
                      <a16:colId xmlns:a16="http://schemas.microsoft.com/office/drawing/2014/main" val="1646524002"/>
                    </a:ext>
                  </a:extLst>
                </a:gridCol>
                <a:gridCol w="1213849">
                  <a:extLst>
                    <a:ext uri="{9D8B030D-6E8A-4147-A177-3AD203B41FA5}">
                      <a16:colId xmlns:a16="http://schemas.microsoft.com/office/drawing/2014/main" val="1608435854"/>
                    </a:ext>
                  </a:extLst>
                </a:gridCol>
                <a:gridCol w="1213849">
                  <a:extLst>
                    <a:ext uri="{9D8B030D-6E8A-4147-A177-3AD203B41FA5}">
                      <a16:colId xmlns:a16="http://schemas.microsoft.com/office/drawing/2014/main" val="454425418"/>
                    </a:ext>
                  </a:extLst>
                </a:gridCol>
                <a:gridCol w="1213849">
                  <a:extLst>
                    <a:ext uri="{9D8B030D-6E8A-4147-A177-3AD203B41FA5}">
                      <a16:colId xmlns:a16="http://schemas.microsoft.com/office/drawing/2014/main" val="4210747041"/>
                    </a:ext>
                  </a:extLst>
                </a:gridCol>
                <a:gridCol w="1213849">
                  <a:extLst>
                    <a:ext uri="{9D8B030D-6E8A-4147-A177-3AD203B41FA5}">
                      <a16:colId xmlns:a16="http://schemas.microsoft.com/office/drawing/2014/main" val="2863125047"/>
                    </a:ext>
                  </a:extLst>
                </a:gridCol>
                <a:gridCol w="1213849">
                  <a:extLst>
                    <a:ext uri="{9D8B030D-6E8A-4147-A177-3AD203B41FA5}">
                      <a16:colId xmlns:a16="http://schemas.microsoft.com/office/drawing/2014/main" val="1050584717"/>
                    </a:ext>
                  </a:extLst>
                </a:gridCol>
                <a:gridCol w="1213849">
                  <a:extLst>
                    <a:ext uri="{9D8B030D-6E8A-4147-A177-3AD203B41FA5}">
                      <a16:colId xmlns:a16="http://schemas.microsoft.com/office/drawing/2014/main" val="2127761449"/>
                    </a:ext>
                  </a:extLst>
                </a:gridCol>
              </a:tblGrid>
              <a:tr h="370840">
                <a:tc>
                  <a:txBody>
                    <a:bodyPr/>
                    <a:lstStyle/>
                    <a:p>
                      <a:r>
                        <a:rPr lang="fr-FR" dirty="0" smtClean="0"/>
                        <a:t>L</a:t>
                      </a:r>
                    </a:p>
                    <a:p>
                      <a:endParaRPr lang="fr-FR" dirty="0"/>
                    </a:p>
                  </a:txBody>
                  <a:tcPr/>
                </a:tc>
                <a:tc>
                  <a:txBody>
                    <a:bodyPr/>
                    <a:lstStyle/>
                    <a:p>
                      <a:r>
                        <a:rPr lang="fr-FR" dirty="0" smtClean="0"/>
                        <a:t>1</a:t>
                      </a:r>
                      <a:endParaRPr lang="fr-FR" dirty="0"/>
                    </a:p>
                  </a:txBody>
                  <a:tcPr/>
                </a:tc>
                <a:tc>
                  <a:txBody>
                    <a:bodyPr/>
                    <a:lstStyle/>
                    <a:p>
                      <a:r>
                        <a:rPr lang="fr-FR" dirty="0" smtClean="0"/>
                        <a:t>0,8</a:t>
                      </a:r>
                      <a:endParaRPr lang="fr-FR" dirty="0"/>
                    </a:p>
                  </a:txBody>
                  <a:tcPr/>
                </a:tc>
                <a:tc>
                  <a:txBody>
                    <a:bodyPr/>
                    <a:lstStyle/>
                    <a:p>
                      <a:r>
                        <a:rPr lang="fr-FR" dirty="0" smtClean="0"/>
                        <a:t>0,6</a:t>
                      </a:r>
                      <a:endParaRPr lang="fr-FR" dirty="0"/>
                    </a:p>
                  </a:txBody>
                  <a:tcPr/>
                </a:tc>
                <a:tc>
                  <a:txBody>
                    <a:bodyPr/>
                    <a:lstStyle/>
                    <a:p>
                      <a:r>
                        <a:rPr lang="fr-FR" dirty="0" smtClean="0"/>
                        <a:t>0,4</a:t>
                      </a:r>
                      <a:endParaRPr lang="fr-FR" dirty="0"/>
                    </a:p>
                  </a:txBody>
                  <a:tcPr/>
                </a:tc>
                <a:tc>
                  <a:txBody>
                    <a:bodyPr/>
                    <a:lstStyle/>
                    <a:p>
                      <a:r>
                        <a:rPr lang="fr-FR" dirty="0" smtClean="0"/>
                        <a:t>0,2</a:t>
                      </a:r>
                      <a:endParaRPr lang="fr-FR" dirty="0"/>
                    </a:p>
                  </a:txBody>
                  <a:tcPr/>
                </a:tc>
                <a:tc>
                  <a:txBody>
                    <a:bodyPr/>
                    <a:lstStyle/>
                    <a:p>
                      <a:r>
                        <a:rPr lang="fr-FR" dirty="0" smtClean="0"/>
                        <a:t>0,05</a:t>
                      </a:r>
                      <a:endParaRPr lang="fr-FR" dirty="0"/>
                    </a:p>
                  </a:txBody>
                  <a:tcPr/>
                </a:tc>
                <a:extLst>
                  <a:ext uri="{0D108BD9-81ED-4DB2-BD59-A6C34878D82A}">
                    <a16:rowId xmlns:a16="http://schemas.microsoft.com/office/drawing/2014/main" val="3632512269"/>
                  </a:ext>
                </a:extLst>
              </a:tr>
              <a:tr h="370840">
                <a:tc>
                  <a:txBody>
                    <a:bodyPr/>
                    <a:lstStyle/>
                    <a:p>
                      <a:r>
                        <a:rPr lang="fr-FR" dirty="0" smtClean="0"/>
                        <a:t>Nombre</a:t>
                      </a:r>
                      <a:r>
                        <a:rPr lang="fr-FR" baseline="0" dirty="0" smtClean="0"/>
                        <a:t> </a:t>
                      </a:r>
                      <a:r>
                        <a:rPr lang="fr-FR" dirty="0" smtClean="0"/>
                        <a:t>de zéros</a:t>
                      </a:r>
                      <a:endParaRPr lang="fr-FR" dirty="0"/>
                    </a:p>
                  </a:txBody>
                  <a:tcPr/>
                </a:tc>
                <a:tc>
                  <a:txBody>
                    <a:bodyPr/>
                    <a:lstStyle/>
                    <a:p>
                      <a:r>
                        <a:rPr lang="fr-FR" dirty="0" smtClean="0"/>
                        <a:t>8.000000000000004</a:t>
                      </a:r>
                      <a:endParaRPr lang="fr-FR" dirty="0"/>
                    </a:p>
                  </a:txBody>
                  <a:tcPr/>
                </a:tc>
                <a:tc>
                  <a:txBody>
                    <a:bodyPr/>
                    <a:lstStyle/>
                    <a:p>
                      <a:r>
                        <a:rPr lang="fr-FR" dirty="0" smtClean="0"/>
                        <a:t>7.999999999999264</a:t>
                      </a:r>
                      <a:endParaRPr lang="fr-FR" dirty="0"/>
                    </a:p>
                  </a:txBody>
                  <a:tcPr/>
                </a:tc>
                <a:tc>
                  <a:txBody>
                    <a:bodyPr/>
                    <a:lstStyle/>
                    <a:p>
                      <a:r>
                        <a:rPr lang="fr-FR" dirty="0" smtClean="0"/>
                        <a:t>8.000000000000012</a:t>
                      </a:r>
                      <a:endParaRPr lang="fr-FR" dirty="0"/>
                    </a:p>
                  </a:txBody>
                  <a:tcPr/>
                </a:tc>
                <a:tc>
                  <a:txBody>
                    <a:bodyPr/>
                    <a:lstStyle/>
                    <a:p>
                      <a:r>
                        <a:rPr lang="fr-FR" dirty="0" smtClean="0"/>
                        <a:t>7.999999999999892</a:t>
                      </a:r>
                      <a:endParaRPr lang="fr-FR" dirty="0"/>
                    </a:p>
                  </a:txBody>
                  <a:tcPr/>
                </a:tc>
                <a:tc>
                  <a:txBody>
                    <a:bodyPr/>
                    <a:lstStyle/>
                    <a:p>
                      <a:r>
                        <a:rPr lang="fr-FR" dirty="0" smtClean="0"/>
                        <a:t>7.999999999998587</a:t>
                      </a:r>
                      <a:endParaRPr lang="fr-FR" dirty="0"/>
                    </a:p>
                  </a:txBody>
                  <a:tcPr/>
                </a:tc>
                <a:tc>
                  <a:txBody>
                    <a:bodyPr/>
                    <a:lstStyle/>
                    <a:p>
                      <a:r>
                        <a:rPr lang="fr-FR" dirty="0" smtClean="0"/>
                        <a:t>7.999994148060809</a:t>
                      </a:r>
                      <a:endParaRPr lang="fr-FR" dirty="0"/>
                    </a:p>
                  </a:txBody>
                  <a:tcPr/>
                </a:tc>
                <a:extLst>
                  <a:ext uri="{0D108BD9-81ED-4DB2-BD59-A6C34878D82A}">
                    <a16:rowId xmlns:a16="http://schemas.microsoft.com/office/drawing/2014/main" val="2878087879"/>
                  </a:ext>
                </a:extLst>
              </a:tr>
            </a:tbl>
          </a:graphicData>
        </a:graphic>
      </p:graphicFrame>
      <p:pic>
        <p:nvPicPr>
          <p:cNvPr id="2" name="Picture 1"/>
          <p:cNvPicPr>
            <a:picLocks noChangeAspect="1"/>
          </p:cNvPicPr>
          <p:nvPr/>
        </p:nvPicPr>
        <p:blipFill>
          <a:blip r:embed="rId3"/>
          <a:stretch>
            <a:fillRect/>
          </a:stretch>
        </p:blipFill>
        <p:spPr>
          <a:xfrm>
            <a:off x="4511825" y="3587293"/>
            <a:ext cx="3117223" cy="3222062"/>
          </a:xfrm>
          <a:prstGeom prst="rect">
            <a:avLst/>
          </a:prstGeom>
        </p:spPr>
      </p:pic>
    </p:spTree>
    <p:extLst>
      <p:ext uri="{BB962C8B-B14F-4D97-AF65-F5344CB8AC3E}">
        <p14:creationId xmlns:p14="http://schemas.microsoft.com/office/powerpoint/2010/main" val="145830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5520" y="260649"/>
            <a:ext cx="8712968" cy="6408711"/>
          </a:xfrm>
        </p:spPr>
        <p:txBody>
          <a:bodyPr/>
          <a:lstStyle/>
          <a:p>
            <a:pPr marL="0" indent="0">
              <a:buNone/>
            </a:pPr>
            <a:endParaRPr lang="fr-FR" dirty="0" smtClean="0"/>
          </a:p>
          <a:p>
            <a:endParaRPr lang="fr-F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963"/>
          <a:stretch/>
        </p:blipFill>
        <p:spPr>
          <a:xfrm>
            <a:off x="1803785" y="532246"/>
            <a:ext cx="8656439" cy="5633059"/>
          </a:xfrm>
          <a:prstGeom prst="rect">
            <a:avLst/>
          </a:prstGeom>
        </p:spPr>
      </p:pic>
    </p:spTree>
    <p:extLst>
      <p:ext uri="{BB962C8B-B14F-4D97-AF65-F5344CB8AC3E}">
        <p14:creationId xmlns:p14="http://schemas.microsoft.com/office/powerpoint/2010/main" val="265656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260649"/>
                <a:ext cx="8568952" cy="6408711"/>
              </a:xfrm>
            </p:spPr>
            <p:txBody>
              <a:bodyPr>
                <a:normAutofit/>
              </a:bodyPr>
              <a:lstStyle/>
              <a:p>
                <a:pPr marL="0" indent="0">
                  <a:buNone/>
                </a:pPr>
                <a:r>
                  <a:rPr lang="fr-FR" sz="2000" dirty="0">
                    <a:solidFill>
                      <a:schemeClr val="accent2"/>
                    </a:solidFill>
                  </a:rPr>
                  <a:t>On peut dire que les zéros sont assez proches de l ’axe </a:t>
                </a:r>
                <a14:m>
                  <m:oMath xmlns:m="http://schemas.openxmlformats.org/officeDocument/2006/math">
                    <m:r>
                      <a:rPr lang="fr-FR" sz="2000" i="1" dirty="0">
                        <a:solidFill>
                          <a:schemeClr val="accent2"/>
                        </a:solidFill>
                        <a:latin typeface="Cambria Math" panose="02040503050406030204" pitchFamily="18" charset="0"/>
                      </a:rPr>
                      <m:t>𝑅𝑒</m:t>
                    </m:r>
                    <m:r>
                      <a:rPr lang="fr-FR" sz="2000" i="1" dirty="0">
                        <a:solidFill>
                          <a:schemeClr val="accent2"/>
                        </a:solidFill>
                        <a:latin typeface="Cambria Math" panose="02040503050406030204" pitchFamily="18" charset="0"/>
                      </a:rPr>
                      <m:t>(</m:t>
                    </m:r>
                    <m:r>
                      <a:rPr lang="fr-FR" sz="2000" i="1" dirty="0">
                        <a:solidFill>
                          <a:schemeClr val="accent2"/>
                        </a:solidFill>
                        <a:latin typeface="Cambria Math" panose="02040503050406030204" pitchFamily="18" charset="0"/>
                      </a:rPr>
                      <m:t>𝑧</m:t>
                    </m:r>
                    <m:r>
                      <a:rPr lang="fr-FR" sz="2000" i="1" dirty="0">
                        <a:solidFill>
                          <a:schemeClr val="accent2"/>
                        </a:solidFill>
                        <a:latin typeface="Cambria Math" panose="02040503050406030204" pitchFamily="18" charset="0"/>
                      </a:rPr>
                      <m:t>)=0,5 </m:t>
                    </m:r>
                  </m:oMath>
                </a14:m>
                <a:r>
                  <a:rPr lang="fr-FR" sz="2000" dirty="0">
                    <a:solidFill>
                      <a:schemeClr val="accent2"/>
                    </a:solidFill>
                  </a:rPr>
                  <a:t>ce qui montre que la conjecture reste valable </a:t>
                </a:r>
              </a:p>
              <a:p>
                <a:pPr marL="0" indent="0">
                  <a:buNone/>
                </a:pPr>
                <a:r>
                  <a:rPr lang="fr-FR" sz="2000" dirty="0"/>
                  <a:t>L’intégrale étant toujours un entier donc on peut dire avec certitude que le nombre exacte de zéros est l’entier le plus proche de la valeur numérique calculée dans ce cas on a 8 zéros comptés avec leurs multiplicité puisque l’incertitude sur cette valeur est suffisante </a:t>
                </a:r>
              </a:p>
              <a:p>
                <a:pPr marL="0" indent="0">
                  <a:buNone/>
                </a:pPr>
                <a:r>
                  <a:rPr lang="fr-FR" sz="2000" dirty="0">
                    <a:solidFill>
                      <a:srgbClr val="FF0000"/>
                    </a:solidFill>
                  </a:rPr>
                  <a:t>Contraintes:</a:t>
                </a:r>
              </a:p>
              <a:p>
                <a:pPr marL="0" indent="0">
                  <a:buNone/>
                </a:pPr>
                <a:r>
                  <a:rPr lang="fr-FR" sz="2000" dirty="0"/>
                  <a:t>*on ne peut rien dire concernant leurs multiplicités</a:t>
                </a:r>
              </a:p>
              <a:p>
                <a:pPr marL="0" indent="0">
                  <a:buNone/>
                </a:pPr>
                <a:r>
                  <a:rPr lang="fr-FR" sz="2000" dirty="0"/>
                  <a:t>*On ne peut pas évaluer l’intégrale pour des épaisseurs plus petit que 0,01</a:t>
                </a:r>
              </a:p>
              <a:p>
                <a:pPr marL="0" indent="0">
                  <a:buNone/>
                </a:pPr>
                <a:r>
                  <a:rPr lang="fr-FR" sz="2000" dirty="0"/>
                  <a:t>*On ne peut pas dire avec certitude que les zéros trouvés sont sur l’axe    </a:t>
                </a:r>
                <a14:m>
                  <m:oMath xmlns:m="http://schemas.openxmlformats.org/officeDocument/2006/math">
                    <m:r>
                      <a:rPr lang="fr-FR" sz="2000" i="1" dirty="0">
                        <a:latin typeface="Cambria Math" panose="02040503050406030204" pitchFamily="18" charset="0"/>
                      </a:rPr>
                      <m:t>𝑅𝑒</m:t>
                    </m:r>
                    <m:r>
                      <a:rPr lang="fr-FR" sz="2000" i="1" dirty="0">
                        <a:latin typeface="Cambria Math" panose="02040503050406030204" pitchFamily="18" charset="0"/>
                      </a:rPr>
                      <m:t>(</m:t>
                    </m:r>
                    <m:r>
                      <a:rPr lang="fr-FR" sz="2000" i="1" dirty="0">
                        <a:latin typeface="Cambria Math" panose="02040503050406030204" pitchFamily="18" charset="0"/>
                      </a:rPr>
                      <m:t>𝑧</m:t>
                    </m:r>
                    <m:r>
                      <a:rPr lang="fr-FR" sz="2000" i="1" dirty="0">
                        <a:latin typeface="Cambria Math" panose="02040503050406030204" pitchFamily="18" charset="0"/>
                      </a:rPr>
                      <m:t>)=0,5</m:t>
                    </m:r>
                  </m:oMath>
                </a14:m>
                <a:endParaRPr lang="fr-FR" sz="2000" dirty="0"/>
              </a:p>
              <a:p>
                <a:pPr marL="0" indent="0">
                  <a:buNone/>
                </a:pPr>
                <a:r>
                  <a:rPr lang="fr-FR" sz="2000" dirty="0"/>
                  <a:t>*le programme donne le résultat après longtemps </a:t>
                </a:r>
              </a:p>
              <a:p>
                <a:pPr marL="0" indent="0">
                  <a:buNone/>
                </a:pPr>
                <a14:m>
                  <m:oMathPara xmlns:m="http://schemas.openxmlformats.org/officeDocument/2006/math">
                    <m:oMathParaPr>
                      <m:jc m:val="centerGroup"/>
                    </m:oMathParaPr>
                    <m:oMath xmlns:m="http://schemas.openxmlformats.org/officeDocument/2006/math">
                      <m:r>
                        <a:rPr lang="fr-FR" sz="2000" i="1" dirty="0">
                          <a:latin typeface="Cambria Math" panose="02040503050406030204" pitchFamily="18" charset="0"/>
                          <a:ea typeface="Cambria Math" panose="02040503050406030204" pitchFamily="18" charset="0"/>
                        </a:rPr>
                        <m:t>∆</m:t>
                      </m:r>
                      <m:r>
                        <a:rPr lang="fr-FR" sz="2000" i="1" dirty="0">
                          <a:latin typeface="Cambria Math" panose="02040503050406030204" pitchFamily="18" charset="0"/>
                        </a:rPr>
                        <m:t>𝑡</m:t>
                      </m:r>
                      <m:r>
                        <a:rPr lang="fr-FR" sz="2000" i="1" dirty="0">
                          <a:latin typeface="Cambria Math" panose="02040503050406030204" pitchFamily="18" charset="0"/>
                        </a:rPr>
                        <m:t>=4</m:t>
                      </m:r>
                      <m:func>
                        <m:funcPr>
                          <m:ctrlPr>
                            <a:rPr lang="fr-FR" sz="2000" i="1" dirty="0">
                              <a:latin typeface="Cambria Math" panose="02040503050406030204" pitchFamily="18" charset="0"/>
                            </a:rPr>
                          </m:ctrlPr>
                        </m:funcPr>
                        <m:fName>
                          <m:r>
                            <m:rPr>
                              <m:sty m:val="p"/>
                            </m:rPr>
                            <a:rPr lang="fr-FR" sz="2000" dirty="0">
                              <a:latin typeface="Cambria Math" panose="02040503050406030204" pitchFamily="18" charset="0"/>
                            </a:rPr>
                            <m:t>min</m:t>
                          </m:r>
                        </m:fName>
                        <m:e>
                          <m:r>
                            <a:rPr lang="fr-FR" sz="2000" i="1" dirty="0">
                              <a:latin typeface="Cambria Math" panose="02040503050406030204" pitchFamily="18" charset="0"/>
                            </a:rPr>
                            <m:t>𝑒𝑡</m:t>
                          </m:r>
                          <m:r>
                            <a:rPr lang="fr-FR" sz="2000" i="1" dirty="0">
                              <a:latin typeface="Cambria Math" panose="02040503050406030204" pitchFamily="18" charset="0"/>
                            </a:rPr>
                            <m:t> 20</m:t>
                          </m:r>
                          <m:r>
                            <a:rPr lang="fr-FR" sz="2000" i="1" dirty="0">
                              <a:latin typeface="Cambria Math" panose="02040503050406030204" pitchFamily="18" charset="0"/>
                            </a:rPr>
                            <m:t>𝑠</m:t>
                          </m:r>
                        </m:e>
                      </m:func>
                    </m:oMath>
                  </m:oMathPara>
                </a14:m>
                <a:endParaRPr lang="fr-FR" sz="2000" dirty="0"/>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260649"/>
                <a:ext cx="8568952" cy="6408711"/>
              </a:xfrm>
              <a:blipFill>
                <a:blip r:embed="rId2"/>
                <a:stretch>
                  <a:fillRect l="-711" t="-1047"/>
                </a:stretch>
              </a:blipFill>
            </p:spPr>
            <p:txBody>
              <a:bodyPr/>
              <a:lstStyle/>
              <a:p>
                <a:r>
                  <a:rPr lang="fr-FR">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964" y="5373216"/>
            <a:ext cx="4602064" cy="978512"/>
          </a:xfrm>
          <a:prstGeom prst="rect">
            <a:avLst/>
          </a:prstGeom>
        </p:spPr>
      </p:pic>
    </p:spTree>
    <p:extLst>
      <p:ext uri="{BB962C8B-B14F-4D97-AF65-F5344CB8AC3E}">
        <p14:creationId xmlns:p14="http://schemas.microsoft.com/office/powerpoint/2010/main" val="16795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ce réservé du contenu 4"/>
              <p:cNvSpPr>
                <a:spLocks noGrp="1"/>
              </p:cNvSpPr>
              <p:nvPr>
                <p:ph idx="1"/>
              </p:nvPr>
            </p:nvSpPr>
            <p:spPr>
              <a:xfrm>
                <a:off x="263352" y="214290"/>
                <a:ext cx="11737304" cy="6357982"/>
              </a:xfrm>
            </p:spPr>
            <p:txBody>
              <a:bodyPr>
                <a:normAutofit/>
              </a:bodyPr>
              <a:lstStyle/>
              <a:p>
                <a:pPr marL="457200" indent="-457200">
                  <a:buNone/>
                </a:pPr>
                <a:r>
                  <a:rPr lang="fr-FR" sz="2000" b="1" u="sng" dirty="0">
                    <a:solidFill>
                      <a:srgbClr val="FFFF00"/>
                    </a:solidFill>
                  </a:rPr>
                  <a:t>Théorème(1):</a:t>
                </a:r>
                <a:endParaRPr lang="fr-FR" sz="2000" b="1" u="sng" dirty="0"/>
              </a:p>
              <a:p>
                <a:pPr marL="457200" indent="-457200">
                  <a:buNone/>
                </a:pPr>
                <a:r>
                  <a:rPr lang="fr-FR" sz="2000" dirty="0">
                    <a:solidFill>
                      <a:schemeClr val="accent4"/>
                    </a:solidFill>
                  </a:rPr>
                  <a:t> </a:t>
                </a:r>
                <a:r>
                  <a:rPr lang="fr-FR" sz="2000" dirty="0">
                    <a:solidFill>
                      <a:srgbClr val="FFFF00"/>
                    </a:solidFill>
                  </a:rPr>
                  <a:t>f méromorphe sur un ouvert U dans </a:t>
                </a:r>
                <a14:m>
                  <m:oMath xmlns:m="http://schemas.openxmlformats.org/officeDocument/2006/math">
                    <m:r>
                      <a:rPr lang="fr-FR" sz="2000" i="1">
                        <a:solidFill>
                          <a:srgbClr val="FFFF00"/>
                        </a:solidFill>
                        <a:latin typeface="Cambria Math" panose="02040503050406030204" pitchFamily="18" charset="0"/>
                        <a:ea typeface="Cambria Math" panose="02040503050406030204" pitchFamily="18" charset="0"/>
                      </a:rPr>
                      <m:t>ℂ</m:t>
                    </m:r>
                  </m:oMath>
                </a14:m>
                <a:r>
                  <a:rPr lang="fr-FR" sz="2000" dirty="0">
                    <a:solidFill>
                      <a:srgbClr val="FFFF00"/>
                    </a:solidFill>
                  </a:rPr>
                  <a:t> </a:t>
                </a:r>
                <a:r>
                  <a:rPr lang="fr-FR" sz="2000" dirty="0">
                    <a:solidFill>
                      <a:srgbClr val="FF0000"/>
                    </a:solidFill>
                  </a:rPr>
                  <a:t>alors</a:t>
                </a:r>
                <a:r>
                  <a:rPr lang="fr-FR" sz="2000" dirty="0">
                    <a:solidFill>
                      <a:srgbClr val="FFFF00"/>
                    </a:solidFill>
                  </a:rPr>
                  <a:t> f possède une représentation unique</a:t>
                </a:r>
              </a:p>
              <a:p>
                <a:pPr marL="457200" indent="-457200">
                  <a:buNone/>
                </a:pPr>
                <a14:m>
                  <m:oMathPara xmlns:m="http://schemas.openxmlformats.org/officeDocument/2006/math">
                    <m:oMathParaPr>
                      <m:jc m:val="centerGroup"/>
                    </m:oMathParaPr>
                    <m:oMath xmlns:m="http://schemas.openxmlformats.org/officeDocument/2006/math">
                      <m:r>
                        <a:rPr lang="fr-FR" sz="2000" i="1">
                          <a:solidFill>
                            <a:srgbClr val="FFFF00"/>
                          </a:solidFill>
                          <a:latin typeface="Cambria Math" panose="02040503050406030204" pitchFamily="18" charset="0"/>
                        </a:rPr>
                        <m:t>𝑒𝑛</m:t>
                      </m:r>
                      <m:r>
                        <a:rPr lang="fr-FR" sz="2000" i="1">
                          <a:solidFill>
                            <a:srgbClr val="FFFF00"/>
                          </a:solidFill>
                          <a:latin typeface="Cambria Math" panose="02040503050406030204" pitchFamily="18" charset="0"/>
                        </a:rPr>
                        <m:t>, </m:t>
                      </m:r>
                      <m:r>
                        <a:rPr lang="fr-FR" sz="2000" i="1">
                          <a:solidFill>
                            <a:srgbClr val="FFFF00"/>
                          </a:solidFill>
                          <a:latin typeface="Cambria Math" panose="02040503050406030204" pitchFamily="18" charset="0"/>
                        </a:rPr>
                        <m:t>𝑓</m:t>
                      </m:r>
                      <m:d>
                        <m:dPr>
                          <m:ctrlPr>
                            <a:rPr lang="fr-FR" sz="2000" i="1">
                              <a:solidFill>
                                <a:srgbClr val="FFFF00"/>
                              </a:solidFill>
                              <a:latin typeface="Cambria Math" panose="02040503050406030204" pitchFamily="18" charset="0"/>
                            </a:rPr>
                          </m:ctrlPr>
                        </m:dPr>
                        <m:e>
                          <m:r>
                            <a:rPr lang="fr-FR" sz="2000" i="1">
                              <a:solidFill>
                                <a:srgbClr val="FFFF00"/>
                              </a:solidFill>
                              <a:latin typeface="Cambria Math" panose="02040503050406030204" pitchFamily="18" charset="0"/>
                            </a:rPr>
                            <m:t>𝑧</m:t>
                          </m:r>
                        </m:e>
                      </m:d>
                      <m:r>
                        <a:rPr lang="fr-FR" sz="2000" i="1">
                          <a:solidFill>
                            <a:srgbClr val="FFFF00"/>
                          </a:solidFill>
                          <a:latin typeface="Cambria Math" panose="02040503050406030204" pitchFamily="18" charset="0"/>
                        </a:rPr>
                        <m:t>=</m:t>
                      </m:r>
                      <m:nary>
                        <m:naryPr>
                          <m:chr m:val="∑"/>
                          <m:ctrlPr>
                            <a:rPr lang="fr-FR" sz="2000" i="1">
                              <a:solidFill>
                                <a:srgbClr val="FFFF00"/>
                              </a:solidFill>
                              <a:latin typeface="Cambria Math" panose="02040503050406030204" pitchFamily="18" charset="0"/>
                            </a:rPr>
                          </m:ctrlPr>
                        </m:naryPr>
                        <m:sub>
                          <m:r>
                            <m:rPr>
                              <m:brk m:alnAt="23"/>
                            </m:rPr>
                            <a:rPr lang="fr-FR" sz="2000" i="1">
                              <a:solidFill>
                                <a:srgbClr val="FFFF00"/>
                              </a:solidFill>
                              <a:latin typeface="Cambria Math" panose="02040503050406030204" pitchFamily="18" charset="0"/>
                            </a:rPr>
                            <m:t>𝑛</m:t>
                          </m:r>
                          <m:r>
                            <a:rPr lang="fr-FR" sz="2000" i="1">
                              <a:solidFill>
                                <a:srgbClr val="FFFF00"/>
                              </a:solidFill>
                              <a:latin typeface="Cambria Math" panose="02040503050406030204" pitchFamily="18" charset="0"/>
                            </a:rPr>
                            <m:t>=−∞</m:t>
                          </m:r>
                        </m:sub>
                        <m:sup>
                          <m:r>
                            <a:rPr lang="fr-FR" sz="2000" i="1">
                              <a:solidFill>
                                <a:srgbClr val="FFFF00"/>
                              </a:solidFill>
                              <a:latin typeface="Cambria Math" panose="02040503050406030204" pitchFamily="18" charset="0"/>
                            </a:rPr>
                            <m:t>+</m:t>
                          </m:r>
                          <m:r>
                            <a:rPr lang="fr-FR" sz="2000" i="1">
                              <a:solidFill>
                                <a:srgbClr val="FFFF00"/>
                              </a:solidFill>
                              <a:latin typeface="Cambria Math" panose="02040503050406030204" pitchFamily="18" charset="0"/>
                              <a:ea typeface="Cambria Math" panose="02040503050406030204" pitchFamily="18" charset="0"/>
                            </a:rPr>
                            <m:t>∞</m:t>
                          </m:r>
                        </m:sup>
                        <m:e>
                          <m:sSub>
                            <m:sSubPr>
                              <m:ctrlPr>
                                <a:rPr lang="fr-FR" sz="2000" i="1">
                                  <a:solidFill>
                                    <a:srgbClr val="FFFF00"/>
                                  </a:solidFill>
                                  <a:latin typeface="Cambria Math" panose="02040503050406030204" pitchFamily="18" charset="0"/>
                                </a:rPr>
                              </m:ctrlPr>
                            </m:sSubPr>
                            <m:e>
                              <m:r>
                                <a:rPr lang="fr-FR" sz="2000" i="1">
                                  <a:solidFill>
                                    <a:srgbClr val="FFFF00"/>
                                  </a:solidFill>
                                  <a:latin typeface="Cambria Math" panose="02040503050406030204" pitchFamily="18" charset="0"/>
                                </a:rPr>
                                <m:t>𝑎</m:t>
                              </m:r>
                            </m:e>
                            <m:sub>
                              <m:r>
                                <a:rPr lang="fr-FR" sz="2000" i="1">
                                  <a:solidFill>
                                    <a:srgbClr val="FFFF00"/>
                                  </a:solidFill>
                                  <a:latin typeface="Cambria Math" panose="02040503050406030204" pitchFamily="18" charset="0"/>
                                </a:rPr>
                                <m:t>𝑛</m:t>
                              </m:r>
                            </m:sub>
                          </m:sSub>
                          <m:r>
                            <a:rPr lang="fr-FR" sz="2000" i="1">
                              <a:solidFill>
                                <a:srgbClr val="FFFF00"/>
                              </a:solidFill>
                              <a:latin typeface="Cambria Math" panose="02040503050406030204" pitchFamily="18" charset="0"/>
                            </a:rPr>
                            <m:t>(</m:t>
                          </m:r>
                          <m:r>
                            <a:rPr lang="fr-FR" sz="2000" i="1">
                              <a:solidFill>
                                <a:srgbClr val="FFFF00"/>
                              </a:solidFill>
                              <a:latin typeface="Cambria Math" panose="02040503050406030204" pitchFamily="18" charset="0"/>
                            </a:rPr>
                            <m:t>𝑧</m:t>
                          </m:r>
                          <m:r>
                            <a:rPr lang="fr-FR" sz="2000" i="1">
                              <a:solidFill>
                                <a:srgbClr val="FFFF00"/>
                              </a:solidFill>
                              <a:latin typeface="Cambria Math" panose="02040503050406030204" pitchFamily="18" charset="0"/>
                            </a:rPr>
                            <m:t>−</m:t>
                          </m:r>
                          <m:sSub>
                            <m:sSubPr>
                              <m:ctrlPr>
                                <a:rPr lang="fr-FR" sz="2000" i="1">
                                  <a:solidFill>
                                    <a:srgbClr val="FFFF00"/>
                                  </a:solidFill>
                                  <a:latin typeface="Cambria Math" panose="02040503050406030204" pitchFamily="18" charset="0"/>
                                </a:rPr>
                              </m:ctrlPr>
                            </m:sSubPr>
                            <m:e>
                              <m:r>
                                <a:rPr lang="fr-FR" sz="2000" i="1">
                                  <a:solidFill>
                                    <a:srgbClr val="FFFF00"/>
                                  </a:solidFill>
                                  <a:latin typeface="Cambria Math" panose="02040503050406030204" pitchFamily="18" charset="0"/>
                                </a:rPr>
                                <m:t>𝑧</m:t>
                              </m:r>
                            </m:e>
                            <m:sub>
                              <m:r>
                                <a:rPr lang="fr-FR" sz="2000" i="1">
                                  <a:solidFill>
                                    <a:srgbClr val="FFFF00"/>
                                  </a:solidFill>
                                  <a:latin typeface="Cambria Math" panose="02040503050406030204" pitchFamily="18" charset="0"/>
                                </a:rPr>
                                <m:t>0</m:t>
                              </m:r>
                            </m:sub>
                          </m:sSub>
                          <m:sSup>
                            <m:sSupPr>
                              <m:ctrlPr>
                                <a:rPr lang="fr-FR" sz="2000" i="1">
                                  <a:solidFill>
                                    <a:srgbClr val="FFFF00"/>
                                  </a:solidFill>
                                  <a:latin typeface="Cambria Math" panose="02040503050406030204" pitchFamily="18" charset="0"/>
                                </a:rPr>
                              </m:ctrlPr>
                            </m:sSupPr>
                            <m:e>
                              <m:r>
                                <a:rPr lang="fr-FR" sz="2000" i="1">
                                  <a:solidFill>
                                    <a:srgbClr val="FFFF00"/>
                                  </a:solidFill>
                                  <a:latin typeface="Cambria Math" panose="02040503050406030204" pitchFamily="18" charset="0"/>
                                </a:rPr>
                                <m:t>)</m:t>
                              </m:r>
                            </m:e>
                            <m:sup>
                              <m:r>
                                <a:rPr lang="fr-FR" sz="2000" i="1">
                                  <a:solidFill>
                                    <a:srgbClr val="FFFF00"/>
                                  </a:solidFill>
                                  <a:latin typeface="Cambria Math" panose="02040503050406030204" pitchFamily="18" charset="0"/>
                                </a:rPr>
                                <m:t>𝑛</m:t>
                              </m:r>
                            </m:sup>
                          </m:sSup>
                        </m:e>
                      </m:nary>
                    </m:oMath>
                  </m:oMathPara>
                </a14:m>
                <a:endParaRPr lang="fr-FR" sz="2000" dirty="0">
                  <a:solidFill>
                    <a:srgbClr val="FFFF00"/>
                  </a:solidFill>
                </a:endParaRPr>
              </a:p>
              <a:p>
                <a:pPr marL="457200" indent="-457200">
                  <a:buNone/>
                </a:pPr>
                <a:r>
                  <a:rPr lang="fr-FR" sz="2000" dirty="0">
                    <a:solidFill>
                      <a:srgbClr val="FFFF00"/>
                    </a:solidFill>
                  </a:rPr>
                  <a:t>Pour tout </a:t>
                </a:r>
                <a14:m>
                  <m:oMath xmlns:m="http://schemas.openxmlformats.org/officeDocument/2006/math">
                    <m:sSub>
                      <m:sSubPr>
                        <m:ctrlPr>
                          <a:rPr lang="fr-FR" sz="2000" i="1">
                            <a:solidFill>
                              <a:srgbClr val="FFFF00"/>
                            </a:solidFill>
                            <a:latin typeface="Cambria Math" panose="02040503050406030204" pitchFamily="18" charset="0"/>
                          </a:rPr>
                        </m:ctrlPr>
                      </m:sSubPr>
                      <m:e>
                        <m:r>
                          <a:rPr lang="fr-FR" sz="2000" i="1">
                            <a:solidFill>
                              <a:srgbClr val="FFFF00"/>
                            </a:solidFill>
                            <a:latin typeface="Cambria Math" panose="02040503050406030204" pitchFamily="18" charset="0"/>
                          </a:rPr>
                          <m:t>𝑧</m:t>
                        </m:r>
                      </m:e>
                      <m:sub>
                        <m:r>
                          <a:rPr lang="fr-FR" sz="2000" i="1">
                            <a:solidFill>
                              <a:srgbClr val="FFFF00"/>
                            </a:solidFill>
                            <a:latin typeface="Cambria Math" panose="02040503050406030204" pitchFamily="18" charset="0"/>
                          </a:rPr>
                          <m:t>0</m:t>
                        </m:r>
                      </m:sub>
                    </m:sSub>
                    <m:r>
                      <a:rPr lang="fr-FR" sz="2000" i="1">
                        <a:solidFill>
                          <a:srgbClr val="FFFF00"/>
                        </a:solidFill>
                        <a:latin typeface="Cambria Math" panose="02040503050406030204" pitchFamily="18" charset="0"/>
                        <a:ea typeface="Cambria Math" panose="02040503050406030204" pitchFamily="18" charset="0"/>
                      </a:rPr>
                      <m:t>∈</m:t>
                    </m:r>
                    <m:r>
                      <a:rPr lang="fr-FR" sz="2000" i="1">
                        <a:solidFill>
                          <a:srgbClr val="FFFF00"/>
                        </a:solidFill>
                        <a:latin typeface="Cambria Math" panose="02040503050406030204" pitchFamily="18" charset="0"/>
                        <a:ea typeface="Cambria Math" panose="02040503050406030204" pitchFamily="18" charset="0"/>
                      </a:rPr>
                      <m:t>𝑈</m:t>
                    </m:r>
                    <m:r>
                      <a:rPr lang="fr-FR" sz="2000" i="1">
                        <a:solidFill>
                          <a:srgbClr val="FFFF00"/>
                        </a:solidFill>
                        <a:latin typeface="Cambria Math" panose="02040503050406030204" pitchFamily="18" charset="0"/>
                        <a:ea typeface="Cambria Math" panose="02040503050406030204" pitchFamily="18" charset="0"/>
                      </a:rPr>
                      <m:t> </m:t>
                    </m:r>
                    <m:r>
                      <a:rPr lang="fr-FR" sz="2000" i="1">
                        <a:solidFill>
                          <a:srgbClr val="FFFF00"/>
                        </a:solidFill>
                        <a:latin typeface="Cambria Math" panose="02040503050406030204" pitchFamily="18" charset="0"/>
                        <a:ea typeface="Cambria Math" panose="02040503050406030204" pitchFamily="18" charset="0"/>
                      </a:rPr>
                      <m:t>𝑝𝑜𝑢𝑟</m:t>
                    </m:r>
                    <m:r>
                      <a:rPr lang="fr-FR" sz="2000" i="1">
                        <a:solidFill>
                          <a:srgbClr val="FFFF00"/>
                        </a:solidFill>
                        <a:latin typeface="Cambria Math" panose="02040503050406030204" pitchFamily="18" charset="0"/>
                        <a:ea typeface="Cambria Math" panose="02040503050406030204" pitchFamily="18" charset="0"/>
                      </a:rPr>
                      <m:t> </m:t>
                    </m:r>
                    <m:r>
                      <a:rPr lang="fr-FR" sz="2000" i="1">
                        <a:solidFill>
                          <a:srgbClr val="FFFF00"/>
                        </a:solidFill>
                        <a:latin typeface="Cambria Math" panose="02040503050406030204" pitchFamily="18" charset="0"/>
                        <a:ea typeface="Cambria Math" panose="02040503050406030204" pitchFamily="18" charset="0"/>
                      </a:rPr>
                      <m:t>𝑡𝑜𝑢𝑡</m:t>
                    </m:r>
                    <m:r>
                      <a:rPr lang="fr-FR" sz="2000" i="1">
                        <a:solidFill>
                          <a:srgbClr val="FFFF00"/>
                        </a:solidFill>
                        <a:latin typeface="Cambria Math" panose="02040503050406030204" pitchFamily="18" charset="0"/>
                        <a:ea typeface="Cambria Math" panose="02040503050406030204" pitchFamily="18" charset="0"/>
                      </a:rPr>
                      <m:t> </m:t>
                    </m:r>
                    <m:r>
                      <a:rPr lang="fr-FR" sz="2000" i="1">
                        <a:solidFill>
                          <a:srgbClr val="FFFF00"/>
                        </a:solidFill>
                        <a:latin typeface="Cambria Math" panose="02040503050406030204" pitchFamily="18" charset="0"/>
                        <a:ea typeface="Cambria Math" panose="02040503050406030204" pitchFamily="18" charset="0"/>
                      </a:rPr>
                      <m:t>𝑧</m:t>
                    </m:r>
                    <m:r>
                      <a:rPr lang="fr-FR" sz="2000" i="1">
                        <a:solidFill>
                          <a:srgbClr val="FFFF00"/>
                        </a:solidFill>
                        <a:latin typeface="Cambria Math" panose="02040503050406030204" pitchFamily="18" charset="0"/>
                        <a:ea typeface="Cambria Math" panose="02040503050406030204" pitchFamily="18" charset="0"/>
                      </a:rPr>
                      <m:t>∈</m:t>
                    </m:r>
                    <m:r>
                      <a:rPr lang="fr-FR" sz="2000" i="1">
                        <a:solidFill>
                          <a:srgbClr val="FFFF00"/>
                        </a:solidFill>
                        <a:latin typeface="Cambria Math" panose="02040503050406030204" pitchFamily="18" charset="0"/>
                        <a:ea typeface="Cambria Math" panose="02040503050406030204" pitchFamily="18" charset="0"/>
                      </a:rPr>
                      <m:t>𝑈</m:t>
                    </m:r>
                    <m:r>
                      <a:rPr lang="fr-FR" sz="2000" i="1">
                        <a:solidFill>
                          <a:srgbClr val="FFFF00"/>
                        </a:solidFill>
                        <a:latin typeface="Cambria Math" panose="02040503050406030204" pitchFamily="18" charset="0"/>
                        <a:ea typeface="Cambria Math" panose="02040503050406030204" pitchFamily="18" charset="0"/>
                      </a:rPr>
                      <m:t> </m:t>
                    </m:r>
                    <m:r>
                      <a:rPr lang="fr-FR" sz="2000" i="1">
                        <a:solidFill>
                          <a:srgbClr val="FFFF00"/>
                        </a:solidFill>
                        <a:latin typeface="Cambria Math" panose="02040503050406030204" pitchFamily="18" charset="0"/>
                        <a:ea typeface="Cambria Math" panose="02040503050406030204" pitchFamily="18" charset="0"/>
                      </a:rPr>
                      <m:t>𝑡𝑒𝑙𝑠</m:t>
                    </m:r>
                    <m:r>
                      <a:rPr lang="fr-FR" sz="2000" i="1">
                        <a:solidFill>
                          <a:srgbClr val="FFFF00"/>
                        </a:solidFill>
                        <a:latin typeface="Cambria Math" panose="02040503050406030204" pitchFamily="18" charset="0"/>
                        <a:ea typeface="Cambria Math" panose="02040503050406030204" pitchFamily="18" charset="0"/>
                      </a:rPr>
                      <m:t> </m:t>
                    </m:r>
                    <m:r>
                      <a:rPr lang="fr-FR" sz="2000" i="1">
                        <a:solidFill>
                          <a:srgbClr val="FFFF00"/>
                        </a:solidFill>
                        <a:latin typeface="Cambria Math" panose="02040503050406030204" pitchFamily="18" charset="0"/>
                        <a:ea typeface="Cambria Math" panose="02040503050406030204" pitchFamily="18" charset="0"/>
                      </a:rPr>
                      <m:t>𝑞𝑢𝑒</m:t>
                    </m:r>
                    <m:r>
                      <a:rPr lang="fr-FR" sz="2000" i="1">
                        <a:solidFill>
                          <a:srgbClr val="FFFF00"/>
                        </a:solidFill>
                        <a:latin typeface="Cambria Math" panose="02040503050406030204" pitchFamily="18" charset="0"/>
                        <a:ea typeface="Cambria Math" panose="02040503050406030204" pitchFamily="18" charset="0"/>
                      </a:rPr>
                      <m:t> 0&lt;</m:t>
                    </m:r>
                    <m:d>
                      <m:dPr>
                        <m:begChr m:val="|"/>
                        <m:endChr m:val="|"/>
                        <m:ctrlPr>
                          <a:rPr lang="fr-FR" sz="2000" i="1">
                            <a:solidFill>
                              <a:srgbClr val="FFFF00"/>
                            </a:solidFill>
                            <a:latin typeface="Cambria Math" panose="02040503050406030204" pitchFamily="18" charset="0"/>
                            <a:ea typeface="Cambria Math" panose="02040503050406030204" pitchFamily="18" charset="0"/>
                          </a:rPr>
                        </m:ctrlPr>
                      </m:dPr>
                      <m:e>
                        <m:r>
                          <a:rPr lang="fr-FR" sz="2000" i="1">
                            <a:solidFill>
                              <a:srgbClr val="FFFF00"/>
                            </a:solidFill>
                            <a:latin typeface="Cambria Math" panose="02040503050406030204" pitchFamily="18" charset="0"/>
                            <a:ea typeface="Cambria Math" panose="02040503050406030204" pitchFamily="18" charset="0"/>
                          </a:rPr>
                          <m:t>𝑧</m:t>
                        </m:r>
                        <m:r>
                          <a:rPr lang="fr-FR" sz="2000" i="1">
                            <a:solidFill>
                              <a:srgbClr val="FFFF00"/>
                            </a:solidFill>
                            <a:latin typeface="Cambria Math" panose="02040503050406030204" pitchFamily="18" charset="0"/>
                            <a:ea typeface="Cambria Math" panose="02040503050406030204" pitchFamily="18" charset="0"/>
                          </a:rPr>
                          <m:t>−</m:t>
                        </m:r>
                        <m:sSub>
                          <m:sSubPr>
                            <m:ctrlPr>
                              <a:rPr lang="fr-FR" sz="2000" i="1">
                                <a:solidFill>
                                  <a:srgbClr val="FFFF00"/>
                                </a:solidFill>
                                <a:latin typeface="Cambria Math" panose="02040503050406030204" pitchFamily="18" charset="0"/>
                                <a:ea typeface="Cambria Math" panose="02040503050406030204" pitchFamily="18" charset="0"/>
                              </a:rPr>
                            </m:ctrlPr>
                          </m:sSubPr>
                          <m:e>
                            <m:r>
                              <a:rPr lang="fr-FR" sz="2000" i="1">
                                <a:solidFill>
                                  <a:srgbClr val="FFFF00"/>
                                </a:solidFill>
                                <a:latin typeface="Cambria Math" panose="02040503050406030204" pitchFamily="18" charset="0"/>
                                <a:ea typeface="Cambria Math" panose="02040503050406030204" pitchFamily="18" charset="0"/>
                              </a:rPr>
                              <m:t>𝑧</m:t>
                            </m:r>
                          </m:e>
                          <m:sub>
                            <m:r>
                              <a:rPr lang="fr-FR" sz="2000" i="1">
                                <a:solidFill>
                                  <a:srgbClr val="FFFF00"/>
                                </a:solidFill>
                                <a:latin typeface="Cambria Math" panose="02040503050406030204" pitchFamily="18" charset="0"/>
                                <a:ea typeface="Cambria Math" panose="02040503050406030204" pitchFamily="18" charset="0"/>
                              </a:rPr>
                              <m:t>0</m:t>
                            </m:r>
                          </m:sub>
                        </m:sSub>
                      </m:e>
                    </m:d>
                    <m:r>
                      <a:rPr lang="fr-FR" sz="2000">
                        <a:solidFill>
                          <a:srgbClr val="FFFF00"/>
                        </a:solidFill>
                        <a:latin typeface="Cambria Math" panose="02040503050406030204" pitchFamily="18" charset="0"/>
                        <a:ea typeface="Cambria Math" panose="02040503050406030204" pitchFamily="18" charset="0"/>
                      </a:rPr>
                      <m:t>&lt;</m:t>
                    </m:r>
                    <m:r>
                      <m:rPr>
                        <m:sty m:val="p"/>
                      </m:rPr>
                      <a:rPr lang="fr-FR" sz="2000">
                        <a:solidFill>
                          <a:srgbClr val="FFFF00"/>
                        </a:solidFill>
                        <a:latin typeface="Cambria Math" panose="02040503050406030204" pitchFamily="18" charset="0"/>
                        <a:ea typeface="Cambria Math" panose="02040503050406030204" pitchFamily="18" charset="0"/>
                      </a:rPr>
                      <m:t>r</m:t>
                    </m:r>
                    <m:r>
                      <a:rPr lang="fr-FR" sz="2000">
                        <a:solidFill>
                          <a:srgbClr val="FFFF00"/>
                        </a:solidFill>
                        <a:latin typeface="Cambria Math" panose="02040503050406030204" pitchFamily="18" charset="0"/>
                        <a:ea typeface="Cambria Math" panose="02040503050406030204" pitchFamily="18" charset="0"/>
                      </a:rPr>
                      <m:t> </m:t>
                    </m:r>
                    <m:r>
                      <m:rPr>
                        <m:sty m:val="p"/>
                      </m:rPr>
                      <a:rPr lang="fr-FR" sz="2000">
                        <a:solidFill>
                          <a:srgbClr val="FFFF00"/>
                        </a:solidFill>
                        <a:latin typeface="Cambria Math" panose="02040503050406030204" pitchFamily="18" charset="0"/>
                        <a:ea typeface="Cambria Math" panose="02040503050406030204" pitchFamily="18" charset="0"/>
                      </a:rPr>
                      <m:t>pour</m:t>
                    </m:r>
                    <m:r>
                      <a:rPr lang="fr-FR" sz="2000">
                        <a:solidFill>
                          <a:srgbClr val="FFFF00"/>
                        </a:solidFill>
                        <a:latin typeface="Cambria Math" panose="02040503050406030204" pitchFamily="18" charset="0"/>
                        <a:ea typeface="Cambria Math" panose="02040503050406030204" pitchFamily="18" charset="0"/>
                      </a:rPr>
                      <m:t> </m:t>
                    </m:r>
                    <m:r>
                      <m:rPr>
                        <m:sty m:val="p"/>
                      </m:rPr>
                      <a:rPr lang="fr-FR" sz="2000">
                        <a:solidFill>
                          <a:srgbClr val="FFFF00"/>
                        </a:solidFill>
                        <a:latin typeface="Cambria Math" panose="02040503050406030204" pitchFamily="18" charset="0"/>
                        <a:ea typeface="Cambria Math" panose="02040503050406030204" pitchFamily="18" charset="0"/>
                      </a:rPr>
                      <m:t>un</m:t>
                    </m:r>
                    <m:r>
                      <a:rPr lang="fr-FR" sz="2000">
                        <a:solidFill>
                          <a:srgbClr val="FFFF00"/>
                        </a:solidFill>
                        <a:latin typeface="Cambria Math" panose="02040503050406030204" pitchFamily="18" charset="0"/>
                        <a:ea typeface="Cambria Math" panose="02040503050406030204" pitchFamily="18" charset="0"/>
                      </a:rPr>
                      <m:t> </m:t>
                    </m:r>
                    <m:r>
                      <m:rPr>
                        <m:sty m:val="p"/>
                      </m:rPr>
                      <a:rPr lang="fr-FR" sz="2000">
                        <a:solidFill>
                          <a:srgbClr val="FFFF00"/>
                        </a:solidFill>
                        <a:latin typeface="Cambria Math" panose="02040503050406030204" pitchFamily="18" charset="0"/>
                        <a:ea typeface="Cambria Math" panose="02040503050406030204" pitchFamily="18" charset="0"/>
                      </a:rPr>
                      <m:t>certain</m:t>
                    </m:r>
                    <m:r>
                      <a:rPr lang="fr-FR" sz="2000">
                        <a:solidFill>
                          <a:srgbClr val="FFFF00"/>
                        </a:solidFill>
                        <a:latin typeface="Cambria Math" panose="02040503050406030204" pitchFamily="18" charset="0"/>
                        <a:ea typeface="Cambria Math" panose="02040503050406030204" pitchFamily="18" charset="0"/>
                      </a:rPr>
                      <m:t> </m:t>
                    </m:r>
                    <m:r>
                      <m:rPr>
                        <m:sty m:val="p"/>
                      </m:rPr>
                      <a:rPr lang="fr-FR" sz="2000">
                        <a:solidFill>
                          <a:srgbClr val="FFFF00"/>
                        </a:solidFill>
                        <a:latin typeface="Cambria Math" panose="02040503050406030204" pitchFamily="18" charset="0"/>
                        <a:ea typeface="Cambria Math" panose="02040503050406030204" pitchFamily="18" charset="0"/>
                      </a:rPr>
                      <m:t>r</m:t>
                    </m:r>
                    <m:r>
                      <a:rPr lang="fr-FR" sz="2000">
                        <a:solidFill>
                          <a:srgbClr val="FFFF00"/>
                        </a:solidFill>
                        <a:latin typeface="Cambria Math" panose="02040503050406030204" pitchFamily="18" charset="0"/>
                        <a:ea typeface="Cambria Math" panose="02040503050406030204" pitchFamily="18" charset="0"/>
                      </a:rPr>
                      <m:t>&gt;0</m:t>
                    </m:r>
                  </m:oMath>
                </a14:m>
                <a:endParaRPr lang="fr-FR" sz="2000" dirty="0">
                  <a:solidFill>
                    <a:srgbClr val="FFFF00"/>
                  </a:solidFill>
                  <a:ea typeface="Cambria Math" panose="02040503050406030204" pitchFamily="18" charset="0"/>
                </a:endParaRPr>
              </a:p>
              <a:p>
                <a:pPr marL="457200" indent="-457200">
                  <a:buNone/>
                </a:pPr>
                <a:r>
                  <a:rPr lang="fr-FR" sz="2000" dirty="0">
                    <a:solidFill>
                      <a:srgbClr val="FFFF00"/>
                    </a:solidFill>
                    <a:ea typeface="Cambria Math" panose="02040503050406030204" pitchFamily="18" charset="0"/>
                  </a:rPr>
                  <a:t>Cette représentation s’appelle le développement de f en série de Laurent</a:t>
                </a:r>
                <a:r>
                  <a:rPr lang="fr-FR" sz="2000" dirty="0">
                    <a:ea typeface="Cambria Math" panose="02040503050406030204" pitchFamily="18" charset="0"/>
                  </a:rPr>
                  <a:t> </a:t>
                </a:r>
                <a:endParaRPr lang="fr-FR" sz="2000" b="1" u="sng" dirty="0">
                  <a:solidFill>
                    <a:srgbClr val="FFFF00"/>
                  </a:solidFill>
                </a:endParaRPr>
              </a:p>
              <a:p>
                <a:pPr marL="457200" indent="-457200">
                  <a:buNone/>
                </a:pPr>
                <a:r>
                  <a:rPr lang="fr-FR" sz="2000" b="1" u="sng" dirty="0">
                    <a:solidFill>
                      <a:srgbClr val="FFFF00"/>
                    </a:solidFill>
                  </a:rPr>
                  <a:t>Théorème(2):</a:t>
                </a:r>
              </a:p>
              <a:p>
                <a:pPr marL="457200" indent="-457200">
                  <a:buNone/>
                </a:pPr>
                <a:r>
                  <a:rPr lang="fr-FR" sz="2000" dirty="0">
                    <a:solidFill>
                      <a:srgbClr val="FFFF00"/>
                    </a:solidFill>
                  </a:rPr>
                  <a:t>f holomorphe </a:t>
                </a:r>
                <a:r>
                  <a:rPr lang="fr-FR" sz="2000" dirty="0">
                    <a:solidFill>
                      <a:srgbClr val="FF0000"/>
                    </a:solidFill>
                  </a:rPr>
                  <a:t>ssi</a:t>
                </a:r>
                <a:r>
                  <a:rPr lang="fr-FR" sz="2000" dirty="0">
                    <a:solidFill>
                      <a:srgbClr val="FFFF00"/>
                    </a:solidFill>
                  </a:rPr>
                  <a:t> f est analytique</a:t>
                </a:r>
              </a:p>
              <a:p>
                <a:pPr marL="457200" indent="-457200">
                  <a:buNone/>
                </a:pPr>
                <a:r>
                  <a:rPr lang="fr-FR" sz="2000" dirty="0"/>
                  <a:t>D’après ce qui précède  </a:t>
                </a:r>
                <a:r>
                  <a:rPr lang="fr-FR" sz="2000" dirty="0">
                    <a:solidFill>
                      <a:prstClr val="white"/>
                    </a:solidFill>
                  </a:rPr>
                  <a:t>(</a:t>
                </a:r>
                <a:r>
                  <a:rPr lang="el-GR" sz="2000" dirty="0">
                    <a:solidFill>
                      <a:prstClr val="white"/>
                    </a:solidFill>
                  </a:rPr>
                  <a:t>ζ</a:t>
                </a:r>
                <a:r>
                  <a:rPr lang="fr-FR" sz="2000" dirty="0">
                    <a:solidFill>
                      <a:prstClr val="white"/>
                    </a:solidFill>
                  </a:rPr>
                  <a:t> ) est  analytique sur le demi-plan </a:t>
                </a:r>
                <a:r>
                  <a:rPr lang="fr-FR" sz="2000" dirty="0" err="1">
                    <a:solidFill>
                      <a:prstClr val="white"/>
                    </a:solidFill>
                  </a:rPr>
                  <a:t>Re</a:t>
                </a:r>
                <a:r>
                  <a:rPr lang="fr-FR" sz="2000" dirty="0">
                    <a:solidFill>
                      <a:prstClr val="white"/>
                    </a:solidFill>
                  </a:rPr>
                  <a:t>(z)&gt;1</a:t>
                </a:r>
              </a:p>
              <a:p>
                <a:pPr marL="457200" indent="-457200">
                  <a:buNone/>
                </a:pPr>
                <a:r>
                  <a:rPr lang="fr-FR" sz="2000" dirty="0">
                    <a:solidFill>
                      <a:srgbClr val="FF0000"/>
                    </a:solidFill>
                  </a:rPr>
                  <a:t>Puisqu’elle est la somme d’une série absolument convergente de fonctions holomorphes sur chaque compacte de ce demi plan</a:t>
                </a:r>
              </a:p>
              <a:p>
                <a:pPr marL="457200" indent="-457200">
                  <a:buNone/>
                </a:pPr>
                <a:r>
                  <a:rPr lang="fr-FR" sz="2000" b="1" dirty="0">
                    <a:solidFill>
                      <a:schemeClr val="accent2"/>
                    </a:solidFill>
                  </a:rPr>
                  <a:t>Est-ce qu’on peut étendre d’avantage le domaine de définition de zêta en conservant la propriété d’holomorphie ?</a:t>
                </a:r>
              </a:p>
              <a:p>
                <a:pPr marL="457200" indent="-457200">
                  <a:buNone/>
                </a:pPr>
                <a:endParaRPr lang="fr-FR" sz="2000" dirty="0"/>
              </a:p>
              <a:p>
                <a:pPr marL="457200" indent="-457200">
                  <a:buNone/>
                </a:pPr>
                <a:endParaRPr lang="fr-FR" sz="2000" dirty="0">
                  <a:solidFill>
                    <a:srgbClr val="FFFF00"/>
                  </a:solidFill>
                </a:endParaRPr>
              </a:p>
              <a:p>
                <a:pPr marL="457200" indent="-457200">
                  <a:buNone/>
                </a:pPr>
                <a:endParaRPr lang="fr-FR" sz="2000" b="1" dirty="0"/>
              </a:p>
              <a:p>
                <a:pPr marL="457200" indent="-457200">
                  <a:buNone/>
                </a:pPr>
                <a:endParaRPr lang="fr-FR" sz="2000" dirty="0"/>
              </a:p>
              <a:p>
                <a:pPr marL="457200" indent="-457200">
                  <a:buNone/>
                </a:pPr>
                <a:endParaRPr lang="fr-FR" sz="2000" dirty="0"/>
              </a:p>
              <a:p>
                <a:pPr marL="457200" indent="-457200">
                  <a:buNone/>
                </a:pPr>
                <a:endParaRPr lang="fr-FR" sz="2000" dirty="0"/>
              </a:p>
              <a:p>
                <a:pPr marL="457200" indent="-457200">
                  <a:buNone/>
                </a:pPr>
                <a:endParaRPr lang="fr-FR" sz="2000" dirty="0"/>
              </a:p>
              <a:p>
                <a:pPr marL="457200" indent="-457200">
                  <a:buNone/>
                </a:pPr>
                <a:endParaRPr lang="fr-FR" sz="2000" dirty="0"/>
              </a:p>
              <a:p>
                <a:pPr marL="457200" indent="-457200">
                  <a:buNone/>
                </a:pPr>
                <a:endParaRPr lang="fr-FR" sz="2000" dirty="0">
                  <a:solidFill>
                    <a:srgbClr val="FF0000"/>
                  </a:solidFill>
                </a:endParaRPr>
              </a:p>
            </p:txBody>
          </p:sp>
        </mc:Choice>
        <mc:Fallback xmlns="">
          <p:sp>
            <p:nvSpPr>
              <p:cNvPr id="5" name="Espace réservé du contenu 4"/>
              <p:cNvSpPr>
                <a:spLocks noGrp="1" noRot="1" noChangeAspect="1" noMove="1" noResize="1" noEditPoints="1" noAdjustHandles="1" noChangeArrowheads="1" noChangeShapeType="1" noTextEdit="1"/>
              </p:cNvSpPr>
              <p:nvPr>
                <p:ph idx="1"/>
              </p:nvPr>
            </p:nvSpPr>
            <p:spPr>
              <a:xfrm>
                <a:off x="263352" y="214290"/>
                <a:ext cx="11737304" cy="6357982"/>
              </a:xfrm>
              <a:blipFill>
                <a:blip r:embed="rId3"/>
                <a:stretch>
                  <a:fillRect l="-519" t="-959" r="-415"/>
                </a:stretch>
              </a:blipFill>
            </p:spPr>
            <p:txBody>
              <a:bodyPr/>
              <a:lstStyle/>
              <a:p>
                <a:r>
                  <a:rPr lang="fr-FR">
                    <a:noFill/>
                  </a:rPr>
                  <a:t> </a:t>
                </a:r>
              </a:p>
            </p:txBody>
          </p:sp>
        </mc:Fallback>
      </mc:AlternateContent>
      <p:sp>
        <p:nvSpPr>
          <p:cNvPr id="1032" name="Rectangle 8"/>
          <p:cNvSpPr>
            <a:spLocks noChangeArrowheads="1"/>
          </p:cNvSpPr>
          <p:nvPr/>
        </p:nvSpPr>
        <p:spPr bwMode="auto">
          <a:xfrm>
            <a:off x="1524001" y="8345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fr-FR">
              <a:latin typeface="Arial" pitchFamily="34" charset="0"/>
              <a:cs typeface="Arial" pitchFamily="34" charset="0"/>
            </a:endParaRPr>
          </a:p>
        </p:txBody>
      </p:sp>
      <p:sp>
        <p:nvSpPr>
          <p:cNvPr id="2050" name="Rectangle 2"/>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0"/>
                <a:ext cx="8796794" cy="6480720"/>
              </a:xfrm>
            </p:spPr>
            <p:txBody>
              <a:bodyPr>
                <a:normAutofit/>
              </a:bodyPr>
              <a:lstStyle/>
              <a:p>
                <a:pPr marL="0" indent="0">
                  <a:buNone/>
                </a:pPr>
                <a:r>
                  <a:rPr lang="fr-FR" sz="2000" b="1" u="sng" dirty="0"/>
                  <a:t>Algorithme 2: dichotomie </a:t>
                </a:r>
              </a:p>
              <a:p>
                <a:pPr marL="457200" indent="-457200">
                  <a:buFont typeface="+mj-lt"/>
                  <a:buAutoNum type="arabicPeriod"/>
                </a:pPr>
                <a:r>
                  <a:rPr lang="fr-FR" sz="2000" dirty="0"/>
                  <a:t>On </a:t>
                </a:r>
                <a:r>
                  <a:rPr lang="fr-FR" sz="2000" dirty="0">
                    <a:solidFill>
                      <a:srgbClr val="FF0000"/>
                    </a:solidFill>
                  </a:rPr>
                  <a:t>choisit arbitrairement </a:t>
                </a:r>
                <a:r>
                  <a:rPr lang="fr-FR" sz="2000" dirty="0"/>
                  <a:t>un domaine de recherche des zéros </a:t>
                </a:r>
                <a14:m>
                  <m:oMath xmlns:m="http://schemas.openxmlformats.org/officeDocument/2006/math">
                    <m:r>
                      <a:rPr lang="fr-FR" sz="2000" i="1">
                        <a:latin typeface="Cambria Math" panose="02040503050406030204" pitchFamily="18" charset="0"/>
                      </a:rPr>
                      <m:t>𝑎</m:t>
                    </m:r>
                    <m:r>
                      <a:rPr lang="fr-FR" sz="2000" i="1">
                        <a:latin typeface="Cambria Math" panose="02040503050406030204" pitchFamily="18" charset="0"/>
                      </a:rPr>
                      <m:t>&lt;</m:t>
                    </m:r>
                    <m:r>
                      <a:rPr lang="fr-FR" sz="2000" i="1">
                        <a:latin typeface="Cambria Math" panose="02040503050406030204" pitchFamily="18" charset="0"/>
                      </a:rPr>
                      <m:t>𝐼𝑚</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&lt;</m:t>
                    </m:r>
                    <m:r>
                      <a:rPr lang="fr-FR" sz="2000" i="1">
                        <a:latin typeface="Cambria Math" panose="02040503050406030204" pitchFamily="18" charset="0"/>
                      </a:rPr>
                      <m:t>𝑏</m:t>
                    </m:r>
                  </m:oMath>
                </a14:m>
                <a:endParaRPr lang="fr-FR" sz="2000" dirty="0"/>
              </a:p>
              <a:p>
                <a:pPr marL="457200" indent="-457200">
                  <a:buFont typeface="+mj-lt"/>
                  <a:buAutoNum type="arabicPeriod"/>
                </a:pPr>
                <a:r>
                  <a:rPr lang="fr-FR" sz="2000" dirty="0"/>
                  <a:t>On </a:t>
                </a:r>
                <a:r>
                  <a:rPr lang="fr-FR" sz="2000" dirty="0">
                    <a:solidFill>
                      <a:srgbClr val="FF0000"/>
                    </a:solidFill>
                  </a:rPr>
                  <a:t>choisit</a:t>
                </a:r>
                <a:r>
                  <a:rPr lang="fr-FR" sz="2000" dirty="0"/>
                  <a:t> un lacet </a:t>
                </a:r>
                <a:r>
                  <a:rPr lang="fr-FR" sz="2000" dirty="0">
                    <a:solidFill>
                      <a:schemeClr val="accent3"/>
                    </a:solidFill>
                  </a:rPr>
                  <a:t>symétrique</a:t>
                </a:r>
                <a:r>
                  <a:rPr lang="fr-FR" sz="2000" dirty="0"/>
                  <a:t> par rapport à l’axe </a:t>
                </a:r>
                <a14:m>
                  <m:oMath xmlns:m="http://schemas.openxmlformats.org/officeDocument/2006/math">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=0,5</m:t>
                    </m:r>
                  </m:oMath>
                </a14:m>
                <a:r>
                  <a:rPr lang="fr-FR" sz="2000" dirty="0"/>
                  <a:t> de largeur    </a:t>
                </a:r>
                <a14:m>
                  <m:oMath xmlns:m="http://schemas.openxmlformats.org/officeDocument/2006/math">
                    <m:r>
                      <a:rPr lang="fr-FR" sz="2000" i="1" dirty="0">
                        <a:solidFill>
                          <a:schemeClr val="accent3"/>
                        </a:solidFill>
                        <a:latin typeface="Cambria Math" panose="02040503050406030204" pitchFamily="18" charset="0"/>
                      </a:rPr>
                      <m:t>𝐿</m:t>
                    </m:r>
                    <m:r>
                      <a:rPr lang="fr-FR" sz="2000" i="1" dirty="0">
                        <a:solidFill>
                          <a:schemeClr val="accent3"/>
                        </a:solidFill>
                        <a:latin typeface="Cambria Math" panose="02040503050406030204" pitchFamily="18" charset="0"/>
                      </a:rPr>
                      <m:t>=1</m:t>
                    </m:r>
                  </m:oMath>
                </a14:m>
                <a:r>
                  <a:rPr lang="fr-FR" sz="2000" dirty="0"/>
                  <a:t> pour balayer toute la région susceptible de contenir un zéro</a:t>
                </a:r>
              </a:p>
              <a:p>
                <a:pPr marL="457200" indent="-457200">
                  <a:buFont typeface="+mj-lt"/>
                  <a:buAutoNum type="arabicPeriod"/>
                </a:pPr>
                <a:r>
                  <a:rPr lang="fr-FR" sz="2000" dirty="0"/>
                  <a:t>On évalue la valeur de l’intégrale </a:t>
                </a:r>
                <a14:m>
                  <m:oMath xmlns:m="http://schemas.openxmlformats.org/officeDocument/2006/math">
                    <m:f>
                      <m:fPr>
                        <m:ctrlPr>
                          <a:rPr lang="fr-FR" sz="2000" i="1">
                            <a:latin typeface="Cambria Math" panose="02040503050406030204" pitchFamily="18" charset="0"/>
                          </a:rPr>
                        </m:ctrlPr>
                      </m:fPr>
                      <m:num>
                        <m:r>
                          <a:rPr lang="fr-FR" sz="2000">
                            <a:latin typeface="Cambria Math" panose="02040503050406030204" pitchFamily="18" charset="0"/>
                          </a:rPr>
                          <m:t>1</m:t>
                        </m:r>
                      </m:num>
                      <m:den>
                        <m:r>
                          <a:rPr lang="fr-FR" sz="2000">
                            <a:latin typeface="Cambria Math" panose="02040503050406030204" pitchFamily="18" charset="0"/>
                          </a:rPr>
                          <m:t>2</m:t>
                        </m:r>
                        <m:r>
                          <m:rPr>
                            <m:sty m:val="p"/>
                          </m:rPr>
                          <a:rPr lang="fr-FR" sz="2000">
                            <a:latin typeface="Cambria Math" panose="02040503050406030204" pitchFamily="18" charset="0"/>
                          </a:rPr>
                          <m:t>i</m:t>
                        </m:r>
                        <m:r>
                          <m:rPr>
                            <m:sty m:val="p"/>
                          </m:rPr>
                          <a:rPr lang="el-GR" sz="2000" i="1">
                            <a:latin typeface="Cambria Math" panose="02040503050406030204" pitchFamily="18" charset="0"/>
                            <a:ea typeface="Cambria Math" panose="02040503050406030204" pitchFamily="18" charset="0"/>
                          </a:rPr>
                          <m:t>π</m:t>
                        </m:r>
                      </m:den>
                    </m:f>
                    <m:nary>
                      <m:naryPr>
                        <m:supHide m:val="on"/>
                        <m:ctrlPr>
                          <a:rPr lang="fr-FR" sz="2000" i="1">
                            <a:latin typeface="Cambria Math" panose="02040503050406030204" pitchFamily="18" charset="0"/>
                          </a:rPr>
                        </m:ctrlPr>
                      </m:naryPr>
                      <m:sub>
                        <m:r>
                          <m:rPr>
                            <m:brk m:alnAt="23"/>
                          </m:rPr>
                          <a:rPr lang="fr-FR" sz="2000" i="1">
                            <a:latin typeface="Cambria Math" panose="02040503050406030204" pitchFamily="18" charset="0"/>
                          </a:rPr>
                          <m:t>𝑙</m:t>
                        </m:r>
                        <m:r>
                          <a:rPr lang="fr-FR" sz="2000" i="1">
                            <a:latin typeface="Cambria Math" panose="02040503050406030204" pitchFamily="18" charset="0"/>
                          </a:rPr>
                          <m:t>𝑎𝑐𝑒𝑡</m:t>
                        </m:r>
                      </m:sub>
                      <m:sup/>
                      <m:e>
                        <m:f>
                          <m:fPr>
                            <m:ctrlPr>
                              <a:rPr lang="fr-FR" sz="2000" i="1">
                                <a:latin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𝜁</m:t>
                            </m:r>
                            <m:r>
                              <a:rPr lang="fr-FR" sz="2000" i="1">
                                <a:latin typeface="Cambria Math" panose="02040503050406030204" pitchFamily="18" charset="0"/>
                                <a:ea typeface="Cambria Math" panose="02040503050406030204" pitchFamily="18" charset="0"/>
                              </a:rPr>
                              <m:t>′</m:t>
                            </m:r>
                          </m:num>
                          <m:den>
                            <m:r>
                              <a:rPr lang="fr-FR" sz="2000" i="1">
                                <a:latin typeface="Cambria Math" panose="02040503050406030204" pitchFamily="18" charset="0"/>
                                <a:ea typeface="Cambria Math" panose="02040503050406030204" pitchFamily="18" charset="0"/>
                              </a:rPr>
                              <m:t>𝜁</m:t>
                            </m:r>
                          </m:den>
                        </m:f>
                      </m:e>
                    </m:nary>
                  </m:oMath>
                </a14:m>
                <a:r>
                  <a:rPr lang="fr-FR" sz="2000" dirty="0"/>
                  <a:t> : on obtient par exemple </a:t>
                </a:r>
                <a14:m>
                  <m:oMath xmlns:m="http://schemas.openxmlformats.org/officeDocument/2006/math">
                    <m:r>
                      <a:rPr lang="fr-FR" sz="2000" i="1">
                        <a:latin typeface="Cambria Math" panose="02040503050406030204" pitchFamily="18" charset="0"/>
                      </a:rPr>
                      <m:t>𝑛</m:t>
                    </m:r>
                  </m:oMath>
                </a14:m>
                <a:endParaRPr lang="fr-FR" sz="2000" dirty="0"/>
              </a:p>
              <a:p>
                <a:pPr marL="457200" indent="-457200">
                  <a:buFont typeface="+mj-lt"/>
                  <a:buAutoNum type="arabicPeriod"/>
                </a:pPr>
                <a:r>
                  <a:rPr lang="fr-FR" sz="2000" dirty="0"/>
                  <a:t>On décompose ce lacet horizontalement jusqu’à ce que la condition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dirty="0"/>
                  <a:t> soit vérifiée, </a:t>
                </a: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𝑜𝑏𝑡𝑒𝑛𝑖𝑟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𝑙𝑎𝑐𝑒𝑡𝑠</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𝑠𝑦𝑚</m:t>
                          </m:r>
                          <m:r>
                            <a:rPr lang="fr-FR" sz="2000" i="1">
                              <a:latin typeface="Cambria Math" panose="02040503050406030204" pitchFamily="18" charset="0"/>
                              <a:ea typeface="Cambria Math" panose="02040503050406030204" pitchFamily="18" charset="0"/>
                            </a:rPr>
                            <m:t>é</m:t>
                          </m:r>
                          <m:r>
                            <a:rPr lang="fr-FR" sz="2000" i="1">
                              <a:latin typeface="Cambria Math" panose="02040503050406030204" pitchFamily="18" charset="0"/>
                              <a:ea typeface="Cambria Math" panose="02040503050406030204" pitchFamily="18" charset="0"/>
                            </a:rPr>
                            <m:t>𝑡𝑟𝑖𝑞𝑢𝑒𝑠</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𝑡𝑒𝑙𝑠</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𝑞𝑢𝑒</m:t>
                          </m:r>
                          <m:f>
                            <m:fPr>
                              <m:ctrlPr>
                                <a:rPr lang="fr-FR" sz="2000" i="1">
                                  <a:latin typeface="Cambria Math" panose="02040503050406030204" pitchFamily="18" charset="0"/>
                                </a:rPr>
                              </m:ctrlPr>
                            </m:fPr>
                            <m:num>
                              <m:r>
                                <a:rPr lang="fr-FR" sz="2000">
                                  <a:latin typeface="Cambria Math" panose="02040503050406030204" pitchFamily="18" charset="0"/>
                                </a:rPr>
                                <m:t>1</m:t>
                              </m:r>
                            </m:num>
                            <m:den>
                              <m:r>
                                <a:rPr lang="fr-FR" sz="2000">
                                  <a:latin typeface="Cambria Math" panose="02040503050406030204" pitchFamily="18" charset="0"/>
                                </a:rPr>
                                <m:t>2</m:t>
                              </m:r>
                              <m:r>
                                <m:rPr>
                                  <m:sty m:val="p"/>
                                </m:rPr>
                                <a:rPr lang="fr-FR" sz="2000">
                                  <a:latin typeface="Cambria Math" panose="02040503050406030204" pitchFamily="18" charset="0"/>
                                </a:rPr>
                                <m:t>i</m:t>
                              </m:r>
                              <m:r>
                                <m:rPr>
                                  <m:sty m:val="p"/>
                                </m:rPr>
                                <a:rPr lang="el-GR" sz="2000" i="1">
                                  <a:latin typeface="Cambria Math" panose="02040503050406030204" pitchFamily="18" charset="0"/>
                                  <a:ea typeface="Cambria Math" panose="02040503050406030204" pitchFamily="18" charset="0"/>
                                </a:rPr>
                                <m:t>π</m:t>
                              </m:r>
                            </m:den>
                          </m:f>
                          <m:nary>
                            <m:naryPr>
                              <m:supHide m:val="on"/>
                              <m:ctrlPr>
                                <a:rPr lang="fr-FR" sz="2000" i="1">
                                  <a:latin typeface="Cambria Math" panose="02040503050406030204" pitchFamily="18" charset="0"/>
                                </a:rPr>
                              </m:ctrlPr>
                            </m:naryPr>
                            <m:sub>
                              <m:r>
                                <a:rPr lang="fr-FR" sz="2000" i="1">
                                  <a:latin typeface="Cambria Math" panose="02040503050406030204" pitchFamily="18" charset="0"/>
                                </a:rPr>
                                <m:t>𝑖</m:t>
                              </m:r>
                              <m:r>
                                <a:rPr lang="fr-FR" sz="2000" i="1">
                                  <a:latin typeface="Cambria Math" panose="02040503050406030204" pitchFamily="18" charset="0"/>
                                </a:rPr>
                                <m:t>é</m:t>
                              </m:r>
                              <m:r>
                                <a:rPr lang="fr-FR" sz="2000" i="1">
                                  <a:latin typeface="Cambria Math" panose="02040503050406030204" pitchFamily="18" charset="0"/>
                                </a:rPr>
                                <m:t>𝑚𝑒</m:t>
                              </m:r>
                              <m:r>
                                <a:rPr lang="fr-FR" sz="2000" i="1">
                                  <a:latin typeface="Cambria Math" panose="02040503050406030204" pitchFamily="18" charset="0"/>
                                </a:rPr>
                                <m:t> </m:t>
                              </m:r>
                              <m:r>
                                <m:rPr>
                                  <m:brk m:alnAt="23"/>
                                </m:rPr>
                                <a:rPr lang="fr-FR" sz="2000" i="1">
                                  <a:latin typeface="Cambria Math" panose="02040503050406030204" pitchFamily="18" charset="0"/>
                                </a:rPr>
                                <m:t>𝑙</m:t>
                              </m:r>
                              <m:r>
                                <a:rPr lang="fr-FR" sz="2000" i="1">
                                  <a:latin typeface="Cambria Math" panose="02040503050406030204" pitchFamily="18" charset="0"/>
                                </a:rPr>
                                <m:t>𝑎𝑐𝑒𝑡</m:t>
                              </m:r>
                            </m:sub>
                            <m:sup/>
                            <m:e>
                              <m:f>
                                <m:fPr>
                                  <m:ctrlPr>
                                    <a:rPr lang="fr-FR" sz="2000" i="1">
                                      <a:latin typeface="Cambria Math" panose="02040503050406030204" pitchFamily="18" charset="0"/>
                                    </a:rPr>
                                  </m:ctrlPr>
                                </m:fPr>
                                <m:num>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𝜁</m:t>
                                      </m:r>
                                    </m:e>
                                    <m:sup>
                                      <m:r>
                                        <a:rPr lang="fr-FR" sz="2000" i="1">
                                          <a:latin typeface="Cambria Math" panose="02040503050406030204" pitchFamily="18" charset="0"/>
                                          <a:ea typeface="Cambria Math" panose="02040503050406030204" pitchFamily="18" charset="0"/>
                                        </a:rPr>
                                        <m:t>′</m:t>
                                      </m:r>
                                    </m:sup>
                                  </m:sSup>
                                </m:num>
                                <m:den>
                                  <m:r>
                                    <a:rPr lang="fr-FR" sz="2000" i="1">
                                      <a:latin typeface="Cambria Math" panose="02040503050406030204" pitchFamily="18" charset="0"/>
                                      <a:ea typeface="Cambria Math" panose="02040503050406030204" pitchFamily="18" charset="0"/>
                                    </a:rPr>
                                    <m:t>𝜁</m:t>
                                  </m:r>
                                </m:den>
                              </m:f>
                            </m:e>
                          </m:nary>
                          <m:r>
                            <a:rPr lang="fr-FR" sz="2000" i="1">
                              <a:latin typeface="Cambria Math" panose="02040503050406030204" pitchFamily="18" charset="0"/>
                              <a:ea typeface="Cambria Math" panose="02040503050406030204" pitchFamily="18" charset="0"/>
                            </a:rPr>
                            <m:t>=1</m:t>
                          </m:r>
                          <m:r>
                            <m:rPr>
                              <m:nor/>
                            </m:rPr>
                            <a:rPr lang="fr-FR" sz="2000" dirty="0"/>
                            <m:t> </m:t>
                          </m:r>
                        </m:e>
                      </m:d>
                    </m:oMath>
                  </m:oMathPara>
                </a14:m>
                <a:endParaRPr lang="fr-FR" sz="2000" dirty="0">
                  <a:ea typeface="Cambria Math" panose="02040503050406030204" pitchFamily="18" charset="0"/>
                </a:endParaRPr>
              </a:p>
              <a:p>
                <a:pPr marL="0" indent="0">
                  <a:buNone/>
                </a:pPr>
                <a:r>
                  <a:rPr lang="fr-FR" sz="2000" dirty="0"/>
                  <a:t>Les zéros de zêta étant symétriques par rapport à l’axe </a:t>
                </a:r>
                <a14:m>
                  <m:oMath xmlns:m="http://schemas.openxmlformats.org/officeDocument/2006/math">
                    <m:r>
                      <a:rPr lang="fr-FR" sz="2000" i="1" dirty="0">
                        <a:latin typeface="Cambria Math" panose="02040503050406030204" pitchFamily="18" charset="0"/>
                      </a:rPr>
                      <m:t>𝑅𝑒</m:t>
                    </m:r>
                    <m:r>
                      <a:rPr lang="fr-FR" sz="2000" i="1" dirty="0">
                        <a:latin typeface="Cambria Math" panose="02040503050406030204" pitchFamily="18" charset="0"/>
                      </a:rPr>
                      <m:t>(</m:t>
                    </m:r>
                    <m:r>
                      <a:rPr lang="fr-FR" sz="2000" i="1" dirty="0">
                        <a:latin typeface="Cambria Math" panose="02040503050406030204" pitchFamily="18" charset="0"/>
                      </a:rPr>
                      <m:t>𝑧</m:t>
                    </m:r>
                    <m:r>
                      <a:rPr lang="fr-FR" sz="2000" i="1" dirty="0">
                        <a:latin typeface="Cambria Math" panose="02040503050406030204" pitchFamily="18" charset="0"/>
                      </a:rPr>
                      <m:t>)=0,5</m:t>
                    </m:r>
                  </m:oMath>
                </a14:m>
                <a:endParaRPr lang="fr-FR" sz="2000" dirty="0"/>
              </a:p>
              <a:p>
                <a:pPr marL="0" indent="0">
                  <a:buNone/>
                </a:pPr>
                <a14:m>
                  <m:oMathPara xmlns:m="http://schemas.openxmlformats.org/officeDocument/2006/math">
                    <m:oMathParaPr>
                      <m:jc m:val="center"/>
                    </m:oMathParaPr>
                    <m:oMath xmlns:m="http://schemas.openxmlformats.org/officeDocument/2006/math">
                      <m:r>
                        <a:rPr lang="fr-FR" sz="2000" i="1">
                          <a:latin typeface="Cambria Math" panose="02040503050406030204" pitchFamily="18" charset="0"/>
                          <a:ea typeface="Cambria Math" panose="02040503050406030204" pitchFamily="18" charset="0"/>
                        </a:rPr>
                        <m:t>𝑐𝑎𝑟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(2</m:t>
                          </m:r>
                          <m:r>
                            <a:rPr lang="fr-FR" sz="2000" i="1">
                              <a:latin typeface="Cambria Math" panose="02040503050406030204" pitchFamily="18" charset="0"/>
                              <a:ea typeface="Cambria Math" panose="02040503050406030204" pitchFamily="18" charset="0"/>
                            </a:rPr>
                            <m:t>𝜋</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m:t>
                              </m:r>
                            </m:e>
                            <m:sup>
                              <m:r>
                                <a:rPr lang="fr-FR" sz="2000" i="1">
                                  <a:latin typeface="Cambria Math" panose="02040503050406030204" pitchFamily="18" charset="0"/>
                                  <a:ea typeface="Cambria Math" panose="02040503050406030204" pitchFamily="18" charset="0"/>
                                </a:rPr>
                                <m:t>𝑧</m:t>
                              </m:r>
                            </m:sup>
                          </m:sSup>
                        </m:num>
                        <m:den>
                          <m:r>
                            <a:rPr lang="fr-FR" sz="2000" i="1">
                              <a:latin typeface="Cambria Math" panose="02040503050406030204" pitchFamily="18" charset="0"/>
                              <a:ea typeface="Cambria Math" panose="02040503050406030204" pitchFamily="18" charset="0"/>
                            </a:rPr>
                            <m:t>𝜋</m:t>
                          </m:r>
                        </m:den>
                      </m:f>
                      <m:r>
                        <a:rPr lang="fr-FR" sz="2000" i="1">
                          <a:latin typeface="Cambria Math" panose="02040503050406030204" pitchFamily="18" charset="0"/>
                          <a:ea typeface="Cambria Math" panose="02040503050406030204" pitchFamily="18" charset="0"/>
                        </a:rPr>
                        <m:t>⋅</m:t>
                      </m:r>
                      <m:func>
                        <m:funcPr>
                          <m:ctrlPr>
                            <a:rPr lang="fr-FR" sz="2000" i="1">
                              <a:latin typeface="Cambria Math" panose="02040503050406030204" pitchFamily="18" charset="0"/>
                              <a:ea typeface="Cambria Math" panose="02040503050406030204" pitchFamily="18" charset="0"/>
                            </a:rPr>
                          </m:ctrlPr>
                        </m:funcPr>
                        <m:fName>
                          <m:r>
                            <m:rPr>
                              <m:sty m:val="p"/>
                            </m:rPr>
                            <a:rPr lang="fr-FR" sz="2000">
                              <a:latin typeface="Cambria Math" panose="02040503050406030204" pitchFamily="18" charset="0"/>
                              <a:ea typeface="Cambria Math" panose="02040503050406030204" pitchFamily="18" charset="0"/>
                            </a:rPr>
                            <m:t>sin</m:t>
                          </m:r>
                        </m:fName>
                        <m:e>
                          <m:d>
                            <m:dPr>
                              <m:ctrlPr>
                                <a:rPr lang="fr-FR" sz="2000" i="1">
                                  <a:latin typeface="Cambria Math" panose="02040503050406030204" pitchFamily="18" charset="0"/>
                                  <a:ea typeface="Cambria Math" panose="02040503050406030204" pitchFamily="18" charset="0"/>
                                </a:rPr>
                              </m:ctrlPr>
                            </m:dPr>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𝜋</m:t>
                                  </m:r>
                                  <m:r>
                                    <a:rPr lang="fr-FR" sz="2000" i="1">
                                      <a:latin typeface="Cambria Math" panose="02040503050406030204" pitchFamily="18" charset="0"/>
                                      <a:ea typeface="Cambria Math" panose="02040503050406030204" pitchFamily="18" charset="0"/>
                                    </a:rPr>
                                    <m:t>𝑧</m:t>
                                  </m:r>
                                </m:num>
                                <m:den>
                                  <m:r>
                                    <a:rPr lang="fr-FR" sz="2000" i="1">
                                      <a:latin typeface="Cambria Math" panose="02040503050406030204" pitchFamily="18" charset="0"/>
                                      <a:ea typeface="Cambria Math" panose="02040503050406030204" pitchFamily="18" charset="0"/>
                                    </a:rPr>
                                    <m:t>2</m:t>
                                  </m:r>
                                </m:den>
                              </m:f>
                            </m:e>
                          </m:d>
                        </m:e>
                      </m:func>
                      <m:r>
                        <a:rPr lang="fr-FR" sz="2000" i="1">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 , 0&lt;</m:t>
                      </m:r>
                      <m:r>
                        <a:rPr lang="fr-FR" sz="2000" i="1">
                          <a:latin typeface="Cambria Math" panose="02040503050406030204" pitchFamily="18" charset="0"/>
                          <a:ea typeface="Cambria Math" panose="02040503050406030204" pitchFamily="18" charset="0"/>
                        </a:rPr>
                        <m:t>𝑅𝑒</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&lt;1</m:t>
                      </m:r>
                    </m:oMath>
                  </m:oMathPara>
                </a14:m>
                <a:endParaRPr lang="fr-FR" sz="2000" dirty="0"/>
              </a:p>
              <a:p>
                <a:pPr marL="0" indent="0">
                  <a:buNone/>
                </a:pPr>
                <a:r>
                  <a:rPr lang="fr-FR" sz="2000" dirty="0"/>
                  <a:t>Donc pour un lacet symétrique si </a:t>
                </a:r>
                <a14:m>
                  <m:oMath xmlns:m="http://schemas.openxmlformats.org/officeDocument/2006/math">
                    <m:f>
                      <m:fPr>
                        <m:ctrlPr>
                          <a:rPr lang="fr-FR" sz="2000" i="1">
                            <a:latin typeface="Cambria Math" panose="02040503050406030204" pitchFamily="18" charset="0"/>
                          </a:rPr>
                        </m:ctrlPr>
                      </m:fPr>
                      <m:num>
                        <m:r>
                          <a:rPr lang="fr-FR" sz="2000">
                            <a:latin typeface="Cambria Math" panose="02040503050406030204" pitchFamily="18" charset="0"/>
                          </a:rPr>
                          <m:t>1</m:t>
                        </m:r>
                      </m:num>
                      <m:den>
                        <m:r>
                          <a:rPr lang="fr-FR" sz="2000">
                            <a:latin typeface="Cambria Math" panose="02040503050406030204" pitchFamily="18" charset="0"/>
                          </a:rPr>
                          <m:t>2</m:t>
                        </m:r>
                        <m:r>
                          <m:rPr>
                            <m:sty m:val="p"/>
                          </m:rPr>
                          <a:rPr lang="fr-FR" sz="2000">
                            <a:latin typeface="Cambria Math" panose="02040503050406030204" pitchFamily="18" charset="0"/>
                          </a:rPr>
                          <m:t>i</m:t>
                        </m:r>
                        <m:r>
                          <m:rPr>
                            <m:sty m:val="p"/>
                          </m:rPr>
                          <a:rPr lang="el-GR" sz="2000" i="1">
                            <a:latin typeface="Cambria Math" panose="02040503050406030204" pitchFamily="18" charset="0"/>
                            <a:ea typeface="Cambria Math" panose="02040503050406030204" pitchFamily="18" charset="0"/>
                          </a:rPr>
                          <m:t>π</m:t>
                        </m:r>
                      </m:den>
                    </m:f>
                    <m:nary>
                      <m:naryPr>
                        <m:supHide m:val="on"/>
                        <m:ctrlPr>
                          <a:rPr lang="fr-FR" sz="2000" i="1">
                            <a:latin typeface="Cambria Math" panose="02040503050406030204" pitchFamily="18" charset="0"/>
                          </a:rPr>
                        </m:ctrlPr>
                      </m:naryPr>
                      <m:sub>
                        <m:r>
                          <m:rPr>
                            <m:brk m:alnAt="23"/>
                          </m:rPr>
                          <a:rPr lang="fr-FR" sz="2000" i="1">
                            <a:latin typeface="Cambria Math" panose="02040503050406030204" pitchFamily="18" charset="0"/>
                          </a:rPr>
                          <m:t>𝑙</m:t>
                        </m:r>
                        <m:r>
                          <a:rPr lang="fr-FR" sz="2000" i="1">
                            <a:latin typeface="Cambria Math" panose="02040503050406030204" pitchFamily="18" charset="0"/>
                          </a:rPr>
                          <m:t>𝑎𝑐𝑒𝑡</m:t>
                        </m:r>
                      </m:sub>
                      <m:sup/>
                      <m:e>
                        <m:f>
                          <m:fPr>
                            <m:ctrlPr>
                              <a:rPr lang="fr-FR" sz="2000" i="1">
                                <a:latin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𝜁</m:t>
                            </m:r>
                            <m:r>
                              <a:rPr lang="fr-FR" sz="2000" i="1">
                                <a:latin typeface="Cambria Math" panose="02040503050406030204" pitchFamily="18" charset="0"/>
                                <a:ea typeface="Cambria Math" panose="02040503050406030204" pitchFamily="18" charset="0"/>
                              </a:rPr>
                              <m:t>′</m:t>
                            </m:r>
                          </m:num>
                          <m:den>
                            <m:r>
                              <a:rPr lang="fr-FR" sz="2000" i="1">
                                <a:latin typeface="Cambria Math" panose="02040503050406030204" pitchFamily="18" charset="0"/>
                                <a:ea typeface="Cambria Math" panose="02040503050406030204" pitchFamily="18" charset="0"/>
                              </a:rPr>
                              <m:t>𝜁</m:t>
                            </m:r>
                          </m:den>
                        </m:f>
                      </m:e>
                    </m:nary>
                    <m:r>
                      <a:rPr lang="fr-FR" sz="2000">
                        <a:latin typeface="Cambria Math" panose="02040503050406030204" pitchFamily="18" charset="0"/>
                        <a:ea typeface="Cambria Math" panose="02040503050406030204" pitchFamily="18" charset="0"/>
                      </a:rPr>
                      <m:t>=1</m:t>
                    </m:r>
                  </m:oMath>
                </a14:m>
                <a:r>
                  <a:rPr lang="fr-FR" sz="2000" dirty="0"/>
                  <a:t> alors ce lacet</a:t>
                </a:r>
              </a:p>
              <a:p>
                <a:pPr marL="0" indent="0">
                  <a:buNone/>
                </a:pPr>
                <a14:m>
                  <m:oMathPara xmlns:m="http://schemas.openxmlformats.org/officeDocument/2006/math">
                    <m:oMathParaPr>
                      <m:jc m:val="center"/>
                    </m:oMathParaPr>
                    <m:oMath xmlns:m="http://schemas.openxmlformats.org/officeDocument/2006/math">
                      <m:d>
                        <m:dPr>
                          <m:begChr m:val="{"/>
                          <m:endChr m:val=""/>
                          <m:ctrlPr>
                            <a:rPr lang="fr-FR" sz="2000" i="1">
                              <a:latin typeface="Cambria Math" panose="02040503050406030204" pitchFamily="18" charset="0"/>
                            </a:rPr>
                          </m:ctrlPr>
                        </m:dPr>
                        <m:e>
                          <m:eqArr>
                            <m:eqArrPr>
                              <m:ctrlPr>
                                <a:rPr lang="fr-FR" sz="2000" i="1">
                                  <a:latin typeface="Cambria Math" panose="02040503050406030204" pitchFamily="18" charset="0"/>
                                </a:rPr>
                              </m:ctrlPr>
                            </m:eqArrPr>
                            <m:e>
                              <m:r>
                                <a:rPr lang="fr-FR" sz="2000" i="1">
                                  <a:latin typeface="Cambria Math" panose="02040503050406030204" pitchFamily="18" charset="0"/>
                                </a:rPr>
                                <m:t>𝑐𝑜𝑛𝑡𝑖𝑒𝑛𝑡</m:t>
                              </m:r>
                              <m:r>
                                <a:rPr lang="fr-FR" sz="2000" i="1">
                                  <a:latin typeface="Cambria Math" panose="02040503050406030204" pitchFamily="18" charset="0"/>
                                </a:rPr>
                                <m:t> </m:t>
                              </m:r>
                              <m:r>
                                <a:rPr lang="fr-FR" sz="2000" i="1">
                                  <a:latin typeface="Cambria Math" panose="02040503050406030204" pitchFamily="18" charset="0"/>
                                </a:rPr>
                                <m:t>𝑢𝑛</m:t>
                              </m:r>
                              <m:r>
                                <a:rPr lang="fr-FR" sz="2000" i="1">
                                  <a:latin typeface="Cambria Math" panose="02040503050406030204" pitchFamily="18" charset="0"/>
                                </a:rPr>
                                <m:t> </m:t>
                              </m:r>
                              <m:r>
                                <a:rPr lang="fr-FR" sz="2000" i="1">
                                  <a:latin typeface="Cambria Math" panose="02040503050406030204" pitchFamily="18" charset="0"/>
                                </a:rPr>
                                <m:t>𝑠𝑒𝑢𝑙</m:t>
                              </m:r>
                              <m:r>
                                <a:rPr lang="fr-FR" sz="2000" i="1">
                                  <a:latin typeface="Cambria Math" panose="02040503050406030204" pitchFamily="18" charset="0"/>
                                </a:rPr>
                                <m:t> </m:t>
                              </m:r>
                              <m:r>
                                <a:rPr lang="fr-FR" sz="2000" i="1">
                                  <a:latin typeface="Cambria Math" panose="02040503050406030204" pitchFamily="18" charset="0"/>
                                </a:rPr>
                                <m:t>𝑧</m:t>
                              </m:r>
                              <m:r>
                                <a:rPr lang="fr-FR" sz="2000" i="1">
                                  <a:latin typeface="Cambria Math" panose="02040503050406030204" pitchFamily="18" charset="0"/>
                                </a:rPr>
                                <m:t>é</m:t>
                              </m:r>
                              <m:r>
                                <a:rPr lang="fr-FR" sz="2000" i="1">
                                  <a:latin typeface="Cambria Math" panose="02040503050406030204" pitchFamily="18" charset="0"/>
                                </a:rPr>
                                <m:t>𝑟𝑜</m:t>
                              </m:r>
                              <m:r>
                                <a:rPr lang="fr-FR" sz="2000" i="1">
                                  <a:latin typeface="Cambria Math" panose="02040503050406030204" pitchFamily="18" charset="0"/>
                                </a:rPr>
                                <m:t> </m:t>
                              </m:r>
                              <m:r>
                                <a:rPr lang="fr-FR" sz="2000" i="1">
                                  <a:latin typeface="Cambria Math" panose="02040503050406030204" pitchFamily="18" charset="0"/>
                                  <a:ea typeface="Cambria Math" panose="02040503050406030204" pitchFamily="18" charset="0"/>
                                </a:rPr>
                                <m:t>𝜌</m:t>
                              </m:r>
                            </m:e>
                            <m:e>
                              <m:r>
                                <a:rPr lang="fr-FR" sz="2000" i="1">
                                  <a:latin typeface="Cambria Math" panose="02040503050406030204" pitchFamily="18" charset="0"/>
                                </a:rPr>
                                <m:t>𝑅𝑒</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𝜌</m:t>
                                  </m:r>
                                </m:e>
                              </m:d>
                              <m:r>
                                <a:rPr lang="fr-FR" sz="2000" i="1">
                                  <a:latin typeface="Cambria Math" panose="02040503050406030204" pitchFamily="18" charset="0"/>
                                  <a:ea typeface="Cambria Math" panose="02040503050406030204" pitchFamily="18" charset="0"/>
                                </a:rPr>
                                <m:t>=0,5</m:t>
                              </m:r>
                            </m:e>
                            <m:e>
                              <m:r>
                                <a:rPr lang="fr-FR" sz="2000" i="1">
                                  <a:latin typeface="Cambria Math" panose="02040503050406030204" pitchFamily="18" charset="0"/>
                                </a:rPr>
                                <m:t>𝑚</m:t>
                              </m:r>
                              <m:d>
                                <m:dPr>
                                  <m:ctrlPr>
                                    <a:rPr lang="fr-FR" sz="2000" i="1">
                                      <a:latin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𝜌</m:t>
                                  </m:r>
                                </m:e>
                              </m:d>
                              <m:r>
                                <a:rPr lang="fr-FR" sz="2000" i="1">
                                  <a:latin typeface="Cambria Math" panose="02040503050406030204" pitchFamily="18" charset="0"/>
                                  <a:ea typeface="Cambria Math" panose="02040503050406030204" pitchFamily="18" charset="0"/>
                                </a:rPr>
                                <m:t>=1</m:t>
                              </m:r>
                            </m:e>
                          </m:eqArr>
                        </m:e>
                      </m:d>
                    </m:oMath>
                  </m:oMathPara>
                </a14:m>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0"/>
                <a:ext cx="8796794" cy="6480720"/>
              </a:xfrm>
              <a:blipFill>
                <a:blip r:embed="rId2"/>
                <a:stretch>
                  <a:fillRect l="-762" t="-1035"/>
                </a:stretch>
              </a:blipFill>
            </p:spPr>
            <p:txBody>
              <a:bodyPr/>
              <a:lstStyle/>
              <a:p>
                <a:r>
                  <a:rPr lang="fr-FR">
                    <a:noFill/>
                  </a:rPr>
                  <a:t> </a:t>
                </a:r>
              </a:p>
            </p:txBody>
          </p:sp>
        </mc:Fallback>
      </mc:AlternateContent>
    </p:spTree>
    <p:extLst>
      <p:ext uri="{BB962C8B-B14F-4D97-AF65-F5344CB8AC3E}">
        <p14:creationId xmlns:p14="http://schemas.microsoft.com/office/powerpoint/2010/main" val="140032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1"/>
                <a:ext cx="8784976" cy="6480719"/>
              </a:xfrm>
            </p:spPr>
            <p:txBody>
              <a:bodyPr>
                <a:normAutofit/>
              </a:bodyPr>
              <a:lstStyle/>
              <a:p>
                <a:pPr marL="0" indent="0">
                  <a:buNone/>
                </a:pPr>
                <a:r>
                  <a:rPr lang="fr-FR" sz="2000" dirty="0"/>
                  <a:t>cet algorithme se termine </a:t>
                </a:r>
                <a:r>
                  <a:rPr lang="fr-FR" sz="2000" dirty="0">
                    <a:solidFill>
                      <a:schemeClr val="accent3"/>
                    </a:solidFill>
                  </a:rPr>
                  <a:t>si et seulement </a:t>
                </a:r>
                <a:r>
                  <a:rPr lang="fr-FR" sz="2000" dirty="0"/>
                  <a:t>si les </a:t>
                </a:r>
                <a14:m>
                  <m:oMath xmlns:m="http://schemas.openxmlformats.org/officeDocument/2006/math">
                    <m:r>
                      <a:rPr lang="fr-FR" sz="2000" i="1">
                        <a:latin typeface="Cambria Math" panose="02040503050406030204" pitchFamily="18" charset="0"/>
                      </a:rPr>
                      <m:t>𝑛</m:t>
                    </m:r>
                  </m:oMath>
                </a14:m>
                <a:r>
                  <a:rPr lang="fr-FR" sz="2000" dirty="0"/>
                  <a:t> zéros sont </a:t>
                </a:r>
                <a:r>
                  <a:rPr lang="fr-FR" sz="2000" u="sng" dirty="0"/>
                  <a:t>certainement</a:t>
                </a:r>
                <a:r>
                  <a:rPr lang="fr-FR" sz="2000" dirty="0"/>
                  <a:t> sur l’axe    </a:t>
                </a:r>
                <a14:m>
                  <m:oMath xmlns:m="http://schemas.openxmlformats.org/officeDocument/2006/math">
                    <m:r>
                      <a:rPr lang="fr-FR" sz="2000" i="1" dirty="0">
                        <a:latin typeface="Cambria Math" panose="02040503050406030204" pitchFamily="18" charset="0"/>
                      </a:rPr>
                      <m:t>𝑅𝑒</m:t>
                    </m:r>
                    <m:r>
                      <a:rPr lang="fr-FR" sz="2000" i="1" dirty="0">
                        <a:latin typeface="Cambria Math" panose="02040503050406030204" pitchFamily="18" charset="0"/>
                      </a:rPr>
                      <m:t>(</m:t>
                    </m:r>
                    <m:r>
                      <a:rPr lang="fr-FR" sz="2000" i="1" dirty="0">
                        <a:latin typeface="Cambria Math" panose="02040503050406030204" pitchFamily="18" charset="0"/>
                      </a:rPr>
                      <m:t>𝑧</m:t>
                    </m:r>
                    <m:r>
                      <a:rPr lang="fr-FR" sz="2000" i="1" dirty="0">
                        <a:latin typeface="Cambria Math" panose="02040503050406030204" pitchFamily="18" charset="0"/>
                      </a:rPr>
                      <m:t>)=0,5</m:t>
                    </m:r>
                  </m:oMath>
                </a14:m>
                <a:r>
                  <a:rPr lang="fr-FR" sz="2000" dirty="0"/>
                  <a:t> de multiplicité égale  à 1  </a:t>
                </a:r>
                <a:r>
                  <a:rPr lang="fr-FR" sz="2000" u="sng" dirty="0"/>
                  <a:t>(on a </a:t>
                </a:r>
                <a:r>
                  <a:rPr lang="fr-FR" sz="2000" u="sng" dirty="0" err="1"/>
                  <a:t>equivalence</a:t>
                </a:r>
                <a:r>
                  <a:rPr lang="fr-FR" sz="2000" u="sng" dirty="0"/>
                  <a:t>)</a:t>
                </a:r>
              </a:p>
              <a:p>
                <a:pPr marL="0" indent="0">
                  <a:buNone/>
                </a:pPr>
                <a:r>
                  <a:rPr lang="fr-FR" sz="2000" dirty="0"/>
                  <a:t>ce qui est une vérification plus </a:t>
                </a:r>
                <a:r>
                  <a:rPr lang="fr-FR" sz="2000" dirty="0">
                    <a:solidFill>
                      <a:srgbClr val="FF0000"/>
                    </a:solidFill>
                  </a:rPr>
                  <a:t>optimale</a:t>
                </a:r>
                <a:r>
                  <a:rPr lang="fr-FR" sz="2000" dirty="0"/>
                  <a:t> de la conjecture de Riemann </a:t>
                </a:r>
              </a:p>
              <a:p>
                <a:pPr marL="0" indent="0">
                  <a:buNone/>
                </a:pPr>
                <a:r>
                  <a:rPr lang="fr-FR" sz="2000" u="sng" dirty="0"/>
                  <a:t>Explication graphique de l’algorithme:</a:t>
                </a:r>
                <a:r>
                  <a:rPr lang="fr-FR" sz="2000" dirty="0"/>
                  <a:t> </a:t>
                </a:r>
                <a:r>
                  <a:rPr lang="fr-FR" sz="2000" dirty="0">
                    <a:solidFill>
                      <a:schemeClr val="accent6"/>
                    </a:solidFill>
                  </a:rPr>
                  <a:t>Si la conjecture était fausse </a:t>
                </a:r>
                <a:endParaRPr lang="fr-FR" sz="2000" u="sng" dirty="0">
                  <a:solidFill>
                    <a:schemeClr val="accent6"/>
                  </a:solidFill>
                </a:endParaRPr>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1"/>
                <a:ext cx="8784976" cy="6480719"/>
              </a:xfrm>
              <a:blipFill>
                <a:blip r:embed="rId2"/>
                <a:stretch>
                  <a:fillRect l="-693" t="-1035" r="-2774"/>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512" y="1844825"/>
            <a:ext cx="8676456" cy="4711121"/>
          </a:xfrm>
          <a:prstGeom prst="rect">
            <a:avLst/>
          </a:prstGeom>
        </p:spPr>
      </p:pic>
    </p:spTree>
    <p:extLst>
      <p:ext uri="{BB962C8B-B14F-4D97-AF65-F5344CB8AC3E}">
        <p14:creationId xmlns:p14="http://schemas.microsoft.com/office/powerpoint/2010/main" val="424548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03512" y="260649"/>
            <a:ext cx="8712968" cy="6408711"/>
          </a:xfrm>
        </p:spPr>
        <p:txBody>
          <a:bodyPr>
            <a:normAutofit/>
          </a:bodyPr>
          <a:lstStyle/>
          <a:p>
            <a:pPr marL="0" indent="0">
              <a:buNone/>
            </a:pPr>
            <a:r>
              <a:rPr lang="fr-FR" sz="2000" dirty="0">
                <a:solidFill>
                  <a:schemeClr val="accent6"/>
                </a:solidFill>
              </a:rPr>
              <a:t>Si la conjecture était vraie </a:t>
            </a:r>
          </a:p>
          <a:p>
            <a:pPr marL="0" indent="0">
              <a:buNone/>
            </a:pPr>
            <a:endParaRPr lang="fr-FR" sz="2000" dirty="0">
              <a:solidFill>
                <a:schemeClr val="accent6"/>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784" y="980729"/>
            <a:ext cx="8911293" cy="5177219"/>
          </a:xfrm>
          <a:prstGeom prst="rect">
            <a:avLst/>
          </a:prstGeom>
        </p:spPr>
      </p:pic>
    </p:spTree>
    <p:extLst>
      <p:ext uri="{BB962C8B-B14F-4D97-AF65-F5344CB8AC3E}">
        <p14:creationId xmlns:p14="http://schemas.microsoft.com/office/powerpoint/2010/main" val="202137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332657"/>
                <a:ext cx="8568952" cy="6264695"/>
              </a:xfrm>
            </p:spPr>
            <p:txBody>
              <a:bodyPr>
                <a:normAutofit/>
              </a:bodyPr>
              <a:lstStyle/>
              <a:p>
                <a:pPr marL="0" indent="0">
                  <a:buNone/>
                </a:pPr>
                <a:r>
                  <a:rPr lang="fr-FR" sz="2000" dirty="0"/>
                  <a:t>Programmation python: Retourne la liste des lacets symétriques rectangulaires finale de la forme </a:t>
                </a:r>
                <a14:m>
                  <m:oMath xmlns:m="http://schemas.openxmlformats.org/officeDocument/2006/math">
                    <m:r>
                      <a:rPr lang="fr-FR" sz="2000" i="1" dirty="0">
                        <a:latin typeface="Cambria Math" panose="02040503050406030204" pitchFamily="18" charset="0"/>
                      </a:rPr>
                      <m:t>(</m:t>
                    </m:r>
                    <m:r>
                      <a:rPr lang="fr-FR" sz="2000" i="1" dirty="0" err="1">
                        <a:latin typeface="Cambria Math" panose="02040503050406030204" pitchFamily="18" charset="0"/>
                      </a:rPr>
                      <m:t>h</m:t>
                    </m:r>
                    <m:r>
                      <a:rPr lang="fr-FR" sz="2000" i="1" dirty="0" err="1">
                        <a:latin typeface="Cambria Math" panose="02040503050406030204" pitchFamily="18" charset="0"/>
                      </a:rPr>
                      <m:t>,</m:t>
                    </m:r>
                    <m:r>
                      <a:rPr lang="fr-FR" sz="2000" i="1" dirty="0" err="1">
                        <a:latin typeface="Cambria Math" panose="02040503050406030204" pitchFamily="18" charset="0"/>
                      </a:rPr>
                      <m:t>𝑑</m:t>
                    </m:r>
                    <m:r>
                      <a:rPr lang="fr-FR" sz="2000" i="1" dirty="0" err="1">
                        <a:latin typeface="Cambria Math" panose="02040503050406030204" pitchFamily="18" charset="0"/>
                      </a:rPr>
                      <m:t>,</m:t>
                    </m:r>
                    <m:r>
                      <a:rPr lang="fr-FR" sz="2000" i="1" dirty="0" err="1">
                        <a:latin typeface="Cambria Math" panose="02040503050406030204" pitchFamily="18" charset="0"/>
                      </a:rPr>
                      <m:t>𝑒</m:t>
                    </m:r>
                    <m:r>
                      <a:rPr lang="fr-FR" sz="2000" i="1" dirty="0">
                        <a:latin typeface="Cambria Math" panose="02040503050406030204" pitchFamily="18" charset="0"/>
                      </a:rPr>
                      <m:t>)</m:t>
                    </m:r>
                  </m:oMath>
                </a14:m>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Test pour </a:t>
                </a:r>
                <a14:m>
                  <m:oMath xmlns:m="http://schemas.openxmlformats.org/officeDocument/2006/math">
                    <m:r>
                      <a:rPr lang="fr-FR" sz="2000">
                        <a:latin typeface="Cambria Math" panose="02040503050406030204" pitchFamily="18" charset="0"/>
                      </a:rPr>
                      <m:t>10</m:t>
                    </m:r>
                    <m:r>
                      <a:rPr lang="fr-FR" sz="2000" i="1">
                        <a:latin typeface="Cambria Math" panose="02040503050406030204" pitchFamily="18" charset="0"/>
                      </a:rPr>
                      <m:t>&lt;</m:t>
                    </m:r>
                    <m:r>
                      <a:rPr lang="fr-FR" sz="2000" i="1">
                        <a:latin typeface="Cambria Math" panose="02040503050406030204" pitchFamily="18" charset="0"/>
                      </a:rPr>
                      <m:t>𝐼𝑚</m:t>
                    </m:r>
                    <m:d>
                      <m:dPr>
                        <m:ctrlPr>
                          <a:rPr lang="fr-FR" sz="2000" i="1">
                            <a:latin typeface="Cambria Math" panose="02040503050406030204" pitchFamily="18" charset="0"/>
                          </a:rPr>
                        </m:ctrlPr>
                      </m:dPr>
                      <m:e>
                        <m:r>
                          <a:rPr lang="fr-FR" sz="2000" i="1">
                            <a:latin typeface="Cambria Math" panose="02040503050406030204" pitchFamily="18" charset="0"/>
                          </a:rPr>
                          <m:t>𝑧</m:t>
                        </m:r>
                      </m:e>
                    </m:d>
                    <m:r>
                      <a:rPr lang="fr-FR" sz="2000" i="1">
                        <a:latin typeface="Cambria Math" panose="02040503050406030204" pitchFamily="18" charset="0"/>
                      </a:rPr>
                      <m:t>&lt;30</m:t>
                    </m:r>
                  </m:oMath>
                </a14:m>
                <a:r>
                  <a:rPr lang="fr-FR" sz="2000" dirty="0"/>
                  <a:t>    c.à.d.  </a:t>
                </a:r>
                <a14:m>
                  <m:oMath xmlns:m="http://schemas.openxmlformats.org/officeDocument/2006/math">
                    <m:r>
                      <a:rPr lang="fr-FR" sz="2000" i="1" dirty="0">
                        <a:latin typeface="Cambria Math" panose="02040503050406030204" pitchFamily="18" charset="0"/>
                      </a:rPr>
                      <m:t>h</m:t>
                    </m:r>
                    <m:r>
                      <a:rPr lang="fr-FR" sz="2000" i="1" dirty="0">
                        <a:latin typeface="Cambria Math" panose="02040503050406030204" pitchFamily="18" charset="0"/>
                      </a:rPr>
                      <m:t>=10;   </m:t>
                    </m:r>
                    <m:r>
                      <a:rPr lang="fr-FR" sz="2000" i="1" dirty="0">
                        <a:latin typeface="Cambria Math" panose="02040503050406030204" pitchFamily="18" charset="0"/>
                      </a:rPr>
                      <m:t>𝑑</m:t>
                    </m:r>
                    <m:r>
                      <a:rPr lang="fr-FR" sz="2000" i="1" dirty="0">
                        <a:latin typeface="Cambria Math" panose="02040503050406030204" pitchFamily="18" charset="0"/>
                      </a:rPr>
                      <m:t>=20;    </m:t>
                    </m:r>
                    <m:r>
                      <a:rPr lang="fr-FR" sz="2000" i="1" dirty="0">
                        <a:latin typeface="Cambria Math" panose="02040503050406030204" pitchFamily="18" charset="0"/>
                      </a:rPr>
                      <m:t>𝑒</m:t>
                    </m:r>
                    <m:r>
                      <a:rPr lang="fr-FR" sz="2000" i="1" dirty="0">
                        <a:latin typeface="Cambria Math" panose="02040503050406030204" pitchFamily="18" charset="0"/>
                      </a:rPr>
                      <m:t>=1</m:t>
                    </m:r>
                  </m:oMath>
                </a14:m>
                <a:endParaRPr lang="fr-FR" sz="2000" dirty="0"/>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332657"/>
                <a:ext cx="8568952" cy="6264695"/>
              </a:xfrm>
              <a:blipFill>
                <a:blip r:embed="rId2"/>
                <a:stretch>
                  <a:fillRect l="-711" t="-1071"/>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769143" y="980728"/>
            <a:ext cx="6581703" cy="1977276"/>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2581957" y="3587200"/>
            <a:ext cx="6956073" cy="2881439"/>
          </a:xfrm>
          <a:prstGeom prst="rect">
            <a:avLst/>
          </a:prstGeom>
        </p:spPr>
      </p:pic>
    </p:spTree>
    <p:extLst>
      <p:ext uri="{BB962C8B-B14F-4D97-AF65-F5344CB8AC3E}">
        <p14:creationId xmlns:p14="http://schemas.microsoft.com/office/powerpoint/2010/main" val="351263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512" y="188641"/>
            <a:ext cx="8712968" cy="6480719"/>
          </a:xfrm>
        </p:spPr>
        <p:txBody>
          <a:bodyPr>
            <a:normAutofit/>
          </a:bodyPr>
          <a:lstStyle/>
          <a:p>
            <a:pPr marL="0" indent="0">
              <a:buNone/>
            </a:pPr>
            <a:r>
              <a:rPr lang="fr-FR" sz="2000" dirty="0"/>
              <a:t>Graphiquement les lacets apparaissent comme suit:</a:t>
            </a:r>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On trace les 4 premiers zéros, On a 3 zéros à l’intérieur 1 à l’extérieur </a:t>
            </a:r>
          </a:p>
          <a:p>
            <a:pPr marL="0" indent="0">
              <a:buNone/>
            </a:pPr>
            <a:r>
              <a:rPr lang="fr-FR" sz="2000" dirty="0"/>
              <a:t>Les 2 premiers lacets entourent bien le zéro alors que le dernier est très proche de l’extrémité 25,010 d après un calcul précèdent  (il est bien à l’intérieur)</a:t>
            </a:r>
          </a:p>
          <a:p>
            <a:pPr marL="0" indent="0">
              <a:buNone/>
            </a:pPr>
            <a:endParaRPr lang="fr-FR" sz="2000"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229" t="6636"/>
          <a:stretch/>
        </p:blipFill>
        <p:spPr>
          <a:xfrm>
            <a:off x="2459596" y="620688"/>
            <a:ext cx="6660740" cy="4685156"/>
          </a:xfrm>
          <a:prstGeom prst="rect">
            <a:avLst/>
          </a:prstGeom>
        </p:spPr>
      </p:pic>
    </p:spTree>
    <p:extLst>
      <p:ext uri="{BB962C8B-B14F-4D97-AF65-F5344CB8AC3E}">
        <p14:creationId xmlns:p14="http://schemas.microsoft.com/office/powerpoint/2010/main" val="369756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260649"/>
                <a:ext cx="8640960" cy="6264695"/>
              </a:xfrm>
            </p:spPr>
            <p:txBody>
              <a:bodyPr>
                <a:normAutofit/>
              </a:bodyPr>
              <a:lstStyle/>
              <a:p>
                <a:pPr marL="0" indent="0">
                  <a:buNone/>
                </a:pPr>
                <a:r>
                  <a:rPr lang="fr-FR" sz="2000" dirty="0"/>
                  <a:t>On peut utiliser ce programme pour trouver une approximation des zéros</a:t>
                </a:r>
              </a:p>
              <a:p>
                <a:pPr marL="0" indent="0">
                  <a:buNone/>
                </a:pPr>
                <a:r>
                  <a:rPr lang="fr-FR" sz="2000" dirty="0">
                    <a:solidFill>
                      <a:srgbClr val="FF0000"/>
                    </a:solidFill>
                  </a:rPr>
                  <a:t>Contraintes:</a:t>
                </a:r>
              </a:p>
              <a:p>
                <a:pPr marL="0" indent="0">
                  <a:buNone/>
                </a:pPr>
                <a:r>
                  <a:rPr lang="fr-FR" sz="2000" dirty="0"/>
                  <a:t>*le temps d’exécution reste important pour </a:t>
                </a:r>
                <a14:m>
                  <m:oMath xmlns:m="http://schemas.openxmlformats.org/officeDocument/2006/math">
                    <m:r>
                      <a:rPr lang="fr-FR" sz="2000" i="1" dirty="0">
                        <a:latin typeface="Cambria Math" panose="02040503050406030204" pitchFamily="18" charset="0"/>
                      </a:rPr>
                      <m:t>𝑎</m:t>
                    </m:r>
                    <m:r>
                      <a:rPr lang="fr-FR" sz="2000" i="1" dirty="0">
                        <a:latin typeface="Cambria Math" panose="02040503050406030204" pitchFamily="18" charset="0"/>
                        <a:ea typeface="Cambria Math" panose="02040503050406030204" pitchFamily="18" charset="0"/>
                      </a:rPr>
                      <m:t>≪</m:t>
                    </m:r>
                    <m:r>
                      <a:rPr lang="fr-FR" sz="2000" i="1" dirty="0">
                        <a:latin typeface="Cambria Math" panose="02040503050406030204" pitchFamily="18" charset="0"/>
                      </a:rPr>
                      <m:t>𝑏</m:t>
                    </m:r>
                  </m:oMath>
                </a14:m>
                <a:endParaRPr lang="fr-FR" sz="2000" dirty="0"/>
              </a:p>
              <a:p>
                <a:pPr marL="0" indent="0">
                  <a:buNone/>
                </a:pPr>
                <a:r>
                  <a:rPr lang="fr-FR" sz="2000" dirty="0"/>
                  <a:t>*on risque une boucle infinie si la conjecture était fausse</a:t>
                </a:r>
              </a:p>
              <a:p>
                <a:pPr marL="0" indent="0">
                  <a:buNone/>
                </a:pPr>
                <a:r>
                  <a:rPr lang="fr-FR" sz="2000" b="1" u="sng" dirty="0"/>
                  <a:t>Remarques:</a:t>
                </a:r>
              </a:p>
              <a:p>
                <a:pPr marL="0" indent="0">
                  <a:buNone/>
                </a:pPr>
                <a:r>
                  <a:rPr lang="fr-FR" sz="2000" dirty="0"/>
                  <a:t>*Le choix du lacet rectangulaire et non pas circulaire était nécessaire pour la condition de conservation de l’intersection avec la droite </a:t>
                </a:r>
                <a14:m>
                  <m:oMath xmlns:m="http://schemas.openxmlformats.org/officeDocument/2006/math">
                    <m:r>
                      <a:rPr lang="fr-FR" sz="2000" i="1" dirty="0">
                        <a:latin typeface="Cambria Math" panose="02040503050406030204" pitchFamily="18" charset="0"/>
                      </a:rPr>
                      <m:t>𝑅𝑒</m:t>
                    </m:r>
                    <m:r>
                      <a:rPr lang="fr-FR" sz="2000" i="1" dirty="0">
                        <a:latin typeface="Cambria Math" panose="02040503050406030204" pitchFamily="18" charset="0"/>
                      </a:rPr>
                      <m:t>(</m:t>
                    </m:r>
                    <m:r>
                      <a:rPr lang="fr-FR" sz="2000" i="1" dirty="0">
                        <a:latin typeface="Cambria Math" panose="02040503050406030204" pitchFamily="18" charset="0"/>
                      </a:rPr>
                      <m:t>𝑧</m:t>
                    </m:r>
                    <m:r>
                      <a:rPr lang="fr-FR" sz="2000" i="1" dirty="0">
                        <a:latin typeface="Cambria Math" panose="02040503050406030204" pitchFamily="18" charset="0"/>
                      </a:rPr>
                      <m:t>)=0,5</m:t>
                    </m:r>
                  </m:oMath>
                </a14:m>
                <a:r>
                  <a:rPr lang="fr-FR" sz="2000" dirty="0"/>
                  <a:t> et pour la simplicité des calculs </a:t>
                </a:r>
              </a:p>
              <a:p>
                <a:pPr marL="0" indent="0">
                  <a:buNone/>
                </a:pPr>
                <a:r>
                  <a:rPr lang="fr-FR" sz="2000" dirty="0"/>
                  <a:t>*l’intégral donne toujours un entier donc il n’est pas nécessaire d’évaluer </a:t>
                </a:r>
              </a:p>
              <a:p>
                <a:pPr marL="0" indent="0">
                  <a:buNone/>
                </a:pPr>
                <a14:m>
                  <m:oMathPara xmlns:m="http://schemas.openxmlformats.org/officeDocument/2006/math">
                    <m:oMathParaPr>
                      <m:jc m:val="centerGroup"/>
                    </m:oMathParaPr>
                    <m:oMath xmlns:m="http://schemas.openxmlformats.org/officeDocument/2006/math">
                      <m:nary>
                        <m:naryPr>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𝑎</m:t>
                          </m:r>
                        </m:sub>
                        <m:sup>
                          <m:r>
                            <a:rPr lang="fr-FR" sz="2000" i="1">
                              <a:latin typeface="Cambria Math" panose="02040503050406030204" pitchFamily="18" charset="0"/>
                              <a:ea typeface="Cambria Math" panose="02040503050406030204" pitchFamily="18" charset="0"/>
                            </a:rPr>
                            <m:t>𝑏</m:t>
                          </m:r>
                        </m:sup>
                        <m:e>
                          <m:r>
                            <a:rPr lang="fr-FR" sz="2000" i="1">
                              <a:solidFill>
                                <a:schemeClr val="accent2"/>
                              </a:solidFill>
                              <a:latin typeface="Cambria Math" panose="02040503050406030204" pitchFamily="18" charset="0"/>
                              <a:ea typeface="Cambria Math" panose="02040503050406030204" pitchFamily="18" charset="0"/>
                            </a:rPr>
                            <m:t>𝐼𝑚</m:t>
                          </m:r>
                          <m:d>
                            <m:dPr>
                              <m:ctrlPr>
                                <a:rPr lang="fr-FR" sz="2000" i="1">
                                  <a:solidFill>
                                    <a:schemeClr val="accent2"/>
                                  </a:solidFill>
                                  <a:latin typeface="Cambria Math" panose="02040503050406030204" pitchFamily="18" charset="0"/>
                                  <a:ea typeface="Cambria Math" panose="02040503050406030204" pitchFamily="18" charset="0"/>
                                </a:rPr>
                              </m:ctrlPr>
                            </m:dPr>
                            <m:e>
                              <m:f>
                                <m:fPr>
                                  <m:ctrlPr>
                                    <a:rPr lang="fr-FR" sz="2000" i="1">
                                      <a:solidFill>
                                        <a:schemeClr val="accent2"/>
                                      </a:solidFill>
                                      <a:latin typeface="Cambria Math" panose="02040503050406030204" pitchFamily="18" charset="0"/>
                                      <a:ea typeface="Cambria Math" panose="02040503050406030204" pitchFamily="18" charset="0"/>
                                    </a:rPr>
                                  </m:ctrlPr>
                                </m:fPr>
                                <m:num>
                                  <m:sSup>
                                    <m:sSupPr>
                                      <m:ctrlPr>
                                        <a:rPr lang="fr-FR" sz="2000" i="1">
                                          <a:solidFill>
                                            <a:schemeClr val="accent2"/>
                                          </a:solidFill>
                                          <a:latin typeface="Cambria Math" panose="02040503050406030204" pitchFamily="18" charset="0"/>
                                          <a:ea typeface="Cambria Math" panose="02040503050406030204" pitchFamily="18" charset="0"/>
                                        </a:rPr>
                                      </m:ctrlPr>
                                    </m:sSupPr>
                                    <m:e>
                                      <m:r>
                                        <a:rPr lang="fr-FR" sz="2000" i="1">
                                          <a:solidFill>
                                            <a:schemeClr val="accent2"/>
                                          </a:solidFill>
                                          <a:latin typeface="Cambria Math" panose="02040503050406030204" pitchFamily="18" charset="0"/>
                                          <a:ea typeface="Cambria Math" panose="02040503050406030204" pitchFamily="18" charset="0"/>
                                        </a:rPr>
                                        <m:t>𝜁</m:t>
                                      </m:r>
                                    </m:e>
                                    <m:sup>
                                      <m:r>
                                        <a:rPr lang="fr-FR" sz="2000" i="1">
                                          <a:solidFill>
                                            <a:schemeClr val="accent2"/>
                                          </a:solidFill>
                                          <a:latin typeface="Cambria Math" panose="02040503050406030204" pitchFamily="18" charset="0"/>
                                          <a:ea typeface="Cambria Math" panose="02040503050406030204" pitchFamily="18" charset="0"/>
                                        </a:rPr>
                                        <m:t>′</m:t>
                                      </m:r>
                                    </m:sup>
                                  </m:sSup>
                                  <m:d>
                                    <m:dPr>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𝛾</m:t>
                                      </m:r>
                                      <m:d>
                                        <m:dPr>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𝑡</m:t>
                                          </m:r>
                                        </m:e>
                                      </m:d>
                                    </m:e>
                                  </m:d>
                                </m:num>
                                <m:den>
                                  <m:r>
                                    <a:rPr lang="fr-FR" sz="2000" i="1">
                                      <a:solidFill>
                                        <a:schemeClr val="accent2"/>
                                      </a:solidFill>
                                      <a:latin typeface="Cambria Math" panose="02040503050406030204" pitchFamily="18" charset="0"/>
                                      <a:ea typeface="Cambria Math" panose="02040503050406030204" pitchFamily="18" charset="0"/>
                                    </a:rPr>
                                    <m:t>𝜁</m:t>
                                  </m:r>
                                  <m:d>
                                    <m:dPr>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𝛾</m:t>
                                      </m:r>
                                      <m:d>
                                        <m:dPr>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𝑡</m:t>
                                          </m:r>
                                        </m:e>
                                      </m:d>
                                    </m:e>
                                  </m:d>
                                </m:den>
                              </m:f>
                              <m:r>
                                <a:rPr lang="fr-FR" sz="2000" i="1">
                                  <a:solidFill>
                                    <a:schemeClr val="accent2"/>
                                  </a:solidFill>
                                  <a:latin typeface="Cambria Math" panose="02040503050406030204" pitchFamily="18" charset="0"/>
                                  <a:ea typeface="Cambria Math" panose="02040503050406030204" pitchFamily="18" charset="0"/>
                                </a:rPr>
                                <m:t>𝛾</m:t>
                              </m:r>
                              <m:r>
                                <a:rPr lang="fr-FR" sz="2000" i="1">
                                  <a:solidFill>
                                    <a:schemeClr val="accent2"/>
                                  </a:solidFill>
                                  <a:latin typeface="Cambria Math" panose="02040503050406030204" pitchFamily="18" charset="0"/>
                                  <a:ea typeface="Cambria Math" panose="02040503050406030204" pitchFamily="18" charset="0"/>
                                </a:rPr>
                                <m:t>′(</m:t>
                              </m:r>
                              <m:r>
                                <a:rPr lang="fr-FR" sz="2000" i="1">
                                  <a:solidFill>
                                    <a:schemeClr val="accent2"/>
                                  </a:solidFill>
                                  <a:latin typeface="Cambria Math" panose="02040503050406030204" pitchFamily="18" charset="0"/>
                                  <a:ea typeface="Cambria Math" panose="02040503050406030204" pitchFamily="18" charset="0"/>
                                </a:rPr>
                                <m:t>𝑡</m:t>
                              </m:r>
                              <m:r>
                                <a:rPr lang="fr-FR" sz="2000" i="1">
                                  <a:solidFill>
                                    <a:schemeClr val="accent2"/>
                                  </a:solidFill>
                                  <a:latin typeface="Cambria Math" panose="02040503050406030204" pitchFamily="18" charset="0"/>
                                  <a:ea typeface="Cambria Math" panose="02040503050406030204" pitchFamily="18" charset="0"/>
                                </a:rPr>
                                <m:t>)</m:t>
                              </m:r>
                            </m:e>
                          </m:d>
                          <m:r>
                            <a:rPr lang="fr-FR" sz="2000" i="1">
                              <a:latin typeface="Cambria Math" panose="02040503050406030204" pitchFamily="18" charset="0"/>
                              <a:ea typeface="Cambria Math" panose="02040503050406030204" pitchFamily="18" charset="0"/>
                            </a:rPr>
                            <m:t>𝑑𝑡</m:t>
                          </m:r>
                          <m:r>
                            <a:rPr lang="fr-FR" sz="2000" i="1">
                              <a:latin typeface="Cambria Math" panose="02040503050406030204" pitchFamily="18" charset="0"/>
                              <a:ea typeface="Cambria Math" panose="02040503050406030204" pitchFamily="18" charset="0"/>
                            </a:rPr>
                            <m:t> </m:t>
                          </m:r>
                        </m:e>
                      </m:nary>
                      <m:r>
                        <a:rPr lang="fr-FR" sz="2000">
                          <a:latin typeface="Cambria Math" panose="02040503050406030204" pitchFamily="18" charset="0"/>
                          <a:ea typeface="Cambria Math" panose="02040503050406030204" pitchFamily="18" charset="0"/>
                        </a:rPr>
                        <m:t>=0</m:t>
                      </m:r>
                    </m:oMath>
                  </m:oMathPara>
                </a14:m>
                <a:endParaRPr lang="fr-FR" sz="2000" dirty="0"/>
              </a:p>
              <a:p>
                <a:pPr marL="0" indent="0">
                  <a:buNone/>
                </a:pPr>
                <a:r>
                  <a:rPr lang="fr-FR" sz="2000" dirty="0"/>
                  <a:t>*les zéros de zêta sont symétriques par rapport </a:t>
                </a:r>
                <a14:m>
                  <m:oMath xmlns:m="http://schemas.openxmlformats.org/officeDocument/2006/math">
                    <m:r>
                      <a:rPr lang="fr-FR" sz="2000" i="1" dirty="0">
                        <a:latin typeface="Cambria Math" panose="02040503050406030204" pitchFamily="18" charset="0"/>
                      </a:rPr>
                      <m:t>𝐼𝑚</m:t>
                    </m:r>
                    <m:r>
                      <a:rPr lang="fr-FR" sz="2000" i="1" dirty="0">
                        <a:latin typeface="Cambria Math" panose="02040503050406030204" pitchFamily="18" charset="0"/>
                      </a:rPr>
                      <m:t>(</m:t>
                    </m:r>
                    <m:r>
                      <a:rPr lang="fr-FR" sz="2000" i="1" dirty="0">
                        <a:latin typeface="Cambria Math" panose="02040503050406030204" pitchFamily="18" charset="0"/>
                      </a:rPr>
                      <m:t>𝑧</m:t>
                    </m:r>
                    <m:r>
                      <a:rPr lang="fr-FR" sz="2000" i="1" dirty="0">
                        <a:latin typeface="Cambria Math" panose="02040503050406030204" pitchFamily="18" charset="0"/>
                      </a:rPr>
                      <m:t>)=0</m:t>
                    </m:r>
                  </m:oMath>
                </a14:m>
                <a:r>
                  <a:rPr lang="fr-FR" sz="2000" dirty="0"/>
                  <a:t> il suffit donc de chercher dans </a:t>
                </a:r>
                <a14:m>
                  <m:oMath xmlns:m="http://schemas.openxmlformats.org/officeDocument/2006/math">
                    <m:r>
                      <a:rPr lang="fr-FR" sz="2000" i="1" dirty="0">
                        <a:latin typeface="Cambria Math" panose="02040503050406030204" pitchFamily="18" charset="0"/>
                      </a:rPr>
                      <m:t>𝐼𝑚</m:t>
                    </m:r>
                    <m:r>
                      <a:rPr lang="fr-FR" sz="2000" i="1" dirty="0">
                        <a:latin typeface="Cambria Math" panose="02040503050406030204" pitchFamily="18" charset="0"/>
                      </a:rPr>
                      <m:t>(</m:t>
                    </m:r>
                    <m:r>
                      <a:rPr lang="fr-FR" sz="2000" i="1" dirty="0">
                        <a:latin typeface="Cambria Math" panose="02040503050406030204" pitchFamily="18" charset="0"/>
                      </a:rPr>
                      <m:t>𝑧</m:t>
                    </m:r>
                    <m:r>
                      <a:rPr lang="fr-FR" sz="2000" i="1" dirty="0">
                        <a:latin typeface="Cambria Math" panose="02040503050406030204" pitchFamily="18" charset="0"/>
                      </a:rPr>
                      <m:t>)&gt;0</m:t>
                    </m:r>
                  </m:oMath>
                </a14:m>
                <a:endParaRPr lang="fr-FR" sz="2000" dirty="0"/>
              </a:p>
              <a:p>
                <a:pPr marL="0" indent="0">
                  <a:buNone/>
                </a:pPr>
                <a:r>
                  <a:rPr lang="fr-FR" sz="2000" dirty="0"/>
                  <a:t>*pas de zéros sur </a:t>
                </a:r>
                <a14:m>
                  <m:oMath xmlns:m="http://schemas.openxmlformats.org/officeDocument/2006/math">
                    <m:r>
                      <a:rPr lang="fr-FR" sz="2000" i="1" dirty="0">
                        <a:latin typeface="Cambria Math" panose="02040503050406030204" pitchFamily="18" charset="0"/>
                      </a:rPr>
                      <m:t>𝑅𝑒</m:t>
                    </m:r>
                    <m:r>
                      <a:rPr lang="fr-FR" sz="2000" i="1" dirty="0">
                        <a:latin typeface="Cambria Math" panose="02040503050406030204" pitchFamily="18" charset="0"/>
                      </a:rPr>
                      <m:t>(</m:t>
                    </m:r>
                    <m:r>
                      <a:rPr lang="fr-FR" sz="2000" i="1" dirty="0">
                        <a:latin typeface="Cambria Math" panose="02040503050406030204" pitchFamily="18" charset="0"/>
                      </a:rPr>
                      <m:t>𝑧</m:t>
                    </m:r>
                    <m:r>
                      <a:rPr lang="fr-FR" sz="2000" i="1" dirty="0">
                        <a:latin typeface="Cambria Math" panose="02040503050406030204" pitchFamily="18" charset="0"/>
                      </a:rPr>
                      <m:t>)=1</m:t>
                    </m:r>
                  </m:oMath>
                </a14:m>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260649"/>
                <a:ext cx="8640960" cy="6264695"/>
              </a:xfrm>
              <a:blipFill>
                <a:blip r:embed="rId2"/>
                <a:stretch>
                  <a:fillRect l="-705" t="-1071"/>
                </a:stretch>
              </a:blipFill>
            </p:spPr>
            <p:txBody>
              <a:bodyPr/>
              <a:lstStyle/>
              <a:p>
                <a:r>
                  <a:rPr lang="fr-FR">
                    <a:noFill/>
                  </a:rPr>
                  <a:t> </a:t>
                </a:r>
              </a:p>
            </p:txBody>
          </p:sp>
        </mc:Fallback>
      </mc:AlternateContent>
    </p:spTree>
    <p:extLst>
      <p:ext uri="{BB962C8B-B14F-4D97-AF65-F5344CB8AC3E}">
        <p14:creationId xmlns:p14="http://schemas.microsoft.com/office/powerpoint/2010/main" val="9080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188640"/>
            <a:ext cx="8928992" cy="627856"/>
          </a:xfrm>
        </p:spPr>
        <p:txBody>
          <a:bodyPr/>
          <a:lstStyle/>
          <a:p>
            <a:pPr algn="ctr"/>
            <a:r>
              <a:rPr lang="fr-FR" dirty="0" smtClean="0"/>
              <a:t>Applications</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31504" y="818666"/>
                <a:ext cx="8928992" cy="5850695"/>
              </a:xfrm>
            </p:spPr>
            <p:txBody>
              <a:bodyPr>
                <a:normAutofit/>
              </a:bodyPr>
              <a:lstStyle/>
              <a:p>
                <a:pPr marL="457200" indent="-457200">
                  <a:buFont typeface="+mj-lt"/>
                  <a:buAutoNum type="arabicPeriod"/>
                </a:pPr>
                <a:r>
                  <a:rPr lang="fr-FR" sz="2000" b="1" dirty="0">
                    <a:solidFill>
                      <a:schemeClr val="accent4"/>
                    </a:solidFill>
                  </a:rPr>
                  <a:t> </a:t>
                </a:r>
                <a:r>
                  <a:rPr lang="fr-FR" sz="2000" b="1" dirty="0">
                    <a:solidFill>
                      <a:schemeClr val="accent1"/>
                    </a:solidFill>
                  </a:rPr>
                  <a:t>Les nombres premiers:</a:t>
                </a:r>
              </a:p>
              <a:p>
                <a:pPr marL="0" indent="0">
                  <a:buNone/>
                </a:pPr>
                <a:r>
                  <a:rPr lang="fr-FR" sz="2000" b="1" dirty="0">
                    <a:solidFill>
                      <a:schemeClr val="accent4"/>
                    </a:solidFill>
                  </a:rPr>
                  <a:t>(a)Définition:</a:t>
                </a: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𝑝</m:t>
                      </m:r>
                      <m:r>
                        <a:rPr lang="fr-FR" sz="2000" i="1">
                          <a:latin typeface="Cambria Math" panose="02040503050406030204" pitchFamily="18" charset="0"/>
                        </a:rPr>
                        <m:t> ∈</m:t>
                      </m:r>
                      <m:r>
                        <a:rPr lang="fr-FR" sz="2000" i="1">
                          <a:latin typeface="Cambria Math" panose="02040503050406030204" pitchFamily="18" charset="0"/>
                          <a:ea typeface="Cambria Math" panose="02040503050406030204" pitchFamily="18" charset="0"/>
                        </a:rPr>
                        <m:t>ℕ</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𝑝𝑟𝑒𝑚𝑖𝑒𝑟</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𝑠𝑖</m:t>
                      </m:r>
                      <m:r>
                        <a:rPr lang="fr-FR" sz="2000" i="1">
                          <a:latin typeface="Cambria Math" panose="02040503050406030204" pitchFamily="18" charset="0"/>
                          <a:ea typeface="Cambria Math" panose="02040503050406030204" pitchFamily="18" charset="0"/>
                        </a:rPr>
                        <m:t> </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𝒟</m:t>
                          </m:r>
                        </m:e>
                        <m:sub>
                          <m:r>
                            <a:rPr lang="fr-FR" sz="2000" i="1">
                              <a:latin typeface="Cambria Math" panose="02040503050406030204" pitchFamily="18" charset="0"/>
                              <a:ea typeface="Cambria Math" panose="02040503050406030204" pitchFamily="18" charset="0"/>
                            </a:rPr>
                            <m:t>𝑝</m:t>
                          </m:r>
                        </m:sub>
                      </m:sSub>
                      <m:r>
                        <a:rPr lang="fr-FR" sz="2000" i="1">
                          <a:latin typeface="Cambria Math" panose="02040503050406030204" pitchFamily="18" charset="0"/>
                          <a:ea typeface="Cambria Math" panose="02040503050406030204" pitchFamily="18" charset="0"/>
                        </a:rPr>
                        <m:t>=</m:t>
                      </m:r>
                      <m:d>
                        <m:dPr>
                          <m:begChr m:val="{"/>
                          <m:endChr m:val="}"/>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𝑝</m:t>
                          </m:r>
                        </m:e>
                      </m:d>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𝑝</m:t>
                      </m:r>
                      <m:r>
                        <a:rPr lang="fr-FR" sz="2000" i="1">
                          <a:latin typeface="Cambria Math" panose="02040503050406030204" pitchFamily="18" charset="0"/>
                          <a:ea typeface="Cambria Math" panose="02040503050406030204" pitchFamily="18" charset="0"/>
                        </a:rPr>
                        <m:t>≠1</m:t>
                      </m:r>
                    </m:oMath>
                  </m:oMathPara>
                </a14:m>
                <a:endParaRPr lang="fr-FR" sz="2000" dirty="0">
                  <a:ea typeface="Cambria Math" panose="02040503050406030204" pitchFamily="18" charset="0"/>
                </a:endParaRPr>
              </a:p>
              <a:p>
                <a:pPr marL="0" indent="0">
                  <a:buNone/>
                </a:pPr>
                <a:r>
                  <a:rPr lang="fr-FR" sz="2000" b="1" dirty="0">
                    <a:solidFill>
                      <a:schemeClr val="accent4"/>
                    </a:solidFill>
                    <a:ea typeface="Cambria Math" panose="02040503050406030204" pitchFamily="18" charset="0"/>
                  </a:rPr>
                  <a:t>(b)Répartition des nombres premiers:</a:t>
                </a:r>
              </a:p>
              <a:p>
                <a:pPr marL="0" indent="0">
                  <a:buNone/>
                </a:pPr>
                <a:r>
                  <a:rPr lang="fr-FR" sz="2000" dirty="0">
                    <a:ea typeface="Cambria Math" panose="02040503050406030204" pitchFamily="18" charset="0"/>
                  </a:rPr>
                  <a:t>on peut représenter la répartition des nombres premiers par un « </a:t>
                </a:r>
                <a:r>
                  <a:rPr lang="fr-FR" sz="2000" dirty="0" err="1">
                    <a:ea typeface="Cambria Math" panose="02040503050406030204" pitchFamily="18" charset="0"/>
                  </a:rPr>
                  <a:t>BitMap</a:t>
                </a:r>
                <a:r>
                  <a:rPr lang="fr-FR" sz="2000" dirty="0">
                    <a:ea typeface="Cambria Math" panose="02040503050406030204" pitchFamily="18" charset="0"/>
                  </a:rPr>
                  <a:t> » ou carte des bits qui est un tableau dont les cases peuvent être soit noir (s’il s’agit d’un nombre premier) soit blanc sinon</a:t>
                </a:r>
              </a:p>
              <a:p>
                <a:pPr marL="0" indent="0">
                  <a:buNone/>
                </a:pPr>
                <a:r>
                  <a:rPr lang="fr-FR" sz="2000" dirty="0">
                    <a:ea typeface="Cambria Math" panose="02040503050406030204" pitchFamily="18" charset="0"/>
                  </a:rPr>
                  <a:t>Pour </a:t>
                </a:r>
                <a14:m>
                  <m:oMath xmlns:m="http://schemas.openxmlformats.org/officeDocument/2006/math">
                    <m:r>
                      <a:rPr lang="fr-FR" sz="2000" i="1" dirty="0">
                        <a:latin typeface="Cambria Math" panose="02040503050406030204" pitchFamily="18" charset="0"/>
                        <a:ea typeface="Cambria Math" panose="02040503050406030204" pitchFamily="18" charset="0"/>
                      </a:rPr>
                      <m:t>3×3</m:t>
                    </m:r>
                  </m:oMath>
                </a14:m>
                <a:endParaRPr lang="fr-FR" sz="2000" dirty="0">
                  <a:ea typeface="Cambria Math" panose="02040503050406030204" pitchFamily="18" charset="0"/>
                </a:endParaRPr>
              </a:p>
              <a:p>
                <a:pPr marL="0" indent="0">
                  <a:buNone/>
                </a:pPr>
                <a:r>
                  <a:rPr lang="fr-FR" sz="2000" dirty="0">
                    <a:ea typeface="Cambria Math" panose="02040503050406030204" pitchFamily="18" charset="0"/>
                  </a:rPr>
                  <a:t>Pour </a:t>
                </a:r>
                <a14:m>
                  <m:oMath xmlns:m="http://schemas.openxmlformats.org/officeDocument/2006/math">
                    <m:r>
                      <a:rPr lang="fr-FR" sz="2000" i="1" dirty="0">
                        <a:latin typeface="Cambria Math" panose="02040503050406030204" pitchFamily="18" charset="0"/>
                        <a:ea typeface="Cambria Math" panose="02040503050406030204" pitchFamily="18" charset="0"/>
                      </a:rPr>
                      <m:t>300×300</m:t>
                    </m:r>
                  </m:oMath>
                </a14:m>
                <a:endParaRPr lang="fr-FR" sz="2000" dirty="0">
                  <a:ea typeface="Cambria Math" panose="02040503050406030204" pitchFamily="18" charset="0"/>
                </a:endParaRPr>
              </a:p>
              <a:p>
                <a:pPr marL="0" indent="0">
                  <a:buNone/>
                </a:pPr>
                <a:r>
                  <a:rPr lang="fr-FR" sz="2000" dirty="0">
                    <a:ea typeface="Cambria Math" panose="02040503050406030204" pitchFamily="18" charset="0"/>
                  </a:rPr>
                  <a:t>On peut donc voir que les nombres premier sont </a:t>
                </a:r>
              </a:p>
              <a:p>
                <a:pPr marL="0" indent="0">
                  <a:buNone/>
                </a:pPr>
                <a:r>
                  <a:rPr lang="fr-FR" sz="2000" dirty="0">
                    <a:ea typeface="Cambria Math" panose="02040503050406030204" pitchFamily="18" charset="0"/>
                  </a:rPr>
                  <a:t>Réparties de façon chaotique</a:t>
                </a:r>
              </a:p>
              <a:p>
                <a:pPr marL="0" indent="0">
                  <a:buNone/>
                </a:pPr>
                <a:endParaRPr lang="fr-FR" sz="2000" dirty="0">
                  <a:ea typeface="Cambria Math" panose="02040503050406030204" pitchFamily="18" charset="0"/>
                </a:endParaRPr>
              </a:p>
              <a:p>
                <a:pPr marL="0" indent="0">
                  <a:buNone/>
                </a:pPr>
                <a:endParaRPr lang="fr-FR" sz="2000" dirty="0">
                  <a:ea typeface="Cambria Math" panose="02040503050406030204" pitchFamily="18" charset="0"/>
                </a:endParaRPr>
              </a:p>
              <a:p>
                <a:pPr marL="0" indent="0">
                  <a:buNone/>
                </a:pPr>
                <a:endParaRPr lang="fr-FR" sz="2000" dirty="0">
                  <a:ea typeface="Cambria Math" panose="02040503050406030204" pitchFamily="18" charset="0"/>
                </a:endParaRPr>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31504" y="818666"/>
                <a:ext cx="8928992" cy="5850695"/>
              </a:xfrm>
              <a:blipFill>
                <a:blip r:embed="rId3"/>
                <a:stretch>
                  <a:fillRect l="-751" t="-1146" r="-205"/>
                </a:stretch>
              </a:blipFill>
            </p:spPr>
            <p:txBody>
              <a:bodyPr/>
              <a:lstStyle/>
              <a:p>
                <a:r>
                  <a:rPr lang="fr-FR">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61" y="3573017"/>
            <a:ext cx="2572109" cy="2572109"/>
          </a:xfrm>
          <a:prstGeom prst="rect">
            <a:avLst/>
          </a:prstGeom>
        </p:spPr>
      </p:pic>
    </p:spTree>
    <p:extLst>
      <p:ext uri="{BB962C8B-B14F-4D97-AF65-F5344CB8AC3E}">
        <p14:creationId xmlns:p14="http://schemas.microsoft.com/office/powerpoint/2010/main" val="26236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3632" y="116632"/>
            <a:ext cx="6624736" cy="6624736"/>
          </a:xfrm>
        </p:spPr>
      </p:pic>
    </p:spTree>
    <p:extLst>
      <p:ext uri="{BB962C8B-B14F-4D97-AF65-F5344CB8AC3E}">
        <p14:creationId xmlns:p14="http://schemas.microsoft.com/office/powerpoint/2010/main" val="382455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1" y="260648"/>
                <a:ext cx="8679269" cy="6264696"/>
              </a:xfrm>
            </p:spPr>
            <p:txBody>
              <a:bodyPr/>
              <a:lstStyle/>
              <a:p>
                <a:pPr marL="0" indent="0">
                  <a:buNone/>
                </a:pPr>
                <a:r>
                  <a:rPr lang="fr-FR" sz="2000" dirty="0"/>
                  <a:t>On représente ici la suite </a:t>
                </a:r>
                <a14:m>
                  <m:oMath xmlns:m="http://schemas.openxmlformats.org/officeDocument/2006/math">
                    <m:r>
                      <a:rPr lang="fr-FR" sz="2000" i="1">
                        <a:latin typeface="Cambria Math" panose="02040503050406030204" pitchFamily="18" charset="0"/>
                      </a:rPr>
                      <m:t>𝑛</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𝑝</m:t>
                        </m:r>
                      </m:e>
                      <m:sub>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+1</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𝑝</m:t>
                        </m:r>
                      </m:e>
                      <m:sub>
                        <m:r>
                          <a:rPr lang="fr-FR" sz="2000" i="1">
                            <a:latin typeface="Cambria Math" panose="02040503050406030204" pitchFamily="18" charset="0"/>
                            <a:ea typeface="Cambria Math" panose="02040503050406030204" pitchFamily="18" charset="0"/>
                          </a:rPr>
                          <m:t>𝑛</m:t>
                        </m:r>
                      </m:sub>
                    </m:sSub>
                    <m:r>
                      <a:rPr lang="fr-FR" sz="200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𝑝𝑜𝑢𝑟</m:t>
                    </m:r>
                    <m:r>
                      <a:rPr lang="fr-FR" sz="2000" i="1">
                        <a:latin typeface="Cambria Math" panose="02040503050406030204" pitchFamily="18" charset="0"/>
                        <a:ea typeface="Cambria Math" panose="02040503050406030204" pitchFamily="18" charset="0"/>
                      </a:rPr>
                      <m:t> 1≤</m:t>
                    </m:r>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≤100</m:t>
                    </m:r>
                  </m:oMath>
                </a14:m>
                <a:endParaRPr lang="fr-FR" sz="2000" dirty="0"/>
              </a:p>
              <a:p>
                <a:pPr marL="0" indent="0">
                  <a:buNone/>
                </a:pPr>
                <a:endParaRPr lang="fr-FR" sz="2000" dirty="0"/>
              </a:p>
              <a:p>
                <a:pPr marL="0" indent="0">
                  <a:buNone/>
                </a:pPr>
                <a:endParaRPr lang="fr-F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1" y="260648"/>
                <a:ext cx="8679269" cy="6264696"/>
              </a:xfrm>
              <a:blipFill>
                <a:blip r:embed="rId2"/>
                <a:stretch>
                  <a:fillRect l="-702" t="-1071"/>
                </a:stretch>
              </a:blipFill>
            </p:spPr>
            <p:txBody>
              <a:bodyPr/>
              <a:lstStyle/>
              <a:p>
                <a:r>
                  <a:rPr lang="fr-F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813" y="617215"/>
            <a:ext cx="7452375" cy="5623571"/>
          </a:xfrm>
          <a:prstGeom prst="rect">
            <a:avLst/>
          </a:prstGeom>
        </p:spPr>
      </p:pic>
    </p:spTree>
    <p:extLst>
      <p:ext uri="{BB962C8B-B14F-4D97-AF65-F5344CB8AC3E}">
        <p14:creationId xmlns:p14="http://schemas.microsoft.com/office/powerpoint/2010/main" val="65523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512" y="188641"/>
                <a:ext cx="8784976" cy="6408711"/>
              </a:xfrm>
            </p:spPr>
            <p:txBody>
              <a:bodyPr/>
              <a:lstStyle/>
              <a:p>
                <a:pPr marL="0" indent="0">
                  <a:buNone/>
                </a:pPr>
                <a:r>
                  <a:rPr lang="fr-FR" sz="2000" b="1" dirty="0">
                    <a:solidFill>
                      <a:schemeClr val="accent4"/>
                    </a:solidFill>
                  </a:rPr>
                  <a:t>(c) Théorème des nombres premiers</a:t>
                </a:r>
                <a:r>
                  <a:rPr lang="fr-FR" sz="2000" dirty="0">
                    <a:solidFill>
                      <a:schemeClr val="accent4"/>
                    </a:solidFill>
                  </a:rPr>
                  <a:t>:</a:t>
                </a: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𝜋</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e>
                      </m:d>
                      <m:r>
                        <a:rPr lang="fr-FR" sz="2000" i="1">
                          <a:latin typeface="Cambria Math" panose="02040503050406030204" pitchFamily="18" charset="0"/>
                          <a:ea typeface="Cambria Math" panose="02040503050406030204" pitchFamily="18" charset="0"/>
                        </a:rPr>
                        <m:t>=</m:t>
                      </m:r>
                      <m:nary>
                        <m:naryPr>
                          <m:chr m:val="∑"/>
                          <m:supHide m:val="on"/>
                          <m:ctrlPr>
                            <a:rPr lang="fr-FR" sz="2000" i="1">
                              <a:latin typeface="Cambria Math" panose="02040503050406030204" pitchFamily="18" charset="0"/>
                              <a:ea typeface="Cambria Math" panose="02040503050406030204" pitchFamily="18" charset="0"/>
                            </a:rPr>
                          </m:ctrlPr>
                        </m:naryPr>
                        <m:sub>
                          <m:eqArr>
                            <m:eqArrPr>
                              <m:ctrlPr>
                                <a:rPr lang="fr-FR" sz="2000" i="1">
                                  <a:latin typeface="Cambria Math" panose="02040503050406030204" pitchFamily="18" charset="0"/>
                                  <a:ea typeface="Cambria Math" panose="02040503050406030204" pitchFamily="18" charset="0"/>
                                </a:rPr>
                              </m:ctrlPr>
                            </m:eqArrPr>
                            <m:e>
                              <m:r>
                                <m:rPr>
                                  <m:brk m:alnAt="7"/>
                                </m:rPr>
                                <a:rPr lang="fr-FR" sz="2000" i="1">
                                  <a:latin typeface="Cambria Math" panose="02040503050406030204" pitchFamily="18" charset="0"/>
                                  <a:ea typeface="Cambria Math" panose="02040503050406030204" pitchFamily="18" charset="0"/>
                                </a:rPr>
                                <m:t>𝑝</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e>
                            <m:e>
                              <m:r>
                                <a:rPr lang="fr-FR" sz="2000" i="1">
                                  <a:latin typeface="Cambria Math" panose="02040503050406030204" pitchFamily="18" charset="0"/>
                                  <a:ea typeface="Cambria Math" panose="02040503050406030204" pitchFamily="18" charset="0"/>
                                </a:rPr>
                                <m:t>𝑝</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𝑝𝑟𝑒𝑚𝑖𝑒𝑟</m:t>
                              </m:r>
                            </m:e>
                          </m:eqArr>
                        </m:sub>
                        <m:sup/>
                        <m:e>
                          <m:r>
                            <a:rPr lang="fr-FR" sz="2000" i="1">
                              <a:latin typeface="Cambria Math" panose="02040503050406030204" pitchFamily="18" charset="0"/>
                              <a:ea typeface="Cambria Math" panose="02040503050406030204" pitchFamily="18" charset="0"/>
                            </a:rPr>
                            <m:t>1</m:t>
                          </m:r>
                        </m:e>
                      </m:nary>
                      <m:r>
                        <a:rPr lang="fr-FR" sz="2000" i="1">
                          <a:latin typeface="Cambria Math" panose="02040503050406030204" pitchFamily="18" charset="0"/>
                          <a:ea typeface="Cambria Math" panose="02040503050406030204" pitchFamily="18" charset="0"/>
                        </a:rPr>
                        <m:t>   ~    </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𝑥</m:t>
                          </m:r>
                        </m:num>
                        <m:den>
                          <m:r>
                            <m:rPr>
                              <m:sty m:val="p"/>
                            </m:rPr>
                            <a:rPr lang="fr-FR" sz="2000">
                              <a:latin typeface="Cambria Math" panose="02040503050406030204" pitchFamily="18" charset="0"/>
                              <a:ea typeface="Cambria Math" panose="02040503050406030204" pitchFamily="18" charset="0"/>
                            </a:rPr>
                            <m:t>ln</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den>
                      </m:f>
                      <m:r>
                        <a:rPr lang="fr-FR" sz="2000" i="1">
                          <a:latin typeface="Cambria Math" panose="02040503050406030204" pitchFamily="18" charset="0"/>
                          <a:ea typeface="Cambria Math" panose="02040503050406030204" pitchFamily="18" charset="0"/>
                        </a:rPr>
                        <m:t>    ~    </m:t>
                      </m:r>
                      <m:r>
                        <a:rPr lang="fr-FR" sz="2000" i="1">
                          <a:latin typeface="Cambria Math" panose="02040503050406030204" pitchFamily="18" charset="0"/>
                          <a:ea typeface="Cambria Math" panose="02040503050406030204" pitchFamily="18" charset="0"/>
                        </a:rPr>
                        <m:t>𝐿𝑖</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e>
                      </m:d>
                      <m:r>
                        <a:rPr lang="fr-FR" sz="2000" i="1">
                          <a:latin typeface="Cambria Math" panose="02040503050406030204" pitchFamily="18" charset="0"/>
                          <a:ea typeface="Cambria Math" panose="02040503050406030204" pitchFamily="18" charset="0"/>
                        </a:rPr>
                        <m:t>=</m:t>
                      </m:r>
                      <m:nary>
                        <m:naryPr>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2</m:t>
                          </m:r>
                        </m:sub>
                        <m:sup>
                          <m:r>
                            <a:rPr lang="fr-FR" sz="2000" i="1">
                              <a:latin typeface="Cambria Math" panose="02040503050406030204" pitchFamily="18" charset="0"/>
                              <a:ea typeface="Cambria Math" panose="02040503050406030204" pitchFamily="18" charset="0"/>
                            </a:rPr>
                            <m:t>𝑥</m:t>
                          </m:r>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𝑑𝑡</m:t>
                              </m:r>
                            </m:num>
                            <m:den>
                              <m:r>
                                <m:rPr>
                                  <m:sty m:val="p"/>
                                </m:rPr>
                                <a:rPr lang="fr-FR" sz="2000">
                                  <a:latin typeface="Cambria Math" panose="02040503050406030204" pitchFamily="18" charset="0"/>
                                  <a:ea typeface="Cambria Math" panose="02040503050406030204" pitchFamily="18" charset="0"/>
                                </a:rPr>
                                <m:t>ln</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𝑡</m:t>
                              </m:r>
                              <m:r>
                                <a:rPr lang="fr-FR" sz="2000" i="1">
                                  <a:latin typeface="Cambria Math" panose="02040503050406030204" pitchFamily="18" charset="0"/>
                                  <a:ea typeface="Cambria Math" panose="02040503050406030204" pitchFamily="18" charset="0"/>
                                </a:rPr>
                                <m:t>)</m:t>
                              </m:r>
                            </m:den>
                          </m:f>
                        </m:e>
                      </m:nary>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oMath>
                  </m:oMathPara>
                </a14:m>
                <a:endParaRPr lang="fr-FR" sz="2000" dirty="0"/>
              </a:p>
              <a:p>
                <a:pPr marL="0" indent="0">
                  <a:buNone/>
                </a:pPr>
                <a:r>
                  <a:rPr lang="fr-FR" sz="2000" b="1" u="sng" dirty="0"/>
                  <a:t>Visualisation</a:t>
                </a:r>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14:m>
                  <m:oMath xmlns:m="http://schemas.openxmlformats.org/officeDocument/2006/math">
                    <m:r>
                      <a:rPr lang="fr-FR" sz="2000" i="1" dirty="0">
                        <a:latin typeface="Cambria Math" panose="02040503050406030204" pitchFamily="18" charset="0"/>
                      </a:rPr>
                      <m:t>𝐿𝑖</m:t>
                    </m:r>
                  </m:oMath>
                </a14:m>
                <a:r>
                  <a:rPr lang="fr-FR" sz="2000" dirty="0"/>
                  <a:t> fournit une meilleure approximation </a:t>
                </a:r>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a:p>
                <a:pPr marL="0" indent="0">
                  <a:buNone/>
                </a:pPr>
                <a:endParaRPr lang="fr-FR" sz="2000" b="1" u="sn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512" y="188641"/>
                <a:ext cx="8784976" cy="6408711"/>
              </a:xfrm>
              <a:blipFill>
                <a:blip r:embed="rId3"/>
                <a:stretch>
                  <a:fillRect l="-693" t="-1047"/>
                </a:stretch>
              </a:blipFill>
            </p:spPr>
            <p:txBody>
              <a:bodyPr/>
              <a:lstStyle/>
              <a:p>
                <a:r>
                  <a:rPr lang="fr-FR">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776" y="1916833"/>
            <a:ext cx="8604448" cy="4224093"/>
          </a:xfrm>
          <a:prstGeom prst="rect">
            <a:avLst/>
          </a:prstGeom>
        </p:spPr>
      </p:pic>
    </p:spTree>
    <p:extLst>
      <p:ext uri="{BB962C8B-B14F-4D97-AF65-F5344CB8AC3E}">
        <p14:creationId xmlns:p14="http://schemas.microsoft.com/office/powerpoint/2010/main" val="346863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35360" y="214291"/>
            <a:ext cx="11521280" cy="6429419"/>
          </a:xfrm>
        </p:spPr>
        <p:txBody>
          <a:bodyPr>
            <a:normAutofit/>
          </a:bodyPr>
          <a:lstStyle/>
          <a:p>
            <a:pPr>
              <a:buFont typeface="Arial" charset="0"/>
              <a:buChar char="•"/>
            </a:pPr>
            <a:r>
              <a:rPr lang="fr-FR" sz="2000" i="1" dirty="0"/>
              <a:t>a</a:t>
            </a:r>
            <a:r>
              <a:rPr lang="fr-FR" sz="2000" dirty="0"/>
              <a:t> est </a:t>
            </a:r>
            <a:r>
              <a:rPr lang="fr-FR" sz="2000" dirty="0">
                <a:solidFill>
                  <a:srgbClr val="FFC000"/>
                </a:solidFill>
              </a:rPr>
              <a:t>point d'accumulation </a:t>
            </a:r>
            <a:r>
              <a:rPr lang="fr-FR" sz="2000" dirty="0"/>
              <a:t>de </a:t>
            </a:r>
            <a:r>
              <a:rPr lang="fr-FR" sz="2000" i="1" dirty="0"/>
              <a:t>A si </a:t>
            </a:r>
            <a:r>
              <a:rPr lang="fr-FR" sz="2000" dirty="0"/>
              <a:t>tout voisinage de </a:t>
            </a:r>
            <a:r>
              <a:rPr lang="fr-FR" sz="2000" i="1" dirty="0"/>
              <a:t>a</a:t>
            </a:r>
            <a:r>
              <a:rPr lang="fr-FR" sz="2000" dirty="0"/>
              <a:t> contient une infinité de points de </a:t>
            </a:r>
            <a:r>
              <a:rPr lang="fr-FR" sz="2000" i="1" dirty="0"/>
              <a:t>A</a:t>
            </a:r>
            <a:r>
              <a:rPr lang="fr-FR" sz="2000" dirty="0"/>
              <a:t> .</a:t>
            </a:r>
          </a:p>
          <a:p>
            <a:pPr>
              <a:buNone/>
            </a:pPr>
            <a:endParaRPr lang="fr-FR" sz="2000" b="1" u="sng" dirty="0">
              <a:solidFill>
                <a:srgbClr val="FFFF00"/>
              </a:solidFill>
            </a:endParaRPr>
          </a:p>
          <a:p>
            <a:pPr>
              <a:buNone/>
            </a:pPr>
            <a:r>
              <a:rPr lang="fr-FR" sz="2000" b="1" u="sng" dirty="0">
                <a:solidFill>
                  <a:srgbClr val="FFFF00"/>
                </a:solidFill>
              </a:rPr>
              <a:t>Théorème(3):</a:t>
            </a:r>
            <a:r>
              <a:rPr lang="fr-FR" sz="2000" b="1" dirty="0">
                <a:solidFill>
                  <a:srgbClr val="FFFF00"/>
                </a:solidFill>
              </a:rPr>
              <a:t> (</a:t>
            </a:r>
            <a:r>
              <a:rPr lang="fr-FR" sz="2000" dirty="0">
                <a:solidFill>
                  <a:srgbClr val="FFFF00"/>
                </a:solidFill>
              </a:rPr>
              <a:t>Prolongement analytique)</a:t>
            </a:r>
          </a:p>
          <a:p>
            <a:pPr>
              <a:buNone/>
            </a:pPr>
            <a:r>
              <a:rPr lang="fr-FR" sz="2000" dirty="0">
                <a:solidFill>
                  <a:srgbClr val="FFFF00"/>
                </a:solidFill>
              </a:rPr>
              <a:t>deux fonctions holomorphes qui coïncident sur un ensemble admettant un point d'accumulation coïncident sur l'intersection de leurs ouverts de définition et on a que si l'une est définie sur un ensemble plus grand on peut prolonger l'autre à cet ensemble.</a:t>
            </a:r>
          </a:p>
          <a:p>
            <a:pPr>
              <a:buNone/>
            </a:pPr>
            <a:r>
              <a:rPr lang="fr-FR" sz="2000" dirty="0"/>
              <a:t>Ce théorème implique l’unicité de prolongement analytique si il existe</a:t>
            </a:r>
          </a:p>
          <a:p>
            <a:pPr>
              <a:buNone/>
            </a:pPr>
            <a:r>
              <a:rPr lang="fr-FR" sz="2000" dirty="0"/>
              <a:t>Pour prolonger  analytiquement </a:t>
            </a:r>
            <a:r>
              <a:rPr lang="fr-FR" sz="2000" dirty="0">
                <a:solidFill>
                  <a:prstClr val="white"/>
                </a:solidFill>
              </a:rPr>
              <a:t>(</a:t>
            </a:r>
            <a:r>
              <a:rPr lang="el-GR" sz="2000" dirty="0">
                <a:solidFill>
                  <a:prstClr val="white"/>
                </a:solidFill>
              </a:rPr>
              <a:t>ζ</a:t>
            </a:r>
            <a:r>
              <a:rPr lang="fr-FR" sz="2000" dirty="0">
                <a:solidFill>
                  <a:prstClr val="white"/>
                </a:solidFill>
              </a:rPr>
              <a:t> )  sur un domaine plus vaste il suffit de trouver une fonction analytique définie sur ce domaine et qui coïncide avec (</a:t>
            </a:r>
            <a:r>
              <a:rPr lang="el-GR" sz="2000" dirty="0">
                <a:solidFill>
                  <a:prstClr val="white"/>
                </a:solidFill>
              </a:rPr>
              <a:t>ζ</a:t>
            </a:r>
            <a:r>
              <a:rPr lang="fr-FR" sz="2000" dirty="0">
                <a:solidFill>
                  <a:prstClr val="white"/>
                </a:solidFill>
              </a:rPr>
              <a:t> )  sur le demi-plan </a:t>
            </a:r>
            <a:r>
              <a:rPr lang="fr-FR" sz="2000" dirty="0" err="1">
                <a:solidFill>
                  <a:prstClr val="white"/>
                </a:solidFill>
              </a:rPr>
              <a:t>Re</a:t>
            </a:r>
            <a:r>
              <a:rPr lang="fr-FR" sz="2000" dirty="0">
                <a:solidFill>
                  <a:prstClr val="white"/>
                </a:solidFill>
              </a:rPr>
              <a:t>(z)&gt;1 </a:t>
            </a:r>
          </a:p>
          <a:p>
            <a:pPr>
              <a:buNone/>
            </a:pPr>
            <a:endParaRPr lang="fr-FR" sz="2000" dirty="0">
              <a:solidFill>
                <a:prstClr val="white"/>
              </a:solidFill>
            </a:endParaRPr>
          </a:p>
          <a:p>
            <a:pPr>
              <a:buNone/>
            </a:pPr>
            <a:endParaRPr lang="fr-FR" sz="2000" dirty="0">
              <a:solidFill>
                <a:prstClr val="white"/>
              </a:solidFill>
            </a:endParaRPr>
          </a:p>
          <a:p>
            <a:pPr>
              <a:buNone/>
            </a:pPr>
            <a:endParaRPr lang="fr-FR" sz="2000" dirty="0">
              <a:solidFill>
                <a:prstClr val="white"/>
              </a:solidFill>
            </a:endParaRPr>
          </a:p>
          <a:p>
            <a:pPr>
              <a:buNone/>
            </a:pPr>
            <a:endParaRPr lang="fr-FR" sz="2000" dirty="0"/>
          </a:p>
          <a:p>
            <a:pPr>
              <a:buNone/>
            </a:pPr>
            <a:endParaRPr lang="fr-FR"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47528" y="260649"/>
                <a:ext cx="8568952" cy="6336703"/>
              </a:xfrm>
            </p:spPr>
            <p:txBody>
              <a:bodyPr>
                <a:normAutofit/>
              </a:bodyPr>
              <a:lstStyle/>
              <a:p>
                <a:pPr marL="0" indent="0">
                  <a:buNone/>
                </a:pPr>
                <a:r>
                  <a:rPr lang="fr-FR" sz="2000" b="1" dirty="0">
                    <a:solidFill>
                      <a:schemeClr val="accent4"/>
                    </a:solidFill>
                  </a:rPr>
                  <a:t>(d)La conjecture de Riemann et les nombres premiers:</a:t>
                </a:r>
              </a:p>
              <a:p>
                <a:pPr marL="0" indent="0">
                  <a:buNone/>
                </a:pPr>
                <a14:m>
                  <m:oMathPara xmlns:m="http://schemas.openxmlformats.org/officeDocument/2006/math">
                    <m:oMathParaPr>
                      <m:jc m:val="centerGroup"/>
                    </m:oMathParaPr>
                    <m:oMath xmlns:m="http://schemas.openxmlformats.org/officeDocument/2006/math">
                      <m:r>
                        <a:rPr lang="fr-FR" sz="1800" i="1">
                          <a:latin typeface="Cambria Math" panose="02040503050406030204" pitchFamily="18" charset="0"/>
                          <a:ea typeface="Cambria Math" panose="02040503050406030204" pitchFamily="18" charset="0"/>
                        </a:rPr>
                        <m:t>𝐶𝑅</m:t>
                      </m:r>
                      <m:r>
                        <a:rPr lang="fr-FR" sz="1800" i="1">
                          <a:latin typeface="Cambria Math" panose="02040503050406030204" pitchFamily="18" charset="0"/>
                          <a:ea typeface="Cambria Math" panose="02040503050406030204" pitchFamily="18" charset="0"/>
                        </a:rPr>
                        <m:t>⇔</m:t>
                      </m:r>
                      <m:r>
                        <a:rPr lang="fr-FR" sz="1800" i="1">
                          <a:latin typeface="Cambria Math" panose="02040503050406030204" pitchFamily="18" charset="0"/>
                          <a:ea typeface="Cambria Math" panose="02040503050406030204" pitchFamily="18" charset="0"/>
                        </a:rPr>
                        <m:t>𝜋</m:t>
                      </m:r>
                      <m:d>
                        <m:dPr>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𝑥</m:t>
                          </m:r>
                        </m:e>
                      </m:d>
                      <m:r>
                        <a:rPr lang="fr-FR" sz="1800" i="1">
                          <a:latin typeface="Cambria Math" panose="02040503050406030204" pitchFamily="18" charset="0"/>
                          <a:ea typeface="Cambria Math" panose="02040503050406030204" pitchFamily="18" charset="0"/>
                        </a:rPr>
                        <m:t>−</m:t>
                      </m:r>
                      <m:r>
                        <a:rPr lang="fr-FR" sz="1800" i="1">
                          <a:latin typeface="Cambria Math" panose="02040503050406030204" pitchFamily="18" charset="0"/>
                          <a:ea typeface="Cambria Math" panose="02040503050406030204" pitchFamily="18" charset="0"/>
                        </a:rPr>
                        <m:t>𝐿𝑖</m:t>
                      </m:r>
                      <m:d>
                        <m:dPr>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𝑥</m:t>
                          </m:r>
                        </m:e>
                      </m:d>
                      <m:r>
                        <a:rPr lang="fr-FR" sz="1800" i="1">
                          <a:latin typeface="Cambria Math" panose="02040503050406030204" pitchFamily="18" charset="0"/>
                          <a:ea typeface="Cambria Math" panose="02040503050406030204" pitchFamily="18" charset="0"/>
                        </a:rPr>
                        <m:t>=</m:t>
                      </m:r>
                      <m:r>
                        <a:rPr lang="fr-FR" sz="1800" i="1">
                          <a:latin typeface="Cambria Math" panose="02040503050406030204" pitchFamily="18" charset="0"/>
                          <a:ea typeface="Cambria Math" panose="02040503050406030204" pitchFamily="18" charset="0"/>
                        </a:rPr>
                        <m:t>𝒪</m:t>
                      </m:r>
                      <m:d>
                        <m:dPr>
                          <m:ctrlPr>
                            <a:rPr lang="fr-FR" sz="1800" i="1">
                              <a:latin typeface="Cambria Math" panose="02040503050406030204" pitchFamily="18" charset="0"/>
                              <a:ea typeface="Cambria Math" panose="02040503050406030204" pitchFamily="18" charset="0"/>
                            </a:rPr>
                          </m:ctrlPr>
                        </m:dPr>
                        <m:e>
                          <m:rad>
                            <m:radPr>
                              <m:degHide m:val="on"/>
                              <m:ctrlPr>
                                <a:rPr lang="fr-FR" sz="1800" i="1">
                                  <a:latin typeface="Cambria Math" panose="02040503050406030204" pitchFamily="18" charset="0"/>
                                  <a:ea typeface="Cambria Math" panose="02040503050406030204" pitchFamily="18" charset="0"/>
                                </a:rPr>
                              </m:ctrlPr>
                            </m:radPr>
                            <m:deg/>
                            <m:e>
                              <m:r>
                                <a:rPr lang="fr-FR" sz="1800" i="1">
                                  <a:latin typeface="Cambria Math" panose="02040503050406030204" pitchFamily="18" charset="0"/>
                                  <a:ea typeface="Cambria Math" panose="02040503050406030204" pitchFamily="18" charset="0"/>
                                </a:rPr>
                                <m:t>𝑥</m:t>
                              </m:r>
                            </m:e>
                          </m:rad>
                          <m:r>
                            <a:rPr lang="fr-FR" sz="1800" i="1">
                              <a:latin typeface="Cambria Math" panose="02040503050406030204" pitchFamily="18" charset="0"/>
                              <a:ea typeface="Cambria Math" panose="02040503050406030204" pitchFamily="18" charset="0"/>
                            </a:rPr>
                            <m:t>𝑙𝑛</m:t>
                          </m:r>
                          <m:d>
                            <m:dPr>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𝑥</m:t>
                              </m:r>
                            </m:e>
                          </m:d>
                        </m:e>
                      </m:d>
                      <m:r>
                        <a:rPr lang="fr-FR" sz="1800" i="1">
                          <a:latin typeface="Cambria Math" panose="02040503050406030204" pitchFamily="18" charset="0"/>
                          <a:ea typeface="Cambria Math" panose="02040503050406030204" pitchFamily="18" charset="0"/>
                        </a:rPr>
                        <m:t>;</m:t>
                      </m:r>
                      <m:r>
                        <a:rPr lang="fr-FR" sz="1800" i="1">
                          <a:solidFill>
                            <a:schemeClr val="accent2"/>
                          </a:solidFill>
                          <a:latin typeface="Cambria Math" panose="02040503050406030204" pitchFamily="18" charset="0"/>
                          <a:ea typeface="Cambria Math" panose="02040503050406030204" pitchFamily="18" charset="0"/>
                        </a:rPr>
                        <m:t>𝐿𝑎</m:t>
                      </m:r>
                      <m:r>
                        <a:rPr lang="fr-FR" sz="1800" i="1">
                          <a:solidFill>
                            <a:schemeClr val="accent2"/>
                          </a:solidFill>
                          <a:latin typeface="Cambria Math" panose="02040503050406030204" pitchFamily="18" charset="0"/>
                          <a:ea typeface="Cambria Math" panose="02040503050406030204" pitchFamily="18" charset="0"/>
                        </a:rPr>
                        <m:t> </m:t>
                      </m:r>
                      <m:r>
                        <a:rPr lang="fr-FR" sz="1800" i="1">
                          <a:solidFill>
                            <a:schemeClr val="accent2"/>
                          </a:solidFill>
                          <a:latin typeface="Cambria Math" panose="02040503050406030204" pitchFamily="18" charset="0"/>
                          <a:ea typeface="Cambria Math" panose="02040503050406030204" pitchFamily="18" charset="0"/>
                        </a:rPr>
                        <m:t>𝑚𝑒𝑖𝑙𝑙𝑒𝑢𝑟𝑒</m:t>
                      </m:r>
                      <m:r>
                        <a:rPr lang="fr-FR" sz="1800" i="1">
                          <a:solidFill>
                            <a:schemeClr val="accent2"/>
                          </a:solidFill>
                          <a:latin typeface="Cambria Math" panose="02040503050406030204" pitchFamily="18" charset="0"/>
                          <a:ea typeface="Cambria Math" panose="02040503050406030204" pitchFamily="18" charset="0"/>
                        </a:rPr>
                        <m:t> </m:t>
                      </m:r>
                      <m:r>
                        <a:rPr lang="fr-FR" sz="1800" i="1">
                          <a:solidFill>
                            <a:schemeClr val="accent2"/>
                          </a:solidFill>
                          <a:latin typeface="Cambria Math" panose="02040503050406030204" pitchFamily="18" charset="0"/>
                          <a:ea typeface="Cambria Math" panose="02040503050406030204" pitchFamily="18" charset="0"/>
                        </a:rPr>
                        <m:t>𝑎𝑝𝑝𝑟𝑜𝑥𝑖𝑚𝑎𝑡𝑖𝑜𝑛</m:t>
                      </m:r>
                      <m:r>
                        <a:rPr lang="fr-FR" sz="1800" i="1">
                          <a:solidFill>
                            <a:schemeClr val="accent2"/>
                          </a:solidFill>
                          <a:latin typeface="Cambria Math" panose="02040503050406030204" pitchFamily="18" charset="0"/>
                          <a:ea typeface="Cambria Math" panose="02040503050406030204" pitchFamily="18" charset="0"/>
                        </a:rPr>
                        <m:t> </m:t>
                      </m:r>
                      <m:r>
                        <a:rPr lang="fr-FR" sz="1800" i="1">
                          <a:solidFill>
                            <a:schemeClr val="accent2"/>
                          </a:solidFill>
                          <a:latin typeface="Cambria Math" panose="02040503050406030204" pitchFamily="18" charset="0"/>
                          <a:ea typeface="Cambria Math" panose="02040503050406030204" pitchFamily="18" charset="0"/>
                        </a:rPr>
                        <m:t>𝑗𝑎𝑚𝑎𝑖𝑠</m:t>
                      </m:r>
                      <m:r>
                        <a:rPr lang="fr-FR" sz="1800" i="1">
                          <a:solidFill>
                            <a:schemeClr val="accent2"/>
                          </a:solidFill>
                          <a:latin typeface="Cambria Math" panose="02040503050406030204" pitchFamily="18" charset="0"/>
                          <a:ea typeface="Cambria Math" panose="02040503050406030204" pitchFamily="18" charset="0"/>
                        </a:rPr>
                        <m:t> </m:t>
                      </m:r>
                      <m:r>
                        <a:rPr lang="fr-FR" sz="1800" i="1">
                          <a:solidFill>
                            <a:schemeClr val="accent2"/>
                          </a:solidFill>
                          <a:latin typeface="Cambria Math" panose="02040503050406030204" pitchFamily="18" charset="0"/>
                          <a:ea typeface="Cambria Math" panose="02040503050406030204" pitchFamily="18" charset="0"/>
                        </a:rPr>
                        <m:t>𝑓𝑎𝑖𝑡𝑒</m:t>
                      </m:r>
                      <m:r>
                        <a:rPr lang="fr-FR" sz="1800" i="1">
                          <a:solidFill>
                            <a:schemeClr val="accent2"/>
                          </a:solidFill>
                          <a:latin typeface="Cambria Math" panose="02040503050406030204" pitchFamily="18" charset="0"/>
                          <a:ea typeface="Cambria Math" panose="02040503050406030204" pitchFamily="18" charset="0"/>
                        </a:rPr>
                        <m:t> </m:t>
                      </m:r>
                    </m:oMath>
                  </m:oMathPara>
                </a14:m>
                <a:endParaRPr lang="fr-FR" sz="1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rPr>
                        <m:t>𝐶𝑅</m:t>
                      </m:r>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𝑝</m:t>
                          </m:r>
                        </m:e>
                        <m:sub>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+1</m:t>
                          </m:r>
                        </m:sub>
                      </m:sSub>
                      <m:r>
                        <a:rPr lang="fr-FR" sz="2000" i="1">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𝑝</m:t>
                          </m:r>
                        </m:e>
                        <m:sub>
                          <m:r>
                            <a:rPr lang="fr-FR" sz="2000" i="1">
                              <a:latin typeface="Cambria Math" panose="02040503050406030204" pitchFamily="18" charset="0"/>
                              <a:ea typeface="Cambria Math" panose="02040503050406030204" pitchFamily="18" charset="0"/>
                            </a:rPr>
                            <m:t>𝑛</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𝒪</m:t>
                      </m:r>
                      <m:r>
                        <a:rPr lang="fr-FR" sz="2000" i="1">
                          <a:latin typeface="Cambria Math" panose="02040503050406030204" pitchFamily="18" charset="0"/>
                          <a:ea typeface="Cambria Math" panose="02040503050406030204" pitchFamily="18" charset="0"/>
                        </a:rPr>
                        <m:t>(</m:t>
                      </m:r>
                      <m:rad>
                        <m:radPr>
                          <m:degHide m:val="on"/>
                          <m:ctrlPr>
                            <a:rPr lang="fr-FR" sz="2000" i="1">
                              <a:latin typeface="Cambria Math" panose="02040503050406030204" pitchFamily="18" charset="0"/>
                              <a:ea typeface="Cambria Math" panose="02040503050406030204" pitchFamily="18" charset="0"/>
                            </a:rPr>
                          </m:ctrlPr>
                        </m:radPr>
                        <m:deg/>
                        <m:e>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𝑝</m:t>
                              </m:r>
                            </m:e>
                            <m:sub>
                              <m:r>
                                <a:rPr lang="fr-FR" sz="2000" i="1">
                                  <a:latin typeface="Cambria Math" panose="02040503050406030204" pitchFamily="18" charset="0"/>
                                  <a:ea typeface="Cambria Math" panose="02040503050406030204" pitchFamily="18" charset="0"/>
                                </a:rPr>
                                <m:t>𝑛</m:t>
                              </m:r>
                            </m:sub>
                          </m:sSub>
                        </m:e>
                      </m:rad>
                      <m:r>
                        <a:rPr lang="fr-FR" sz="2000" i="1">
                          <a:latin typeface="Cambria Math" panose="02040503050406030204" pitchFamily="18" charset="0"/>
                          <a:ea typeface="Cambria Math" panose="02040503050406030204" pitchFamily="18" charset="0"/>
                        </a:rPr>
                        <m:t> </m:t>
                      </m:r>
                      <m:r>
                        <a:rPr lang="fr-FR" sz="2000">
                          <a:latin typeface="Cambria Math" panose="02040503050406030204" pitchFamily="18" charset="0"/>
                          <a:ea typeface="Cambria Math" panose="02040503050406030204" pitchFamily="18" charset="0"/>
                        </a:rPr>
                        <m:t>)</m:t>
                      </m:r>
                    </m:oMath>
                  </m:oMathPara>
                </a14:m>
                <a:endParaRPr lang="fr-FR" sz="2000" dirty="0"/>
              </a:p>
              <a:p>
                <a:pPr marL="0" indent="0">
                  <a:buNone/>
                </a:pPr>
                <a:r>
                  <a:rPr lang="fr-FR" sz="2000" dirty="0"/>
                  <a:t>Vérification : (ceci permet de vérifier aussi la conjecture de Riemann)</a:t>
                </a:r>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47528" y="260649"/>
                <a:ext cx="8568952" cy="6336703"/>
              </a:xfrm>
              <a:blipFill>
                <a:blip r:embed="rId2"/>
                <a:stretch>
                  <a:fillRect l="-711" t="-1059"/>
                </a:stretch>
              </a:blipFill>
            </p:spPr>
            <p:txBody>
              <a:bodyPr/>
              <a:lstStyle/>
              <a:p>
                <a:r>
                  <a:rPr lang="fr-FR">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048" y="1916833"/>
            <a:ext cx="7761905" cy="4440739"/>
          </a:xfrm>
          <a:prstGeom prst="rect">
            <a:avLst/>
          </a:prstGeom>
        </p:spPr>
      </p:pic>
    </p:spTree>
    <p:extLst>
      <p:ext uri="{BB962C8B-B14F-4D97-AF65-F5344CB8AC3E}">
        <p14:creationId xmlns:p14="http://schemas.microsoft.com/office/powerpoint/2010/main" val="68093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1561" y="536148"/>
            <a:ext cx="7761905" cy="5857143"/>
          </a:xfrm>
        </p:spPr>
      </p:pic>
    </p:spTree>
    <p:extLst>
      <p:ext uri="{BB962C8B-B14F-4D97-AF65-F5344CB8AC3E}">
        <p14:creationId xmlns:p14="http://schemas.microsoft.com/office/powerpoint/2010/main" val="233391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260648"/>
                <a:ext cx="8640960" cy="6336704"/>
              </a:xfrm>
            </p:spPr>
            <p:txBody>
              <a:bodyPr>
                <a:normAutofit/>
              </a:bodyPr>
              <a:lstStyle/>
              <a:p>
                <a:pPr marL="0" indent="0">
                  <a:buNone/>
                </a:pPr>
                <a:r>
                  <a:rPr lang="fr-FR" sz="2000" dirty="0"/>
                  <a:t>Le terme d'erreur dans le théorème des nombres premiers  </a:t>
                </a:r>
                <a14:m>
                  <m:oMath xmlns:m="http://schemas.openxmlformats.org/officeDocument/2006/math">
                    <m:r>
                      <a:rPr lang="fr-FR" sz="2000" i="1">
                        <a:latin typeface="Cambria Math" panose="02040503050406030204" pitchFamily="18" charset="0"/>
                        <a:ea typeface="Cambria Math" panose="02040503050406030204" pitchFamily="18" charset="0"/>
                      </a:rPr>
                      <m:t>𝜋</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𝐿𝑖</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e>
                    </m:d>
                  </m:oMath>
                </a14:m>
                <a:r>
                  <a:rPr lang="fr-FR" sz="2000" dirty="0"/>
                  <a:t> dépond des zéros de </a:t>
                </a:r>
                <a14:m>
                  <m:oMath xmlns:m="http://schemas.openxmlformats.org/officeDocument/2006/math">
                    <m:r>
                      <a:rPr lang="fr-FR" sz="2000" i="1">
                        <a:latin typeface="Cambria Math" panose="02040503050406030204" pitchFamily="18" charset="0"/>
                        <a:ea typeface="Cambria Math" panose="02040503050406030204" pitchFamily="18" charset="0"/>
                      </a:rPr>
                      <m:t>𝜁</m:t>
                    </m:r>
                  </m:oMath>
                </a14:m>
                <a:r>
                  <a:rPr lang="fr-FR" sz="2000" dirty="0"/>
                  <a:t> ; en effet </a:t>
                </a:r>
              </a:p>
              <a:p>
                <a:pPr marL="0" indent="0">
                  <a:buNone/>
                </a:pPr>
                <a:endParaRPr lang="fr-FR" sz="2000" dirty="0"/>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𝜋</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e>
                      </m:d>
                      <m:r>
                        <a:rPr lang="fr-FR" sz="2000" i="1">
                          <a:latin typeface="Cambria Math" panose="02040503050406030204" pitchFamily="18" charset="0"/>
                          <a:ea typeface="Cambria Math" panose="02040503050406030204" pitchFamily="18" charset="0"/>
                        </a:rPr>
                        <m:t>+</m:t>
                      </m:r>
                      <m:nary>
                        <m:naryPr>
                          <m:chr m:val="∑"/>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𝑘</m:t>
                          </m:r>
                          <m:r>
                            <a:rPr lang="fr-FR" sz="2000" i="1">
                              <a:latin typeface="Cambria Math" panose="02040503050406030204" pitchFamily="18" charset="0"/>
                              <a:ea typeface="Cambria Math" panose="02040503050406030204" pitchFamily="18" charset="0"/>
                            </a:rPr>
                            <m:t>=2</m:t>
                          </m:r>
                        </m:sub>
                        <m:sup>
                          <m:r>
                            <a:rPr lang="fr-FR" sz="2000" i="1">
                              <a:latin typeface="Cambria Math" panose="02040503050406030204" pitchFamily="18" charset="0"/>
                              <a:ea typeface="Cambria Math" panose="02040503050406030204" pitchFamily="18" charset="0"/>
                            </a:rPr>
                            <m:t>+∞</m:t>
                          </m:r>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r>
                                <a:rPr lang="fr-FR" sz="2000" i="1">
                                  <a:latin typeface="Cambria Math" panose="02040503050406030204" pitchFamily="18" charset="0"/>
                                  <a:ea typeface="Cambria Math" panose="02040503050406030204" pitchFamily="18" charset="0"/>
                                </a:rPr>
                                <m:t>𝑘</m:t>
                              </m:r>
                            </m:den>
                          </m:f>
                          <m:r>
                            <a:rPr lang="fr-FR" sz="2000" i="1">
                              <a:latin typeface="Cambria Math" panose="02040503050406030204" pitchFamily="18" charset="0"/>
                              <a:ea typeface="Cambria Math" panose="02040503050406030204" pitchFamily="18" charset="0"/>
                            </a:rPr>
                            <m:t>𝜋</m:t>
                          </m:r>
                          <m:d>
                            <m:dPr>
                              <m:ctrlPr>
                                <a:rPr lang="fr-FR" sz="2000" i="1">
                                  <a:latin typeface="Cambria Math" panose="02040503050406030204" pitchFamily="18" charset="0"/>
                                  <a:ea typeface="Cambria Math" panose="02040503050406030204" pitchFamily="18" charset="0"/>
                                </a:rPr>
                              </m:ctrlPr>
                            </m:dPr>
                            <m:e>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𝑥</m:t>
                                  </m:r>
                                </m:e>
                                <m:sup>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r>
                                        <a:rPr lang="fr-FR" sz="2000" i="1">
                                          <a:latin typeface="Cambria Math" panose="02040503050406030204" pitchFamily="18" charset="0"/>
                                          <a:ea typeface="Cambria Math" panose="02040503050406030204" pitchFamily="18" charset="0"/>
                                        </a:rPr>
                                        <m:t>𝑘</m:t>
                                      </m:r>
                                    </m:den>
                                  </m:f>
                                </m:sup>
                              </m:sSup>
                            </m:e>
                          </m:d>
                        </m:e>
                      </m:nary>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𝑙𝑖</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𝑥</m:t>
                          </m:r>
                        </m:e>
                      </m:d>
                      <m:r>
                        <a:rPr lang="fr-FR" sz="2000" i="1">
                          <a:latin typeface="Cambria Math" panose="02040503050406030204" pitchFamily="18" charset="0"/>
                          <a:ea typeface="Cambria Math" panose="02040503050406030204" pitchFamily="18" charset="0"/>
                        </a:rPr>
                        <m:t>−</m:t>
                      </m:r>
                      <m:nary>
                        <m:naryPr>
                          <m:chr m:val="∑"/>
                          <m:supHide m:val="on"/>
                          <m:ctrlPr>
                            <a:rPr lang="fr-FR" sz="2000" i="1">
                              <a:latin typeface="Cambria Math" panose="02040503050406030204" pitchFamily="18" charset="0"/>
                              <a:ea typeface="Cambria Math" panose="02040503050406030204" pitchFamily="18" charset="0"/>
                            </a:rPr>
                          </m:ctrlPr>
                        </m:naryPr>
                        <m:sub>
                          <m:eqArr>
                            <m:eqArrPr>
                              <m:ctrlPr>
                                <a:rPr lang="fr-FR" sz="2000" i="1">
                                  <a:latin typeface="Cambria Math" panose="02040503050406030204" pitchFamily="18" charset="0"/>
                                  <a:ea typeface="Cambria Math" panose="02040503050406030204" pitchFamily="18" charset="0"/>
                                </a:rPr>
                              </m:ctrlPr>
                            </m:eqArrPr>
                            <m:e>
                              <m:r>
                                <m:rPr>
                                  <m:brk m:alnAt="7"/>
                                </m:rPr>
                                <a:rPr lang="fr-FR" sz="2000" i="1">
                                  <a:latin typeface="Cambria Math" panose="02040503050406030204" pitchFamily="18" charset="0"/>
                                  <a:ea typeface="Cambria Math" panose="02040503050406030204" pitchFamily="18" charset="0"/>
                                </a:rPr>
                                <m:t>𝜌</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é</m:t>
                              </m:r>
                              <m:r>
                                <a:rPr lang="fr-FR" sz="2000" i="1">
                                  <a:latin typeface="Cambria Math" panose="02040503050406030204" pitchFamily="18" charset="0"/>
                                  <a:ea typeface="Cambria Math" panose="02040503050406030204" pitchFamily="18" charset="0"/>
                                </a:rPr>
                                <m:t>𝑟𝑜</m:t>
                              </m:r>
                            </m:e>
                            <m:e>
                              <m:r>
                                <a:rPr lang="fr-FR" sz="2000" i="1">
                                  <a:latin typeface="Cambria Math" panose="02040503050406030204" pitchFamily="18" charset="0"/>
                                  <a:ea typeface="Cambria Math" panose="02040503050406030204" pitchFamily="18" charset="0"/>
                                </a:rPr>
                                <m:t>𝑛𝑜𝑛</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𝑡𝑟𝑖𝑣𝑖𝑎𝑙</m:t>
                              </m:r>
                            </m:e>
                            <m:e>
                              <m:r>
                                <a:rPr lang="fr-FR" sz="2000" i="1">
                                  <a:latin typeface="Cambria Math" panose="02040503050406030204" pitchFamily="18" charset="0"/>
                                  <a:ea typeface="Cambria Math" panose="02040503050406030204" pitchFamily="18" charset="0"/>
                                </a:rPr>
                                <m:t>𝑑𝑒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𝜁</m:t>
                              </m:r>
                            </m:e>
                          </m:eqArr>
                        </m:sub>
                        <m:sup/>
                        <m:e>
                          <m:r>
                            <a:rPr lang="fr-FR" sz="2000" i="1">
                              <a:latin typeface="Cambria Math" panose="02040503050406030204" pitchFamily="18" charset="0"/>
                              <a:ea typeface="Cambria Math" panose="02040503050406030204" pitchFamily="18" charset="0"/>
                            </a:rPr>
                            <m:t>𝑙𝑖</m:t>
                          </m:r>
                          <m:r>
                            <a:rPr lang="fr-FR" sz="2000" i="1">
                              <a:latin typeface="Cambria Math" panose="02040503050406030204" pitchFamily="18" charset="0"/>
                              <a:ea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𝑥</m:t>
                              </m:r>
                            </m:e>
                            <m:sup>
                              <m:r>
                                <a:rPr lang="fr-FR" sz="2000" i="1">
                                  <a:latin typeface="Cambria Math" panose="02040503050406030204" pitchFamily="18" charset="0"/>
                                  <a:ea typeface="Cambria Math" panose="02040503050406030204" pitchFamily="18" charset="0"/>
                                </a:rPr>
                                <m:t>𝜌</m:t>
                              </m:r>
                            </m:sup>
                          </m:sSup>
                          <m:r>
                            <a:rPr lang="fr-FR" sz="2000" i="1">
                              <a:latin typeface="Cambria Math" panose="02040503050406030204" pitchFamily="18" charset="0"/>
                              <a:ea typeface="Cambria Math" panose="02040503050406030204" pitchFamily="18" charset="0"/>
                            </a:rPr>
                            <m:t>)</m:t>
                          </m:r>
                        </m:e>
                      </m:nary>
                      <m:r>
                        <a:rPr lang="fr-FR" sz="2000" i="1">
                          <a:latin typeface="Cambria Math" panose="02040503050406030204" pitchFamily="18" charset="0"/>
                          <a:ea typeface="Cambria Math" panose="02040503050406030204" pitchFamily="18" charset="0"/>
                        </a:rPr>
                        <m:t>+</m:t>
                      </m:r>
                      <m:nary>
                        <m:naryPr>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𝑥</m:t>
                          </m:r>
                        </m:sub>
                        <m:sup>
                          <m:r>
                            <a:rPr lang="fr-FR" sz="2000" i="1">
                              <a:latin typeface="Cambria Math" panose="02040503050406030204" pitchFamily="18" charset="0"/>
                              <a:ea typeface="Cambria Math" panose="02040503050406030204" pitchFamily="18" charset="0"/>
                            </a:rPr>
                            <m:t>+∞</m:t>
                          </m:r>
                        </m:sup>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𝑑𝑡</m:t>
                              </m:r>
                            </m:num>
                            <m:den>
                              <m:r>
                                <a:rPr lang="fr-FR" sz="2000" i="1">
                                  <a:latin typeface="Cambria Math" panose="02040503050406030204" pitchFamily="18" charset="0"/>
                                  <a:ea typeface="Cambria Math" panose="02040503050406030204" pitchFamily="18" charset="0"/>
                                </a:rPr>
                                <m:t>𝑡</m:t>
                              </m:r>
                              <m:d>
                                <m:dPr>
                                  <m:ctrlPr>
                                    <a:rPr lang="fr-FR" sz="2000" i="1">
                                      <a:latin typeface="Cambria Math" panose="02040503050406030204" pitchFamily="18" charset="0"/>
                                      <a:ea typeface="Cambria Math" panose="02040503050406030204" pitchFamily="18" charset="0"/>
                                    </a:rPr>
                                  </m:ctrlPr>
                                </m:dPr>
                                <m:e>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𝑡</m:t>
                                      </m:r>
                                    </m:e>
                                    <m:sup>
                                      <m:r>
                                        <a:rPr lang="fr-FR" sz="2000" i="1">
                                          <a:latin typeface="Cambria Math" panose="02040503050406030204" pitchFamily="18" charset="0"/>
                                          <a:ea typeface="Cambria Math" panose="02040503050406030204" pitchFamily="18" charset="0"/>
                                        </a:rPr>
                                        <m:t>2</m:t>
                                      </m:r>
                                    </m:sup>
                                  </m:sSup>
                                  <m:r>
                                    <a:rPr lang="fr-FR" sz="2000" i="1">
                                      <a:latin typeface="Cambria Math" panose="02040503050406030204" pitchFamily="18" charset="0"/>
                                      <a:ea typeface="Cambria Math" panose="02040503050406030204" pitchFamily="18" charset="0"/>
                                    </a:rPr>
                                    <m:t>−1</m:t>
                                  </m:r>
                                </m:e>
                              </m:d>
                              <m:func>
                                <m:funcPr>
                                  <m:ctrlPr>
                                    <a:rPr lang="fr-FR" sz="2000" i="1">
                                      <a:latin typeface="Cambria Math" panose="02040503050406030204" pitchFamily="18" charset="0"/>
                                      <a:ea typeface="Cambria Math" panose="02040503050406030204" pitchFamily="18" charset="0"/>
                                    </a:rPr>
                                  </m:ctrlPr>
                                </m:funcPr>
                                <m:fName>
                                  <m:r>
                                    <m:rPr>
                                      <m:sty m:val="p"/>
                                    </m:rPr>
                                    <a:rPr lang="fr-FR" sz="2000">
                                      <a:latin typeface="Cambria Math" panose="02040503050406030204" pitchFamily="18" charset="0"/>
                                      <a:ea typeface="Cambria Math" panose="02040503050406030204" pitchFamily="18" charset="0"/>
                                    </a:rPr>
                                    <m:t>ln</m:t>
                                  </m:r>
                                </m:fName>
                                <m:e>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𝑡</m:t>
                                      </m:r>
                                    </m:e>
                                  </m:d>
                                </m:e>
                              </m:func>
                            </m:den>
                          </m:f>
                        </m:e>
                      </m:nary>
                      <m:r>
                        <a:rPr lang="fr-FR" sz="2000" i="1">
                          <a:latin typeface="Cambria Math" panose="02040503050406030204" pitchFamily="18" charset="0"/>
                          <a:ea typeface="Cambria Math" panose="02040503050406030204" pitchFamily="18" charset="0"/>
                        </a:rPr>
                        <m:t>−</m:t>
                      </m:r>
                      <m:r>
                        <m:rPr>
                          <m:sty m:val="p"/>
                        </m:rPr>
                        <a:rPr lang="fr-FR" sz="2000">
                          <a:latin typeface="Cambria Math" panose="02040503050406030204" pitchFamily="18" charset="0"/>
                          <a:ea typeface="Cambria Math" panose="02040503050406030204" pitchFamily="18" charset="0"/>
                        </a:rPr>
                        <m:t>ln</m:t>
                      </m:r>
                      <m:r>
                        <a:rPr lang="fr-FR" sz="2000" i="1">
                          <a:latin typeface="Cambria Math" panose="02040503050406030204" pitchFamily="18" charset="0"/>
                          <a:ea typeface="Cambria Math" panose="02040503050406030204" pitchFamily="18" charset="0"/>
                        </a:rPr>
                        <m:t>⁡(2)</m:t>
                      </m:r>
                    </m:oMath>
                  </m:oMathPara>
                </a14:m>
                <a:endParaRPr lang="fr-FR" sz="2000" dirty="0"/>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𝑜</m:t>
                      </m:r>
                      <m:r>
                        <a:rPr lang="fr-FR" sz="2000" i="1">
                          <a:latin typeface="Cambria Math" panose="02040503050406030204" pitchFamily="18" charset="0"/>
                        </a:rPr>
                        <m:t>ù,   </m:t>
                      </m:r>
                      <m:r>
                        <a:rPr lang="fr-FR" sz="2000" i="1">
                          <a:latin typeface="Cambria Math" panose="02040503050406030204" pitchFamily="18" charset="0"/>
                        </a:rPr>
                        <m:t>𝑙𝑖</m:t>
                      </m:r>
                      <m:d>
                        <m:dPr>
                          <m:ctrlPr>
                            <a:rPr lang="fr-FR" sz="2000" i="1">
                              <a:latin typeface="Cambria Math" panose="02040503050406030204" pitchFamily="18" charset="0"/>
                            </a:rPr>
                          </m:ctrlPr>
                        </m:dPr>
                        <m:e>
                          <m:r>
                            <a:rPr lang="fr-FR" sz="2000" i="1">
                              <a:latin typeface="Cambria Math" panose="02040503050406030204" pitchFamily="18" charset="0"/>
                            </a:rPr>
                            <m:t>𝑥</m:t>
                          </m:r>
                        </m:e>
                      </m:d>
                      <m:r>
                        <a:rPr lang="fr-FR" sz="2000" i="1">
                          <a:latin typeface="Cambria Math" panose="02040503050406030204" pitchFamily="18" charset="0"/>
                        </a:rPr>
                        <m:t>=</m:t>
                      </m:r>
                      <m:nary>
                        <m:naryPr>
                          <m:ctrlPr>
                            <a:rPr lang="fr-FR" sz="2000" i="1">
                              <a:latin typeface="Cambria Math" panose="02040503050406030204" pitchFamily="18" charset="0"/>
                            </a:rPr>
                          </m:ctrlPr>
                        </m:naryPr>
                        <m:sub>
                          <m:r>
                            <m:rPr>
                              <m:brk m:alnAt="23"/>
                            </m:rPr>
                            <a:rPr lang="fr-FR" sz="2000" i="1">
                              <a:latin typeface="Cambria Math" panose="02040503050406030204" pitchFamily="18" charset="0"/>
                            </a:rPr>
                            <m:t>0</m:t>
                          </m:r>
                        </m:sub>
                        <m:sup>
                          <m:r>
                            <a:rPr lang="fr-FR" sz="2000" i="1">
                              <a:latin typeface="Cambria Math" panose="02040503050406030204" pitchFamily="18" charset="0"/>
                            </a:rPr>
                            <m:t>+</m:t>
                          </m:r>
                          <m:r>
                            <a:rPr lang="fr-FR" sz="2000" i="1">
                              <a:latin typeface="Cambria Math" panose="02040503050406030204" pitchFamily="18" charset="0"/>
                              <a:ea typeface="Cambria Math" panose="02040503050406030204" pitchFamily="18" charset="0"/>
                            </a:rPr>
                            <m:t>∞</m:t>
                          </m:r>
                        </m:sup>
                        <m:e>
                          <m:f>
                            <m:fPr>
                              <m:ctrlPr>
                                <a:rPr lang="fr-FR" sz="2000" i="1">
                                  <a:latin typeface="Cambria Math" panose="02040503050406030204" pitchFamily="18" charset="0"/>
                                </a:rPr>
                              </m:ctrlPr>
                            </m:fPr>
                            <m:num>
                              <m:r>
                                <a:rPr lang="fr-FR" sz="2000" i="1">
                                  <a:latin typeface="Cambria Math" panose="02040503050406030204" pitchFamily="18" charset="0"/>
                                </a:rPr>
                                <m:t>𝑑𝑡</m:t>
                              </m:r>
                            </m:num>
                            <m:den>
                              <m:r>
                                <m:rPr>
                                  <m:sty m:val="p"/>
                                </m:rPr>
                                <a:rPr lang="fr-FR" sz="2000">
                                  <a:latin typeface="Cambria Math" panose="02040503050406030204" pitchFamily="18" charset="0"/>
                                </a:rPr>
                                <m:t>ln</m:t>
                              </m:r>
                              <m:r>
                                <a:rPr lang="fr-FR" sz="2000" i="1">
                                  <a:latin typeface="Cambria Math" panose="02040503050406030204" pitchFamily="18" charset="0"/>
                                </a:rPr>
                                <m:t>⁡(</m:t>
                              </m:r>
                              <m:r>
                                <a:rPr lang="fr-FR" sz="2000" i="1">
                                  <a:latin typeface="Cambria Math" panose="02040503050406030204" pitchFamily="18" charset="0"/>
                                </a:rPr>
                                <m:t>𝑡</m:t>
                              </m:r>
                              <m:r>
                                <a:rPr lang="fr-FR" sz="2000" i="1">
                                  <a:latin typeface="Cambria Math" panose="02040503050406030204" pitchFamily="18" charset="0"/>
                                </a:rPr>
                                <m:t>)</m:t>
                              </m:r>
                            </m:den>
                          </m:f>
                        </m:e>
                      </m:nary>
                    </m:oMath>
                  </m:oMathPara>
                </a14:m>
                <a:endParaRPr lang="fr-FR" sz="2000" dirty="0"/>
              </a:p>
              <a:p>
                <a:pPr marL="0" indent="0">
                  <a:buNone/>
                </a:pPr>
                <a:endParaRPr lang="fr-F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260648"/>
                <a:ext cx="8640960" cy="6336704"/>
              </a:xfrm>
              <a:blipFill>
                <a:blip r:embed="rId2"/>
                <a:stretch>
                  <a:fillRect l="-705" t="-1059" r="-987"/>
                </a:stretch>
              </a:blipFill>
            </p:spPr>
            <p:txBody>
              <a:bodyPr/>
              <a:lstStyle/>
              <a:p>
                <a:r>
                  <a:rPr lang="fr-FR">
                    <a:noFill/>
                  </a:rPr>
                  <a:t> </a:t>
                </a:r>
              </a:p>
            </p:txBody>
          </p:sp>
        </mc:Fallback>
      </mc:AlternateContent>
    </p:spTree>
    <p:extLst>
      <p:ext uri="{BB962C8B-B14F-4D97-AF65-F5344CB8AC3E}">
        <p14:creationId xmlns:p14="http://schemas.microsoft.com/office/powerpoint/2010/main" val="113333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520" y="260649"/>
                <a:ext cx="8640960" cy="6336703"/>
              </a:xfrm>
            </p:spPr>
            <p:txBody>
              <a:bodyPr>
                <a:normAutofit/>
              </a:bodyPr>
              <a:lstStyle/>
              <a:p>
                <a:pPr marL="0" indent="0">
                  <a:buNone/>
                </a:pPr>
                <a:r>
                  <a:rPr lang="fr-FR" sz="2000" b="1" dirty="0">
                    <a:solidFill>
                      <a:schemeClr val="accent4"/>
                    </a:solidFill>
                  </a:rPr>
                  <a:t>(e) Application en cryptographie(RSA):</a:t>
                </a:r>
              </a:p>
              <a:p>
                <a:r>
                  <a:rPr lang="fr-FR" sz="2000" b="1" u="sng" dirty="0"/>
                  <a:t>but</a:t>
                </a:r>
                <a:r>
                  <a:rPr lang="fr-FR" sz="2000" b="1" dirty="0"/>
                  <a:t>:</a:t>
                </a:r>
              </a:p>
              <a:p>
                <a:pPr marL="0" indent="0">
                  <a:buNone/>
                </a:pPr>
                <a:r>
                  <a:rPr lang="fr-FR" sz="2000" dirty="0"/>
                  <a:t>transmettre des informations confidentielles de façon sécurisée </a:t>
                </a:r>
              </a:p>
              <a:p>
                <a:r>
                  <a:rPr lang="fr-FR" sz="2000" b="1" u="sng" dirty="0"/>
                  <a:t>Principes de la cryptographie</a:t>
                </a:r>
                <a:r>
                  <a:rPr lang="fr-FR" sz="2000" b="1" dirty="0"/>
                  <a:t>: </a:t>
                </a:r>
              </a:p>
              <a:p>
                <a:pPr marL="0" indent="0">
                  <a:buNone/>
                </a:pPr>
                <a:r>
                  <a:rPr lang="fr-FR" sz="2000" dirty="0"/>
                  <a:t>*le codage secret d'un message </a:t>
                </a:r>
              </a:p>
              <a:p>
                <a:pPr marL="0" indent="0">
                  <a:buNone/>
                </a:pPr>
                <a:r>
                  <a:rPr lang="fr-FR" sz="2000" dirty="0"/>
                  <a:t>*le décodage d'un message codé</a:t>
                </a:r>
              </a:p>
              <a:p>
                <a:r>
                  <a:rPr lang="fr-FR" sz="2000" b="1" u="sng" dirty="0"/>
                  <a:t>exemple</a:t>
                </a:r>
                <a:r>
                  <a:rPr lang="fr-FR" sz="2000" b="1" dirty="0"/>
                  <a:t>: </a:t>
                </a:r>
                <a:r>
                  <a:rPr lang="fr-FR" sz="2000" dirty="0"/>
                  <a:t>RSA</a:t>
                </a:r>
              </a:p>
              <a:p>
                <a:pPr marL="0" indent="0">
                  <a:buNone/>
                </a:pPr>
                <a:r>
                  <a:rPr lang="fr-FR" sz="2000" dirty="0"/>
                  <a:t>On utilise la proposition suivante:</a:t>
                </a:r>
              </a:p>
              <a:p>
                <a:pPr marL="0" indent="0">
                  <a:buNone/>
                </a:pPr>
                <a:endParaRPr lang="fr-FR" sz="2000" dirty="0"/>
              </a:p>
              <a:p>
                <a:pPr marL="0" indent="0" algn="r">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rPr>
                        <m:t>𝑝</m:t>
                      </m:r>
                      <m:r>
                        <a:rPr lang="fr-FR" sz="2000" i="1">
                          <a:latin typeface="Cambria Math" panose="02040503050406030204" pitchFamily="18" charset="0"/>
                        </a:rPr>
                        <m:t> </m:t>
                      </m:r>
                      <m:r>
                        <a:rPr lang="fr-FR" sz="2000" i="1">
                          <a:latin typeface="Cambria Math" panose="02040503050406030204" pitchFamily="18" charset="0"/>
                        </a:rPr>
                        <m:t>𝑒𝑡</m:t>
                      </m:r>
                      <m:r>
                        <a:rPr lang="fr-FR" sz="2000" i="1">
                          <a:latin typeface="Cambria Math" panose="02040503050406030204" pitchFamily="18" charset="0"/>
                        </a:rPr>
                        <m:t> </m:t>
                      </m:r>
                      <m:r>
                        <a:rPr lang="fr-FR" sz="2000" i="1">
                          <a:latin typeface="Cambria Math" panose="02040503050406030204" pitchFamily="18" charset="0"/>
                        </a:rPr>
                        <m:t>𝑞</m:t>
                      </m:r>
                      <m:r>
                        <a:rPr lang="fr-FR" sz="2000" i="1">
                          <a:latin typeface="Cambria Math" panose="02040503050406030204" pitchFamily="18" charset="0"/>
                        </a:rPr>
                        <m:t> </m:t>
                      </m:r>
                      <m:r>
                        <a:rPr lang="fr-FR" sz="2000" i="1">
                          <a:latin typeface="Cambria Math" panose="02040503050406030204" pitchFamily="18" charset="0"/>
                        </a:rPr>
                        <m:t>𝑝𝑟𝑒𝑚𝑖𝑒𝑟𝑠</m:t>
                      </m:r>
                      <m:r>
                        <a:rPr lang="fr-FR" sz="2000" i="1">
                          <a:latin typeface="Cambria Math" panose="02040503050406030204" pitchFamily="18" charset="0"/>
                        </a:rPr>
                        <m:t>,  </m:t>
                      </m:r>
                      <m:r>
                        <a:rPr lang="fr-FR" sz="2000" i="1">
                          <a:latin typeface="Cambria Math" panose="02040503050406030204" pitchFamily="18" charset="0"/>
                        </a:rPr>
                        <m:t>𝑛</m:t>
                      </m:r>
                      <m:r>
                        <a:rPr lang="fr-FR" sz="2000" i="1">
                          <a:latin typeface="Cambria Math" panose="02040503050406030204" pitchFamily="18" charset="0"/>
                        </a:rPr>
                        <m:t>=</m:t>
                      </m:r>
                      <m:r>
                        <a:rPr lang="fr-FR" sz="2000" i="1">
                          <a:latin typeface="Cambria Math" panose="02040503050406030204" pitchFamily="18" charset="0"/>
                        </a:rPr>
                        <m:t>𝑝𝑞</m:t>
                      </m:r>
                      <m:r>
                        <a:rPr lang="fr-FR" sz="2000" i="1">
                          <a:latin typeface="Cambria Math" panose="02040503050406030204" pitchFamily="18" charset="0"/>
                        </a:rPr>
                        <m:t>,   </m:t>
                      </m:r>
                      <m:r>
                        <a:rPr lang="fr-FR" sz="2000" i="1">
                          <a:latin typeface="Cambria Math" panose="02040503050406030204" pitchFamily="18" charset="0"/>
                        </a:rPr>
                        <m:t>h</m:t>
                      </m:r>
                      <m:r>
                        <a:rPr lang="fr-FR" sz="2000" i="1">
                          <a:latin typeface="Cambria Math" panose="02040503050406030204" pitchFamily="18" charset="0"/>
                        </a:rPr>
                        <m:t>=(</m:t>
                      </m:r>
                      <m:r>
                        <a:rPr lang="fr-FR" sz="2000" i="1">
                          <a:latin typeface="Cambria Math" panose="02040503050406030204" pitchFamily="18" charset="0"/>
                        </a:rPr>
                        <m:t>𝑝</m:t>
                      </m:r>
                      <m:r>
                        <a:rPr lang="fr-FR" sz="2000" i="1">
                          <a:latin typeface="Cambria Math" panose="02040503050406030204" pitchFamily="18" charset="0"/>
                        </a:rPr>
                        <m:t>−1)(</m:t>
                      </m:r>
                      <m:r>
                        <a:rPr lang="fr-FR" sz="2000" i="1">
                          <a:latin typeface="Cambria Math" panose="02040503050406030204" pitchFamily="18" charset="0"/>
                        </a:rPr>
                        <m:t>𝑞</m:t>
                      </m:r>
                      <m:r>
                        <a:rPr lang="fr-FR" sz="2000" i="1">
                          <a:latin typeface="Cambria Math" panose="02040503050406030204" pitchFamily="18" charset="0"/>
                        </a:rPr>
                        <m:t>−1)</m:t>
                      </m:r>
                    </m:oMath>
                  </m:oMathPara>
                </a14:m>
                <a:endParaRPr lang="fr-FR" sz="2000" dirty="0"/>
              </a:p>
              <a:p>
                <a:pPr marL="0" indent="0" algn="r">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rPr>
                        <m:t>𝑒</m:t>
                      </m:r>
                      <m:r>
                        <a:rPr lang="fr-FR" sz="2000" i="1">
                          <a:latin typeface="Cambria Math" panose="02040503050406030204" pitchFamily="18" charset="0"/>
                        </a:rPr>
                        <m:t> </m:t>
                      </m:r>
                      <m:r>
                        <a:rPr lang="fr-FR" sz="2000" i="1">
                          <a:latin typeface="Cambria Math" panose="02040503050406030204" pitchFamily="18" charset="0"/>
                        </a:rPr>
                        <m:t>𝑡𝑒𝑙</m:t>
                      </m:r>
                      <m:r>
                        <a:rPr lang="fr-FR" sz="2000" i="1">
                          <a:latin typeface="Cambria Math" panose="02040503050406030204" pitchFamily="18" charset="0"/>
                        </a:rPr>
                        <m:t> </m:t>
                      </m:r>
                      <m:r>
                        <a:rPr lang="fr-FR" sz="2000" i="1">
                          <a:latin typeface="Cambria Math" panose="02040503050406030204" pitchFamily="18" charset="0"/>
                        </a:rPr>
                        <m:t>𝑞𝑢𝑒</m:t>
                      </m:r>
                      <m:r>
                        <a:rPr lang="fr-FR" sz="2000" i="1">
                          <a:latin typeface="Cambria Math" panose="02040503050406030204" pitchFamily="18" charset="0"/>
                        </a:rPr>
                        <m:t> </m:t>
                      </m:r>
                      <m:r>
                        <a:rPr lang="fr-FR" sz="2000" i="1">
                          <a:latin typeface="Cambria Math" panose="02040503050406030204" pitchFamily="18" charset="0"/>
                        </a:rPr>
                        <m:t>𝑒</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h</m:t>
                      </m:r>
                      <m:r>
                        <a:rPr lang="fr-FR" sz="2000" i="1">
                          <a:latin typeface="Cambria Math" panose="02040503050406030204" pitchFamily="18" charset="0"/>
                          <a:ea typeface="Cambria Math" panose="02040503050406030204" pitchFamily="18" charset="0"/>
                        </a:rPr>
                        <m:t>=1</m:t>
                      </m:r>
                    </m:oMath>
                  </m:oMathPara>
                </a14:m>
                <a:endParaRPr lang="fr-FR" sz="2000" dirty="0">
                  <a:ea typeface="Cambria Math" panose="02040503050406030204" pitchFamily="18" charset="0"/>
                </a:endParaRPr>
              </a:p>
              <a:p>
                <a:pPr marL="0" indent="0" algn="r">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ea typeface="Cambria Math" panose="02040503050406030204" pitchFamily="18" charset="0"/>
                        </a:rPr>
                        <m:t>𝑑</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𝑡𝑒𝑙</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𝑞𝑢𝑒</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𝑑</m:t>
                      </m:r>
                      <m:r>
                        <a:rPr lang="fr-FR" sz="2000" i="1">
                          <a:latin typeface="Cambria Math" panose="02040503050406030204" pitchFamily="18" charset="0"/>
                          <a:ea typeface="Cambria Math" panose="02040503050406030204" pitchFamily="18" charset="0"/>
                        </a:rPr>
                        <m:t>&lt;</m:t>
                      </m:r>
                      <m:r>
                        <a:rPr lang="fr-FR" sz="2000" i="1">
                          <a:latin typeface="Cambria Math" panose="02040503050406030204" pitchFamily="18" charset="0"/>
                          <a:ea typeface="Cambria Math" panose="02040503050406030204" pitchFamily="18" charset="0"/>
                        </a:rPr>
                        <m:t>h</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𝑒𝑡</m:t>
                      </m:r>
                      <m:r>
                        <a:rPr lang="fr-FR" sz="2000" i="1">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𝑒𝑑</m:t>
                      </m:r>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h</m:t>
                      </m:r>
                      <m:r>
                        <a:rPr lang="fr-FR" sz="2000" i="1">
                          <a:latin typeface="Cambria Math" panose="02040503050406030204" pitchFamily="18" charset="0"/>
                          <a:ea typeface="Cambria Math" panose="02040503050406030204" pitchFamily="18" charset="0"/>
                        </a:rPr>
                        <m:t>]</m:t>
                      </m:r>
                    </m:oMath>
                  </m:oMathPara>
                </a14:m>
                <a:endParaRPr lang="fr-FR" sz="2000" dirty="0">
                  <a:ea typeface="Cambria Math" panose="02040503050406030204" pitchFamily="18" charset="0"/>
                </a:endParaRPr>
              </a:p>
              <a:p>
                <a:pPr marL="0" indent="0" algn="r">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=1 </m:t>
                      </m:r>
                    </m:oMath>
                  </m:oMathPara>
                </a14:m>
                <a:endParaRPr lang="fr-FR" sz="2000" dirty="0">
                  <a:ea typeface="Cambria Math" panose="02040503050406030204" pitchFamily="18" charset="0"/>
                </a:endParaRPr>
              </a:p>
              <a:p>
                <a:pPr marL="0" indent="0" algn="r">
                  <a:buNone/>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ea typeface="Cambria Math" panose="02040503050406030204" pitchFamily="18" charset="0"/>
                        </a:rPr>
                        <m:t>𝑎𝑙𝑜𝑟𝑠</m:t>
                      </m:r>
                      <m:r>
                        <a:rPr lang="fr-FR" sz="2000" i="1">
                          <a:latin typeface="Cambria Math" panose="02040503050406030204" pitchFamily="18" charset="0"/>
                          <a:ea typeface="Cambria Math" panose="02040503050406030204" pitchFamily="18" charset="0"/>
                        </a:rPr>
                        <m:t>: </m:t>
                      </m:r>
                      <m:sSup>
                        <m:sSupPr>
                          <m:ctrlPr>
                            <a:rPr lang="fr-FR" sz="2000" i="1">
                              <a:solidFill>
                                <a:schemeClr val="accent2"/>
                              </a:solidFill>
                              <a:latin typeface="Cambria Math" panose="02040503050406030204" pitchFamily="18" charset="0"/>
                              <a:ea typeface="Cambria Math" panose="02040503050406030204" pitchFamily="18" charset="0"/>
                            </a:rPr>
                          </m:ctrlPr>
                        </m:sSupPr>
                        <m:e>
                          <m:r>
                            <a:rPr lang="fr-FR" sz="2000" i="1">
                              <a:solidFill>
                                <a:schemeClr val="accent2"/>
                              </a:solidFill>
                              <a:latin typeface="Cambria Math" panose="02040503050406030204" pitchFamily="18" charset="0"/>
                              <a:ea typeface="Cambria Math" panose="02040503050406030204" pitchFamily="18" charset="0"/>
                            </a:rPr>
                            <m:t>𝑎</m:t>
                          </m:r>
                        </m:e>
                        <m:sup>
                          <m:r>
                            <a:rPr lang="fr-FR" sz="2000" i="1">
                              <a:solidFill>
                                <a:schemeClr val="accent2"/>
                              </a:solidFill>
                              <a:latin typeface="Cambria Math" panose="02040503050406030204" pitchFamily="18" charset="0"/>
                              <a:ea typeface="Cambria Math" panose="02040503050406030204" pitchFamily="18" charset="0"/>
                            </a:rPr>
                            <m:t>𝑒𝑑</m:t>
                          </m:r>
                        </m:sup>
                      </m:sSup>
                      <m:r>
                        <a:rPr lang="fr-FR" sz="2000" i="1">
                          <a:solidFill>
                            <a:schemeClr val="accent2"/>
                          </a:solidFill>
                          <a:latin typeface="Cambria Math" panose="02040503050406030204" pitchFamily="18" charset="0"/>
                          <a:ea typeface="Cambria Math" panose="02040503050406030204" pitchFamily="18" charset="0"/>
                        </a:rPr>
                        <m:t>≡</m:t>
                      </m:r>
                      <m:r>
                        <a:rPr lang="fr-FR" sz="2000" i="1">
                          <a:solidFill>
                            <a:schemeClr val="accent2"/>
                          </a:solidFill>
                          <a:latin typeface="Cambria Math" panose="02040503050406030204" pitchFamily="18" charset="0"/>
                          <a:ea typeface="Cambria Math" panose="02040503050406030204" pitchFamily="18" charset="0"/>
                        </a:rPr>
                        <m:t>𝑎</m:t>
                      </m:r>
                      <m:r>
                        <a:rPr lang="fr-FR" sz="2000" i="1">
                          <a:solidFill>
                            <a:schemeClr val="accent2"/>
                          </a:solidFill>
                          <a:latin typeface="Cambria Math" panose="02040503050406030204" pitchFamily="18" charset="0"/>
                          <a:ea typeface="Cambria Math" panose="02040503050406030204" pitchFamily="18" charset="0"/>
                        </a:rPr>
                        <m:t>[</m:t>
                      </m:r>
                      <m:r>
                        <a:rPr lang="fr-FR" sz="2000" i="1">
                          <a:solidFill>
                            <a:schemeClr val="accent2"/>
                          </a:solidFill>
                          <a:latin typeface="Cambria Math" panose="02040503050406030204" pitchFamily="18" charset="0"/>
                          <a:ea typeface="Cambria Math" panose="02040503050406030204" pitchFamily="18" charset="0"/>
                        </a:rPr>
                        <m:t>𝑛</m:t>
                      </m:r>
                      <m:r>
                        <a:rPr lang="fr-FR" sz="2000" i="1">
                          <a:solidFill>
                            <a:schemeClr val="accent2"/>
                          </a:solidFill>
                          <a:latin typeface="Cambria Math" panose="02040503050406030204" pitchFamily="18" charset="0"/>
                          <a:ea typeface="Cambria Math" panose="02040503050406030204" pitchFamily="18" charset="0"/>
                        </a:rPr>
                        <m:t>]</m:t>
                      </m:r>
                    </m:oMath>
                  </m:oMathPara>
                </a14:m>
                <a:endParaRPr lang="fr-FR" sz="2000" dirty="0">
                  <a:solidFill>
                    <a:schemeClr val="accent2"/>
                  </a:solidFill>
                  <a:ea typeface="Cambria Math" panose="02040503050406030204" pitchFamily="18" charset="0"/>
                </a:endParaRPr>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b="1"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520" y="260649"/>
                <a:ext cx="8640960" cy="6336703"/>
              </a:xfrm>
              <a:blipFill>
                <a:blip r:embed="rId2"/>
                <a:stretch>
                  <a:fillRect l="-705" t="-1059"/>
                </a:stretch>
              </a:blipFill>
            </p:spPr>
            <p:txBody>
              <a:bodyPr/>
              <a:lstStyle/>
              <a:p>
                <a:r>
                  <a:rPr lang="fr-FR">
                    <a:noFill/>
                  </a:rPr>
                  <a:t> </a:t>
                </a:r>
              </a:p>
            </p:txBody>
          </p:sp>
        </mc:Fallback>
      </mc:AlternateContent>
    </p:spTree>
    <p:extLst>
      <p:ext uri="{BB962C8B-B14F-4D97-AF65-F5344CB8AC3E}">
        <p14:creationId xmlns:p14="http://schemas.microsoft.com/office/powerpoint/2010/main" val="15734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381305053"/>
                  </p:ext>
                </p:extLst>
              </p:nvPr>
            </p:nvGraphicFramePr>
            <p:xfrm>
              <a:off x="1843491" y="238288"/>
              <a:ext cx="8642350" cy="6264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381305053"/>
                  </p:ext>
                </p:extLst>
              </p:nvPr>
            </p:nvGraphicFramePr>
            <p:xfrm>
              <a:off x="1843491" y="238288"/>
              <a:ext cx="8642350" cy="6264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7392144" y="4797153"/>
                <a:ext cx="172819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𝑟𝑒𝑠𝑡𝑒</m:t>
                      </m:r>
                      <m:r>
                        <a:rPr lang="fr-FR" i="1">
                          <a:latin typeface="Cambria Math" panose="02040503050406030204" pitchFamily="18" charset="0"/>
                        </a:rPr>
                        <m:t> </m:t>
                      </m:r>
                      <m:r>
                        <a:rPr lang="fr-FR" i="1">
                          <a:latin typeface="Cambria Math" panose="02040503050406030204" pitchFamily="18" charset="0"/>
                        </a:rPr>
                        <m:t>𝑑𝑒</m:t>
                      </m:r>
                      <m:r>
                        <a:rPr lang="fr-FR" i="1">
                          <a:latin typeface="Cambria Math" panose="02040503050406030204" pitchFamily="18" charset="0"/>
                        </a:rPr>
                        <m:t> </m:t>
                      </m:r>
                      <m:sSup>
                        <m:sSupPr>
                          <m:ctrlPr>
                            <a:rPr lang="fr-FR" i="1">
                              <a:latin typeface="Cambria Math" panose="02040503050406030204" pitchFamily="18" charset="0"/>
                            </a:rPr>
                          </m:ctrlPr>
                        </m:sSupPr>
                        <m:e>
                          <m:r>
                            <a:rPr lang="fr-FR" i="1">
                              <a:latin typeface="Cambria Math" panose="02040503050406030204" pitchFamily="18" charset="0"/>
                            </a:rPr>
                            <m:t>𝑎</m:t>
                          </m:r>
                        </m:e>
                        <m:sup>
                          <m:r>
                            <a:rPr lang="fr-FR" i="1">
                              <a:latin typeface="Cambria Math" panose="02040503050406030204" pitchFamily="18" charset="0"/>
                            </a:rPr>
                            <m:t>𝑒</m:t>
                          </m:r>
                        </m:sup>
                      </m:sSup>
                      <m:r>
                        <a:rPr lang="fr-FR" i="1">
                          <a:latin typeface="Cambria Math" panose="02040503050406030204" pitchFamily="18" charset="0"/>
                        </a:rPr>
                        <m:t>[</m:t>
                      </m:r>
                      <m:r>
                        <a:rPr lang="fr-FR" i="1">
                          <a:latin typeface="Cambria Math" panose="02040503050406030204" pitchFamily="18" charset="0"/>
                        </a:rPr>
                        <m:t>𝑛</m:t>
                      </m:r>
                      <m:r>
                        <a:rPr lang="fr-FR" i="1">
                          <a:latin typeface="Cambria Math" panose="02040503050406030204" pitchFamily="18" charset="0"/>
                        </a:rPr>
                        <m:t>]</m:t>
                      </m:r>
                    </m:oMath>
                  </m:oMathPara>
                </a14:m>
                <a:endParaRPr lang="en-US" dirty="0"/>
              </a:p>
              <a:p>
                <a:endParaRPr lang="fr-FR" dirty="0"/>
              </a:p>
            </p:txBody>
          </p:sp>
        </mc:Choice>
        <mc:Fallback xmlns="">
          <p:sp>
            <p:nvSpPr>
              <p:cNvPr id="5" name="TextBox 4"/>
              <p:cNvSpPr txBox="1">
                <a:spLocks noRot="1" noChangeAspect="1" noMove="1" noResize="1" noEditPoints="1" noAdjustHandles="1" noChangeArrowheads="1" noChangeShapeType="1" noTextEdit="1"/>
              </p:cNvSpPr>
              <p:nvPr/>
            </p:nvSpPr>
            <p:spPr>
              <a:xfrm>
                <a:off x="7392144" y="4797153"/>
                <a:ext cx="1728192" cy="646331"/>
              </a:xfrm>
              <a:prstGeom prst="rect">
                <a:avLst/>
              </a:prstGeom>
              <a:blipFill>
                <a:blip r:embed="rId11"/>
                <a:stretch>
                  <a:fillRect/>
                </a:stretch>
              </a:blipFill>
            </p:spPr>
            <p:txBody>
              <a:bodyPr/>
              <a:lstStyle/>
              <a:p>
                <a:r>
                  <a:rPr lang="fr-FR">
                    <a:noFill/>
                  </a:rPr>
                  <a:t> </a:t>
                </a:r>
              </a:p>
            </p:txBody>
          </p:sp>
        </mc:Fallback>
      </mc:AlternateContent>
      <p:sp>
        <p:nvSpPr>
          <p:cNvPr id="6" name="TextBox 5"/>
          <p:cNvSpPr txBox="1"/>
          <p:nvPr/>
        </p:nvSpPr>
        <p:spPr>
          <a:xfrm>
            <a:off x="7392144" y="1556792"/>
            <a:ext cx="1872208" cy="369332"/>
          </a:xfrm>
          <a:prstGeom prst="rect">
            <a:avLst/>
          </a:prstGeom>
          <a:noFill/>
        </p:spPr>
        <p:txBody>
          <a:bodyPr wrap="square" rtlCol="0">
            <a:spAutoFit/>
          </a:bodyPr>
          <a:lstStyle/>
          <a:p>
            <a:r>
              <a:rPr lang="fr-FR" dirty="0"/>
              <a:t>calculer</a:t>
            </a:r>
          </a:p>
        </p:txBody>
      </p:sp>
      <p:sp>
        <p:nvSpPr>
          <p:cNvPr id="7" name="TextBox 6"/>
          <p:cNvSpPr txBox="1"/>
          <p:nvPr/>
        </p:nvSpPr>
        <p:spPr>
          <a:xfrm>
            <a:off x="3647381" y="4612486"/>
            <a:ext cx="1872208" cy="369332"/>
          </a:xfrm>
          <a:prstGeom prst="rect">
            <a:avLst/>
          </a:prstGeom>
          <a:noFill/>
        </p:spPr>
        <p:txBody>
          <a:bodyPr wrap="square" rtlCol="0">
            <a:spAutoFit/>
          </a:bodyPr>
          <a:lstStyle/>
          <a:p>
            <a:r>
              <a:rPr lang="fr-FR" dirty="0"/>
              <a:t>calculer</a:t>
            </a:r>
          </a:p>
        </p:txBody>
      </p:sp>
      <mc:AlternateContent xmlns:mc="http://schemas.openxmlformats.org/markup-compatibility/2006" xmlns:a14="http://schemas.microsoft.com/office/drawing/2010/main">
        <mc:Choice Requires="a14">
          <p:sp>
            <p:nvSpPr>
              <p:cNvPr id="8" name="TextBox 7"/>
              <p:cNvSpPr txBox="1"/>
              <p:nvPr/>
            </p:nvSpPr>
            <p:spPr>
              <a:xfrm>
                <a:off x="2999656" y="1556793"/>
                <a:ext cx="1728192" cy="666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𝑟𝑒𝑠𝑡𝑒</m:t>
                      </m:r>
                      <m:r>
                        <a:rPr lang="fr-FR" i="1">
                          <a:latin typeface="Cambria Math" panose="02040503050406030204" pitchFamily="18" charset="0"/>
                        </a:rPr>
                        <m:t> </m:t>
                      </m:r>
                      <m:r>
                        <a:rPr lang="fr-FR" i="1">
                          <a:latin typeface="Cambria Math" panose="02040503050406030204" pitchFamily="18" charset="0"/>
                        </a:rPr>
                        <m:t>𝑑𝑒</m:t>
                      </m:r>
                      <m:r>
                        <a:rPr lang="fr-FR" i="1">
                          <a:latin typeface="Cambria Math" panose="02040503050406030204" pitchFamily="18" charset="0"/>
                        </a:rPr>
                        <m:t> </m:t>
                      </m:r>
                      <m:sSup>
                        <m:sSupPr>
                          <m:ctrlPr>
                            <a:rPr lang="fr-FR" i="1">
                              <a:latin typeface="Cambria Math" panose="02040503050406030204" pitchFamily="18" charset="0"/>
                            </a:rPr>
                          </m:ctrlPr>
                        </m:sSupPr>
                        <m:e>
                          <m:r>
                            <a:rPr lang="fr-FR" i="1">
                              <a:latin typeface="Cambria Math" panose="02040503050406030204" pitchFamily="18" charset="0"/>
                            </a:rPr>
                            <m:t>𝑏</m:t>
                          </m:r>
                        </m:e>
                        <m:sup>
                          <m:r>
                            <a:rPr lang="fr-FR" i="1">
                              <a:latin typeface="Cambria Math" panose="02040503050406030204" pitchFamily="18" charset="0"/>
                            </a:rPr>
                            <m:t>𝑑</m:t>
                          </m:r>
                        </m:sup>
                      </m:sSup>
                      <m:r>
                        <a:rPr lang="fr-FR" i="1">
                          <a:latin typeface="Cambria Math" panose="02040503050406030204" pitchFamily="18" charset="0"/>
                        </a:rPr>
                        <m:t>[</m:t>
                      </m:r>
                      <m:r>
                        <a:rPr lang="fr-FR" i="1">
                          <a:latin typeface="Cambria Math" panose="02040503050406030204" pitchFamily="18" charset="0"/>
                        </a:rPr>
                        <m:t>𝑛</m:t>
                      </m:r>
                      <m:r>
                        <a:rPr lang="fr-FR" i="1">
                          <a:latin typeface="Cambria Math" panose="02040503050406030204" pitchFamily="18" charset="0"/>
                        </a:rPr>
                        <m:t>]</m:t>
                      </m:r>
                    </m:oMath>
                  </m:oMathPara>
                </a14:m>
                <a:endParaRPr lang="en-US" dirty="0"/>
              </a:p>
              <a:p>
                <a:endParaRPr lang="fr-FR" dirty="0"/>
              </a:p>
            </p:txBody>
          </p:sp>
        </mc:Choice>
        <mc:Fallback xmlns="">
          <p:sp>
            <p:nvSpPr>
              <p:cNvPr id="8" name="TextBox 7"/>
              <p:cNvSpPr txBox="1">
                <a:spLocks noRot="1" noChangeAspect="1" noMove="1" noResize="1" noEditPoints="1" noAdjustHandles="1" noChangeArrowheads="1" noChangeShapeType="1" noTextEdit="1"/>
              </p:cNvSpPr>
              <p:nvPr/>
            </p:nvSpPr>
            <p:spPr>
              <a:xfrm>
                <a:off x="2999656" y="1556793"/>
                <a:ext cx="1728192" cy="666401"/>
              </a:xfrm>
              <a:prstGeom prst="rect">
                <a:avLst/>
              </a:prstGeom>
              <a:blipFill>
                <a:blip r:embed="rId12"/>
                <a:stretch>
                  <a:fillRect/>
                </a:stretch>
              </a:blipFill>
            </p:spPr>
            <p:txBody>
              <a:bodyPr/>
              <a:lstStyle/>
              <a:p>
                <a:r>
                  <a:rPr lang="fr-FR">
                    <a:noFill/>
                  </a:rPr>
                  <a:t> </a:t>
                </a:r>
              </a:p>
            </p:txBody>
          </p:sp>
        </mc:Fallback>
      </mc:AlternateContent>
      <p:sp>
        <p:nvSpPr>
          <p:cNvPr id="17" name="Curved Down Arrow 16"/>
          <p:cNvSpPr/>
          <p:nvPr/>
        </p:nvSpPr>
        <p:spPr>
          <a:xfrm rot="16200000">
            <a:off x="-493414" y="2548798"/>
            <a:ext cx="5975944" cy="1687381"/>
          </a:xfrm>
          <a:prstGeom prst="curvedDownArrow">
            <a:avLst>
              <a:gd name="adj1" fmla="val 12398"/>
              <a:gd name="adj2" fmla="val 50000"/>
              <a:gd name="adj3" fmla="val 15492"/>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dirty="0">
                <a:solidFill>
                  <a:schemeClr val="accent2"/>
                </a:solidFill>
              </a:rPr>
              <a:t>décoder</a:t>
            </a:r>
          </a:p>
        </p:txBody>
      </p:sp>
      <p:sp>
        <p:nvSpPr>
          <p:cNvPr id="18" name="Curved Down Arrow 17"/>
          <p:cNvSpPr/>
          <p:nvPr/>
        </p:nvSpPr>
        <p:spPr>
          <a:xfrm rot="5400000">
            <a:off x="6637461" y="2670901"/>
            <a:ext cx="5975944" cy="1687381"/>
          </a:xfrm>
          <a:prstGeom prst="curvedDownArrow">
            <a:avLst>
              <a:gd name="adj1" fmla="val 12398"/>
              <a:gd name="adj2" fmla="val 50000"/>
              <a:gd name="adj3" fmla="val 15492"/>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dirty="0">
                <a:solidFill>
                  <a:schemeClr val="accent2"/>
                </a:solidFill>
              </a:rPr>
              <a:t>coder</a:t>
            </a:r>
          </a:p>
        </p:txBody>
      </p:sp>
      <p:pic>
        <p:nvPicPr>
          <p:cNvPr id="19" name="Picture 18"/>
          <p:cNvPicPr>
            <a:picLocks noChangeAspect="1"/>
          </p:cNvPicPr>
          <p:nvPr/>
        </p:nvPicPr>
        <p:blipFill>
          <a:blip r:embed="rId13"/>
          <a:stretch>
            <a:fillRect/>
          </a:stretch>
        </p:blipFill>
        <p:spPr>
          <a:xfrm>
            <a:off x="4861453" y="3160753"/>
            <a:ext cx="2469094" cy="536494"/>
          </a:xfrm>
          <a:prstGeom prst="rect">
            <a:avLst/>
          </a:prstGeom>
        </p:spPr>
      </p:pic>
    </p:spTree>
    <p:extLst>
      <p:ext uri="{BB962C8B-B14F-4D97-AF65-F5344CB8AC3E}">
        <p14:creationId xmlns:p14="http://schemas.microsoft.com/office/powerpoint/2010/main" val="138202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47528" y="260649"/>
                <a:ext cx="8496944" cy="6408711"/>
              </a:xfrm>
            </p:spPr>
            <p:txBody>
              <a:bodyPr>
                <a:normAutofit/>
              </a:bodyPr>
              <a:lstStyle/>
              <a:p>
                <a:r>
                  <a:rPr lang="fr-FR" sz="2000" b="1" u="sng" dirty="0"/>
                  <a:t>Remarques:</a:t>
                </a:r>
              </a:p>
              <a:p>
                <a:pPr marL="0" indent="0">
                  <a:buNone/>
                </a:pPr>
                <a:endParaRPr lang="fr-FR"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𝑛</m:t>
                      </m:r>
                      <m:r>
                        <a:rPr lang="fr-FR" sz="2000" i="1">
                          <a:latin typeface="Cambria Math" panose="02040503050406030204" pitchFamily="18" charset="0"/>
                        </a:rPr>
                        <m:t> </m:t>
                      </m:r>
                      <m:r>
                        <a:rPr lang="fr-FR" sz="2000" i="1">
                          <a:latin typeface="Cambria Math" panose="02040503050406030204" pitchFamily="18" charset="0"/>
                        </a:rPr>
                        <m:t>𝑒𝑡</m:t>
                      </m:r>
                      <m:r>
                        <a:rPr lang="fr-FR" sz="2000" i="1">
                          <a:latin typeface="Cambria Math" panose="02040503050406030204" pitchFamily="18" charset="0"/>
                        </a:rPr>
                        <m:t> </m:t>
                      </m:r>
                      <m:r>
                        <a:rPr lang="fr-FR" sz="2000" i="1">
                          <a:latin typeface="Cambria Math" panose="02040503050406030204" pitchFamily="18" charset="0"/>
                        </a:rPr>
                        <m:t>𝑒</m:t>
                      </m:r>
                      <m:r>
                        <a:rPr lang="fr-FR" sz="2000" i="1">
                          <a:latin typeface="Cambria Math" panose="02040503050406030204" pitchFamily="18" charset="0"/>
                        </a:rPr>
                        <m:t> </m:t>
                      </m:r>
                      <m:r>
                        <a:rPr lang="fr-FR" sz="2000" i="1">
                          <a:latin typeface="Cambria Math" panose="02040503050406030204" pitchFamily="18" charset="0"/>
                        </a:rPr>
                        <m:t>𝑠𝑜𝑛𝑡</m:t>
                      </m:r>
                      <m:r>
                        <a:rPr lang="fr-FR" sz="2000" i="1">
                          <a:latin typeface="Cambria Math" panose="02040503050406030204" pitchFamily="18" charset="0"/>
                        </a:rPr>
                        <m:t> </m:t>
                      </m:r>
                      <m:r>
                        <a:rPr lang="fr-FR" sz="2000" i="1">
                          <a:latin typeface="Cambria Math" panose="02040503050406030204" pitchFamily="18" charset="0"/>
                        </a:rPr>
                        <m:t>𝑙𝑎𝑖𝑠𝑠</m:t>
                      </m:r>
                      <m:r>
                        <a:rPr lang="fr-FR" sz="2000" i="1">
                          <a:latin typeface="Cambria Math" panose="02040503050406030204" pitchFamily="18" charset="0"/>
                        </a:rPr>
                        <m:t>é</m:t>
                      </m:r>
                      <m:r>
                        <a:rPr lang="fr-FR" sz="2000" i="1">
                          <a:latin typeface="Cambria Math" panose="02040503050406030204" pitchFamily="18" charset="0"/>
                        </a:rPr>
                        <m:t>𝑠</m:t>
                      </m:r>
                      <m:r>
                        <a:rPr lang="fr-FR" sz="2000" i="1">
                          <a:latin typeface="Cambria Math" panose="02040503050406030204" pitchFamily="18" charset="0"/>
                        </a:rPr>
                        <m:t> </m:t>
                      </m:r>
                      <m:r>
                        <a:rPr lang="fr-FR" sz="2000" i="1">
                          <a:latin typeface="Cambria Math" panose="02040503050406030204" pitchFamily="18" charset="0"/>
                        </a:rPr>
                        <m:t>𝑝𝑢𝑏𝑙𝑖𝑞𝑢𝑒</m:t>
                      </m:r>
                    </m:oMath>
                  </m:oMathPara>
                </a14:m>
                <a:endParaRPr lang="fr-FR" sz="2000" dirty="0"/>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𝑑</m:t>
                      </m:r>
                      <m:r>
                        <a:rPr lang="fr-FR" sz="2000" i="1">
                          <a:latin typeface="Cambria Math" panose="02040503050406030204" pitchFamily="18" charset="0"/>
                        </a:rPr>
                        <m:t> </m:t>
                      </m:r>
                      <m:r>
                        <a:rPr lang="fr-FR" sz="2000" i="1">
                          <a:latin typeface="Cambria Math" panose="02040503050406030204" pitchFamily="18" charset="0"/>
                        </a:rPr>
                        <m:t>𝑐𝑜𝑛𝑛𝑢</m:t>
                      </m:r>
                      <m:r>
                        <a:rPr lang="fr-FR" sz="2000" i="1">
                          <a:latin typeface="Cambria Math" panose="02040503050406030204" pitchFamily="18" charset="0"/>
                        </a:rPr>
                        <m:t> </m:t>
                      </m:r>
                      <m:r>
                        <a:rPr lang="fr-FR" sz="2000" i="1">
                          <a:latin typeface="Cambria Math" panose="02040503050406030204" pitchFamily="18" charset="0"/>
                        </a:rPr>
                        <m:t>𝑠𝑒𝑢𝑙𝑒𝑚𝑒𝑛𝑡</m:t>
                      </m:r>
                      <m:r>
                        <a:rPr lang="fr-FR" sz="2000" i="1">
                          <a:latin typeface="Cambria Math" panose="02040503050406030204" pitchFamily="18" charset="0"/>
                        </a:rPr>
                        <m:t> </m:t>
                      </m:r>
                      <m:r>
                        <a:rPr lang="fr-FR" sz="2000" i="1">
                          <a:latin typeface="Cambria Math" panose="02040503050406030204" pitchFamily="18" charset="0"/>
                        </a:rPr>
                        <m:t>𝑝𝑎𝑟</m:t>
                      </m:r>
                      <m:r>
                        <a:rPr lang="fr-FR" sz="2000" i="1">
                          <a:latin typeface="Cambria Math" panose="02040503050406030204" pitchFamily="18" charset="0"/>
                        </a:rPr>
                        <m:t> </m:t>
                      </m:r>
                      <m:r>
                        <a:rPr lang="fr-FR" sz="2000" i="1">
                          <a:latin typeface="Cambria Math" panose="02040503050406030204" pitchFamily="18" charset="0"/>
                        </a:rPr>
                        <m:t>𝑙𝑒</m:t>
                      </m:r>
                      <m:r>
                        <a:rPr lang="fr-FR" sz="2000" i="1">
                          <a:latin typeface="Cambria Math" panose="02040503050406030204" pitchFamily="18" charset="0"/>
                        </a:rPr>
                        <m:t> </m:t>
                      </m:r>
                      <m:r>
                        <a:rPr lang="fr-FR" sz="2000" i="1">
                          <a:latin typeface="Cambria Math" panose="02040503050406030204" pitchFamily="18" charset="0"/>
                        </a:rPr>
                        <m:t>𝑑𝑖𝑠𝑡𝑖𝑛𝑎𝑡𝑎𝑖𝑟𝑒</m:t>
                      </m:r>
                      <m:r>
                        <a:rPr lang="fr-FR" sz="2000" i="1">
                          <a:latin typeface="Cambria Math" panose="02040503050406030204" pitchFamily="18" charset="0"/>
                        </a:rPr>
                        <m:t> </m:t>
                      </m:r>
                    </m:oMath>
                  </m:oMathPara>
                </a14:m>
                <a:endParaRPr lang="fr-FR" sz="2000" dirty="0"/>
              </a:p>
              <a:p>
                <a:pPr marL="0" indent="0">
                  <a:buNone/>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𝑝</m:t>
                      </m:r>
                      <m:r>
                        <a:rPr lang="fr-FR" sz="2000" i="1">
                          <a:latin typeface="Cambria Math" panose="02040503050406030204" pitchFamily="18" charset="0"/>
                        </a:rPr>
                        <m:t> </m:t>
                      </m:r>
                      <m:r>
                        <a:rPr lang="fr-FR" sz="2000" i="1">
                          <a:latin typeface="Cambria Math" panose="02040503050406030204" pitchFamily="18" charset="0"/>
                        </a:rPr>
                        <m:t>𝑒𝑡</m:t>
                      </m:r>
                      <m:r>
                        <a:rPr lang="fr-FR" sz="2000" i="1">
                          <a:latin typeface="Cambria Math" panose="02040503050406030204" pitchFamily="18" charset="0"/>
                        </a:rPr>
                        <m:t> </m:t>
                      </m:r>
                      <m:r>
                        <a:rPr lang="fr-FR" sz="2000" i="1">
                          <a:latin typeface="Cambria Math" panose="02040503050406030204" pitchFamily="18" charset="0"/>
                        </a:rPr>
                        <m:t>𝑞</m:t>
                      </m:r>
                      <m:r>
                        <a:rPr lang="fr-FR" sz="2000" i="1">
                          <a:latin typeface="Cambria Math" panose="02040503050406030204" pitchFamily="18" charset="0"/>
                        </a:rPr>
                        <m:t> </m:t>
                      </m:r>
                      <m:r>
                        <a:rPr lang="fr-FR" sz="2000" i="1">
                          <a:latin typeface="Cambria Math" panose="02040503050406030204" pitchFamily="18" charset="0"/>
                        </a:rPr>
                        <m:t>𝑝𝑒𝑢𝑣𝑒𝑛𝑡</m:t>
                      </m:r>
                      <m:r>
                        <a:rPr lang="fr-FR" sz="2000" i="1">
                          <a:latin typeface="Cambria Math" panose="02040503050406030204" pitchFamily="18" charset="0"/>
                        </a:rPr>
                        <m:t> </m:t>
                      </m:r>
                      <m:r>
                        <a:rPr lang="fr-FR" sz="2000" i="1">
                          <a:latin typeface="Cambria Math" panose="02040503050406030204" pitchFamily="18" charset="0"/>
                        </a:rPr>
                        <m:t>𝑒𝑡𝑟𝑒</m:t>
                      </m:r>
                      <m:r>
                        <a:rPr lang="fr-FR" sz="2000" i="1">
                          <a:latin typeface="Cambria Math" panose="02040503050406030204" pitchFamily="18" charset="0"/>
                        </a:rPr>
                        <m:t> </m:t>
                      </m:r>
                      <m:r>
                        <a:rPr lang="fr-FR" sz="2000" i="1">
                          <a:latin typeface="Cambria Math" panose="02040503050406030204" pitchFamily="18" charset="0"/>
                        </a:rPr>
                        <m:t>𝑑𝑒𝑡𝑟𝑢𝑖𝑡𝑠</m:t>
                      </m:r>
                    </m:oMath>
                  </m:oMathPara>
                </a14:m>
                <a:endParaRPr lang="fr-FR" sz="2000" dirty="0"/>
              </a:p>
              <a:p>
                <a:pPr marL="0" indent="0">
                  <a:buNone/>
                </a:pPr>
                <a14:m>
                  <m:oMathPara xmlns:m="http://schemas.openxmlformats.org/officeDocument/2006/math">
                    <m:oMathParaPr>
                      <m:jc m:val="centerGroup"/>
                    </m:oMathParaPr>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𝑒</m:t>
                          </m:r>
                        </m:sup>
                      </m:sSup>
                      <m:r>
                        <a:rPr lang="fr-FR" sz="2000" i="1">
                          <a:latin typeface="Cambria Math" panose="02040503050406030204" pitchFamily="18" charset="0"/>
                          <a:ea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𝑎</m:t>
                          </m:r>
                        </m:e>
                        <m:sup>
                          <m:r>
                            <a:rPr lang="fr-FR" sz="2000" i="1">
                              <a:latin typeface="Cambria Math" panose="02040503050406030204" pitchFamily="18" charset="0"/>
                              <a:ea typeface="Cambria Math" panose="02040503050406030204" pitchFamily="18" charset="0"/>
                            </a:rPr>
                            <m:t>𝑑𝑒</m:t>
                          </m:r>
                        </m:sup>
                      </m:s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𝑎</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𝑛</m:t>
                      </m:r>
                      <m:r>
                        <a:rPr lang="fr-FR" sz="2000" i="1">
                          <a:latin typeface="Cambria Math" panose="02040503050406030204" pitchFamily="18" charset="0"/>
                          <a:ea typeface="Cambria Math" panose="02040503050406030204" pitchFamily="18" charset="0"/>
                        </a:rPr>
                        <m:t>]</m:t>
                      </m:r>
                    </m:oMath>
                  </m:oMathPara>
                </a14:m>
                <a:endParaRPr lang="fr-FR" sz="2000" dirty="0"/>
              </a:p>
              <a:p>
                <a:r>
                  <a:rPr lang="fr-FR" sz="2000" b="1" u="sng" dirty="0"/>
                  <a:t>Avantage:</a:t>
                </a:r>
              </a:p>
              <a:p>
                <a:pPr marL="0" indent="0">
                  <a:buNone/>
                </a:pPr>
                <a14:m>
                  <m:oMath xmlns:m="http://schemas.openxmlformats.org/officeDocument/2006/math">
                    <m:r>
                      <a:rPr lang="fr-FR" sz="2000" i="1" dirty="0">
                        <a:latin typeface="Cambria Math" panose="02040503050406030204" pitchFamily="18" charset="0"/>
                      </a:rPr>
                      <m:t>𝑝</m:t>
                    </m:r>
                    <m:r>
                      <a:rPr lang="fr-FR" sz="2000" i="1" dirty="0">
                        <a:latin typeface="Cambria Math" panose="02040503050406030204" pitchFamily="18" charset="0"/>
                      </a:rPr>
                      <m:t> </m:t>
                    </m:r>
                    <m:r>
                      <a:rPr lang="fr-FR" sz="2000" i="1" dirty="0">
                        <a:latin typeface="Cambria Math" panose="02040503050406030204" pitchFamily="18" charset="0"/>
                      </a:rPr>
                      <m:t>𝑒𝑡</m:t>
                    </m:r>
                    <m:r>
                      <a:rPr lang="fr-FR" sz="2000" i="1" dirty="0">
                        <a:latin typeface="Cambria Math" panose="02040503050406030204" pitchFamily="18" charset="0"/>
                      </a:rPr>
                      <m:t> </m:t>
                    </m:r>
                    <m:r>
                      <a:rPr lang="fr-FR" sz="2000" i="1" dirty="0">
                        <a:latin typeface="Cambria Math" panose="02040503050406030204" pitchFamily="18" charset="0"/>
                      </a:rPr>
                      <m:t>𝑞</m:t>
                    </m:r>
                    <m:r>
                      <a:rPr lang="fr-FR" sz="2000" i="1" dirty="0">
                        <a:latin typeface="Cambria Math" panose="02040503050406030204" pitchFamily="18" charset="0"/>
                      </a:rPr>
                      <m:t> </m:t>
                    </m:r>
                  </m:oMath>
                </a14:m>
                <a:r>
                  <a:rPr lang="fr-FR" sz="2000" dirty="0"/>
                  <a:t>sont deux grands nombres premiers il est donc difficile de factoriser </a:t>
                </a:r>
                <a14:m>
                  <m:oMath xmlns:m="http://schemas.openxmlformats.org/officeDocument/2006/math">
                    <m:r>
                      <a:rPr lang="fr-FR" sz="2000" i="1" dirty="0">
                        <a:latin typeface="Cambria Math" panose="02040503050406030204" pitchFamily="18" charset="0"/>
                      </a:rPr>
                      <m:t>𝑛</m:t>
                    </m:r>
                  </m:oMath>
                </a14:m>
                <a:r>
                  <a:rPr lang="fr-FR" sz="2000" dirty="0"/>
                  <a:t> </a:t>
                </a:r>
              </a:p>
              <a:p>
                <a:pPr marL="0" indent="0">
                  <a:buNone/>
                </a:pPr>
                <a:r>
                  <a:rPr lang="fr-FR" sz="2000" dirty="0"/>
                  <a:t>On ne peut pas donc trouver </a:t>
                </a:r>
                <a14:m>
                  <m:oMath xmlns:m="http://schemas.openxmlformats.org/officeDocument/2006/math">
                    <m:r>
                      <a:rPr lang="fr-FR" sz="2000" i="1" dirty="0">
                        <a:latin typeface="Cambria Math" panose="02040503050406030204" pitchFamily="18" charset="0"/>
                      </a:rPr>
                      <m:t>h</m:t>
                    </m:r>
                  </m:oMath>
                </a14:m>
                <a:r>
                  <a:rPr lang="fr-FR" sz="2000" dirty="0"/>
                  <a:t> et donc </a:t>
                </a:r>
                <a14:m>
                  <m:oMath xmlns:m="http://schemas.openxmlformats.org/officeDocument/2006/math">
                    <m:r>
                      <a:rPr lang="fr-FR" sz="2000" i="1" dirty="0">
                        <a:latin typeface="Cambria Math" panose="02040503050406030204" pitchFamily="18" charset="0"/>
                      </a:rPr>
                      <m:t>𝑑</m:t>
                    </m:r>
                  </m:oMath>
                </a14:m>
                <a:r>
                  <a:rPr lang="fr-FR" sz="2000" dirty="0"/>
                  <a:t> reste secret </a:t>
                </a:r>
              </a:p>
              <a:p>
                <a:r>
                  <a:rPr lang="fr-FR" sz="2000" b="1" u="sng" dirty="0"/>
                  <a:t>Problème:</a:t>
                </a:r>
              </a:p>
              <a:p>
                <a:pPr marL="0" indent="0">
                  <a:buNone/>
                </a:pPr>
                <a:r>
                  <a:rPr lang="fr-FR" sz="2000" dirty="0"/>
                  <a:t>Comment trouver de tels nombres</a:t>
                </a:r>
              </a:p>
              <a:p>
                <a:r>
                  <a:rPr lang="fr-FR" sz="2000" b="1" u="sng" dirty="0"/>
                  <a:t>Solution :</a:t>
                </a:r>
              </a:p>
              <a:p>
                <a:pPr marL="0" indent="0">
                  <a:buNone/>
                </a:pPr>
                <a:r>
                  <a:rPr lang="fr-FR" sz="2000" dirty="0"/>
                  <a:t>C’est le théorème de nombres premiers et précisément les inégalités fournis par la conjecture de Riemann qui facilitent la recherche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47528" y="260649"/>
                <a:ext cx="8496944" cy="6408711"/>
              </a:xfrm>
              <a:blipFill>
                <a:blip r:embed="rId3"/>
                <a:stretch>
                  <a:fillRect l="-717" t="-1047"/>
                </a:stretch>
              </a:blipFill>
            </p:spPr>
            <p:txBody>
              <a:bodyPr/>
              <a:lstStyle/>
              <a:p>
                <a:r>
                  <a:rPr lang="fr-FR">
                    <a:noFill/>
                  </a:rPr>
                  <a:t> </a:t>
                </a:r>
              </a:p>
            </p:txBody>
          </p:sp>
        </mc:Fallback>
      </mc:AlternateContent>
    </p:spTree>
    <p:extLst>
      <p:ext uri="{BB962C8B-B14F-4D97-AF65-F5344CB8AC3E}">
        <p14:creationId xmlns:p14="http://schemas.microsoft.com/office/powerpoint/2010/main" val="383676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5" y="116632"/>
            <a:ext cx="8928991" cy="599728"/>
          </a:xfrm>
        </p:spPr>
        <p:txBody>
          <a:bodyPr/>
          <a:lstStyle/>
          <a:p>
            <a:pPr algn="ctr"/>
            <a:r>
              <a:rPr lang="fr-FR" dirty="0" smtClean="0"/>
              <a:t>Conclusion</a:t>
            </a:r>
            <a:endParaRPr lang="fr-FR" dirty="0"/>
          </a:p>
        </p:txBody>
      </p:sp>
      <p:sp>
        <p:nvSpPr>
          <p:cNvPr id="3" name="Content Placeholder 2"/>
          <p:cNvSpPr>
            <a:spLocks noGrp="1"/>
          </p:cNvSpPr>
          <p:nvPr>
            <p:ph idx="1"/>
          </p:nvPr>
        </p:nvSpPr>
        <p:spPr>
          <a:xfrm>
            <a:off x="1631504" y="721266"/>
            <a:ext cx="8928991" cy="6020103"/>
          </a:xfrm>
        </p:spPr>
        <p:txBody>
          <a:bodyPr>
            <a:normAutofit/>
          </a:bodyPr>
          <a:lstStyle/>
          <a:p>
            <a:r>
              <a:rPr lang="fr-FR" sz="2000" dirty="0">
                <a:solidFill>
                  <a:schemeClr val="accent3"/>
                </a:solidFill>
              </a:rPr>
              <a:t>En 1896</a:t>
            </a:r>
            <a:r>
              <a:rPr lang="fr-FR" sz="2000" dirty="0"/>
              <a:t>, </a:t>
            </a:r>
            <a:r>
              <a:rPr lang="fr-FR" sz="2000" dirty="0">
                <a:solidFill>
                  <a:schemeClr val="accent3"/>
                </a:solidFill>
              </a:rPr>
              <a:t>Hadamard</a:t>
            </a:r>
            <a:r>
              <a:rPr lang="fr-FR" sz="2000" dirty="0"/>
              <a:t> et </a:t>
            </a:r>
            <a:r>
              <a:rPr lang="fr-FR" sz="2000" dirty="0">
                <a:solidFill>
                  <a:schemeClr val="accent3"/>
                </a:solidFill>
              </a:rPr>
              <a:t>La Vallée-Poussin </a:t>
            </a:r>
            <a:r>
              <a:rPr lang="fr-FR" sz="2000" dirty="0"/>
              <a:t>prouvèrent indépendamment qu'aucun zéro ne pouvait se trouver sur la ligne </a:t>
            </a:r>
            <a:r>
              <a:rPr lang="fr-FR" sz="2000" dirty="0" err="1"/>
              <a:t>Re</a:t>
            </a:r>
            <a:r>
              <a:rPr lang="fr-FR" sz="2000" dirty="0"/>
              <a:t>(z) = 1</a:t>
            </a:r>
          </a:p>
          <a:p>
            <a:r>
              <a:rPr lang="fr-FR" sz="2000" dirty="0">
                <a:solidFill>
                  <a:schemeClr val="accent3"/>
                </a:solidFill>
              </a:rPr>
              <a:t>En 1914</a:t>
            </a:r>
            <a:r>
              <a:rPr lang="fr-FR" sz="2000" dirty="0"/>
              <a:t>, </a:t>
            </a:r>
            <a:r>
              <a:rPr lang="fr-FR" sz="2000" dirty="0">
                <a:solidFill>
                  <a:schemeClr val="accent3"/>
                </a:solidFill>
              </a:rPr>
              <a:t>Hardy</a:t>
            </a:r>
            <a:r>
              <a:rPr lang="fr-FR" sz="2000" dirty="0"/>
              <a:t> prouva qu'il y a une infinité de zéros sur la droite critique </a:t>
            </a:r>
            <a:r>
              <a:rPr lang="fr-FR" sz="2000" dirty="0" err="1"/>
              <a:t>Re</a:t>
            </a:r>
            <a:r>
              <a:rPr lang="fr-FR" sz="2000" dirty="0"/>
              <a:t>(z) = ½</a:t>
            </a:r>
          </a:p>
          <a:p>
            <a:r>
              <a:rPr lang="fr-FR" sz="2000" dirty="0"/>
              <a:t>Voie de démonstration utilisant la mécanique quantique (La conjecture de Hilbert-</a:t>
            </a:r>
            <a:r>
              <a:rPr lang="fr-FR" sz="2000" dirty="0" err="1"/>
              <a:t>Polya</a:t>
            </a:r>
            <a:r>
              <a:rPr lang="fr-FR" sz="2000"/>
              <a:t>)</a:t>
            </a:r>
          </a:p>
          <a:p>
            <a:pPr marL="0" indent="0">
              <a:buNone/>
            </a:pPr>
            <a:endParaRPr lang="fr-FR" sz="2000" dirty="0"/>
          </a:p>
        </p:txBody>
      </p:sp>
    </p:spTree>
    <p:extLst>
      <p:ext uri="{BB962C8B-B14F-4D97-AF65-F5344CB8AC3E}">
        <p14:creationId xmlns:p14="http://schemas.microsoft.com/office/powerpoint/2010/main" val="311855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Pages supplémentaires </a:t>
            </a:r>
            <a:endParaRPr lang="fr-FR" dirty="0"/>
          </a:p>
        </p:txBody>
      </p:sp>
      <p:sp>
        <p:nvSpPr>
          <p:cNvPr id="5" name="Text Placeholder 4"/>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8445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191344" y="260648"/>
                <a:ext cx="11776364" cy="6386945"/>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fr-FR" dirty="0" smtClean="0"/>
                  <a:t>Pourquoi prolonger zêta sur tout le pan complexe:</a:t>
                </a:r>
              </a:p>
              <a:p>
                <a:pPr marL="0" indent="0">
                  <a:buFont typeface="Arial" pitchFamily="34" charset="0"/>
                  <a:buNone/>
                </a:pPr>
                <a:endParaRPr lang="fr-FR" dirty="0" smtClean="0"/>
              </a:p>
              <a:p>
                <a:pPr marL="0" indent="0">
                  <a:buFont typeface="Arial" pitchFamily="34" charset="0"/>
                  <a:buNone/>
                </a:pPr>
                <a:endParaRPr lang="fr-FR" dirty="0"/>
              </a:p>
              <a:p>
                <a:pPr marL="0" indent="0">
                  <a:buFont typeface="Arial" pitchFamily="34" charset="0"/>
                  <a:buNone/>
                </a:pPr>
                <a:endParaRPr lang="fr-FR" dirty="0" smtClean="0"/>
              </a:p>
              <a:p>
                <a:pPr marL="0" indent="0">
                  <a:buFont typeface="Arial" pitchFamily="34" charset="0"/>
                  <a:buNone/>
                </a:pPr>
                <a:endParaRPr lang="fr-FR" dirty="0"/>
              </a:p>
              <a:p>
                <a:pPr marL="0" indent="0">
                  <a:buFont typeface="Arial" pitchFamily="34" charset="0"/>
                  <a:buNone/>
                </a:pPr>
                <a:endParaRPr lang="fr-FR" dirty="0" smtClean="0"/>
              </a:p>
              <a:p>
                <a:pPr marL="0" indent="0">
                  <a:buFont typeface="Arial" pitchFamily="34" charset="0"/>
                  <a:buNone/>
                </a:pPr>
                <a:endParaRPr lang="fr-FR" dirty="0"/>
              </a:p>
              <a:p>
                <a:pPr marL="0" indent="0">
                  <a:buFont typeface="Arial" pitchFamily="34" charset="0"/>
                  <a:buNone/>
                </a:pPr>
                <a:endParaRPr lang="fr-FR" i="1" dirty="0" smtClean="0">
                  <a:latin typeface="Cambria Math" panose="02040503050406030204" pitchFamily="18" charset="0"/>
                  <a:ea typeface="Cambria Math" panose="02040503050406030204" pitchFamily="18" charset="0"/>
                </a:endParaRPr>
              </a:p>
              <a:p>
                <a:pPr marL="0" indent="0">
                  <a:buFont typeface="Arial" pitchFamily="34" charset="0"/>
                  <a:buNone/>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ea typeface="Cambria Math" panose="02040503050406030204" pitchFamily="18" charset="0"/>
                        </a:rPr>
                        <m:t>𝜋</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𝑥</m:t>
                          </m:r>
                        </m:e>
                      </m:d>
                      <m:r>
                        <a:rPr lang="fr-FR" i="1">
                          <a:latin typeface="Cambria Math" panose="02040503050406030204" pitchFamily="18" charset="0"/>
                          <a:ea typeface="Cambria Math" panose="02040503050406030204" pitchFamily="18" charset="0"/>
                        </a:rPr>
                        <m:t>+</m:t>
                      </m:r>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𝑘</m:t>
                          </m:r>
                          <m:r>
                            <a:rPr lang="fr-FR" i="1">
                              <a:latin typeface="Cambria Math" panose="02040503050406030204" pitchFamily="18" charset="0"/>
                              <a:ea typeface="Cambria Math" panose="02040503050406030204" pitchFamily="18" charset="0"/>
                            </a:rPr>
                            <m:t>=2</m:t>
                          </m:r>
                        </m:sub>
                        <m:sup>
                          <m:r>
                            <a:rPr lang="fr-FR" i="1">
                              <a:latin typeface="Cambria Math" panose="02040503050406030204" pitchFamily="18" charset="0"/>
                              <a:ea typeface="Cambria Math" panose="02040503050406030204" pitchFamily="18" charset="0"/>
                            </a:rPr>
                            <m:t>+∞</m:t>
                          </m:r>
                        </m:sup>
                        <m:e>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rPr>
                                <m:t>𝑘</m:t>
                              </m:r>
                            </m:den>
                          </m:f>
                          <m:r>
                            <a:rPr lang="fr-FR" i="1">
                              <a:latin typeface="Cambria Math" panose="02040503050406030204" pitchFamily="18" charset="0"/>
                              <a:ea typeface="Cambria Math" panose="02040503050406030204" pitchFamily="18" charset="0"/>
                            </a:rPr>
                            <m:t>𝜋</m:t>
                          </m:r>
                          <m:d>
                            <m:dPr>
                              <m:ctrlPr>
                                <a:rPr lang="fr-FR" i="1">
                                  <a:latin typeface="Cambria Math" panose="02040503050406030204" pitchFamily="18" charset="0"/>
                                  <a:ea typeface="Cambria Math" panose="02040503050406030204" pitchFamily="18" charset="0"/>
                                </a:rPr>
                              </m:ctrlPr>
                            </m:dPr>
                            <m:e>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𝑥</m:t>
                                  </m:r>
                                </m:e>
                                <m:sup>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rPr>
                                        <m:t>𝑘</m:t>
                                      </m:r>
                                    </m:den>
                                  </m:f>
                                </m:sup>
                              </m:sSup>
                            </m:e>
                          </m:d>
                        </m:e>
                      </m:nary>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𝑙𝑖</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𝑥</m:t>
                          </m:r>
                        </m:e>
                      </m:d>
                      <m:r>
                        <a:rPr lang="fr-FR" i="1">
                          <a:latin typeface="Cambria Math" panose="02040503050406030204" pitchFamily="18" charset="0"/>
                          <a:ea typeface="Cambria Math" panose="02040503050406030204" pitchFamily="18" charset="0"/>
                        </a:rPr>
                        <m:t>−</m:t>
                      </m:r>
                      <m:nary>
                        <m:naryPr>
                          <m:chr m:val="∑"/>
                          <m:supHide m:val="on"/>
                          <m:ctrlPr>
                            <a:rPr lang="fr-FR" i="1">
                              <a:latin typeface="Cambria Math" panose="02040503050406030204" pitchFamily="18" charset="0"/>
                              <a:ea typeface="Cambria Math" panose="02040503050406030204" pitchFamily="18" charset="0"/>
                            </a:rPr>
                          </m:ctrlPr>
                        </m:naryPr>
                        <m:sub>
                          <m:eqArr>
                            <m:eqArrPr>
                              <m:ctrlPr>
                                <a:rPr lang="fr-FR" i="1">
                                  <a:latin typeface="Cambria Math" panose="02040503050406030204" pitchFamily="18" charset="0"/>
                                  <a:ea typeface="Cambria Math" panose="02040503050406030204" pitchFamily="18" charset="0"/>
                                </a:rPr>
                              </m:ctrlPr>
                            </m:eqArrPr>
                            <m:e>
                              <m:r>
                                <m:rPr>
                                  <m:brk m:alnAt="7"/>
                                </m:rPr>
                                <a:rPr lang="fr-FR" i="1">
                                  <a:latin typeface="Cambria Math" panose="02040503050406030204" pitchFamily="18" charset="0"/>
                                  <a:ea typeface="Cambria Math" panose="02040503050406030204" pitchFamily="18" charset="0"/>
                                </a:rPr>
                                <m:t>𝜌</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𝑧</m:t>
                              </m:r>
                              <m:r>
                                <a:rPr lang="fr-FR" i="1">
                                  <a:latin typeface="Cambria Math" panose="02040503050406030204" pitchFamily="18" charset="0"/>
                                  <a:ea typeface="Cambria Math" panose="02040503050406030204" pitchFamily="18" charset="0"/>
                                </a:rPr>
                                <m:t>é</m:t>
                              </m:r>
                              <m:r>
                                <a:rPr lang="fr-FR" i="1">
                                  <a:latin typeface="Cambria Math" panose="02040503050406030204" pitchFamily="18" charset="0"/>
                                  <a:ea typeface="Cambria Math" panose="02040503050406030204" pitchFamily="18" charset="0"/>
                                </a:rPr>
                                <m:t>𝑟𝑜</m:t>
                              </m:r>
                            </m:e>
                            <m:e>
                              <m:r>
                                <a:rPr lang="fr-FR" i="1">
                                  <a:latin typeface="Cambria Math" panose="02040503050406030204" pitchFamily="18" charset="0"/>
                                  <a:ea typeface="Cambria Math" panose="02040503050406030204" pitchFamily="18" charset="0"/>
                                </a:rPr>
                                <m:t>𝑛𝑜𝑛</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𝑡𝑟𝑖𝑣𝑖𝑎𝑙</m:t>
                              </m:r>
                            </m:e>
                            <m:e>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𝜁</m:t>
                              </m:r>
                            </m:e>
                          </m:eqArr>
                        </m:sub>
                        <m:sup/>
                        <m:e>
                          <m:r>
                            <a:rPr lang="fr-FR" i="1">
                              <a:latin typeface="Cambria Math" panose="02040503050406030204" pitchFamily="18" charset="0"/>
                              <a:ea typeface="Cambria Math" panose="02040503050406030204" pitchFamily="18" charset="0"/>
                            </a:rPr>
                            <m:t>𝑙𝑖</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𝑥</m:t>
                              </m:r>
                            </m:e>
                            <m:sup>
                              <m:r>
                                <a:rPr lang="fr-FR" i="1">
                                  <a:latin typeface="Cambria Math" panose="02040503050406030204" pitchFamily="18" charset="0"/>
                                  <a:ea typeface="Cambria Math" panose="02040503050406030204" pitchFamily="18" charset="0"/>
                                </a:rPr>
                                <m:t>𝜌</m:t>
                              </m:r>
                            </m:sup>
                          </m:sSup>
                          <m:r>
                            <a:rPr lang="fr-FR" i="1">
                              <a:latin typeface="Cambria Math" panose="02040503050406030204" pitchFamily="18" charset="0"/>
                              <a:ea typeface="Cambria Math" panose="02040503050406030204" pitchFamily="18" charset="0"/>
                            </a:rPr>
                            <m:t>)</m:t>
                          </m:r>
                        </m:e>
                      </m:nary>
                      <m:r>
                        <a:rPr lang="fr-FR" i="1">
                          <a:latin typeface="Cambria Math" panose="02040503050406030204" pitchFamily="18" charset="0"/>
                          <a:ea typeface="Cambria Math" panose="02040503050406030204" pitchFamily="18" charset="0"/>
                        </a:rPr>
                        <m:t>+</m:t>
                      </m:r>
                      <m:nary>
                        <m:naryPr>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𝑥</m:t>
                          </m:r>
                        </m:sub>
                        <m:sup>
                          <m:r>
                            <a:rPr lang="fr-FR" i="1">
                              <a:latin typeface="Cambria Math" panose="02040503050406030204" pitchFamily="18" charset="0"/>
                              <a:ea typeface="Cambria Math" panose="02040503050406030204" pitchFamily="18" charset="0"/>
                            </a:rPr>
                            <m:t>+∞</m:t>
                          </m:r>
                        </m:sup>
                        <m:e>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𝑑𝑡</m:t>
                              </m:r>
                            </m:num>
                            <m:den>
                              <m:r>
                                <a:rPr lang="fr-FR" i="1">
                                  <a:latin typeface="Cambria Math" panose="02040503050406030204" pitchFamily="18" charset="0"/>
                                  <a:ea typeface="Cambria Math" panose="02040503050406030204" pitchFamily="18" charset="0"/>
                                </a:rPr>
                                <m:t>𝑡</m:t>
                              </m:r>
                              <m:d>
                                <m:dPr>
                                  <m:ctrlPr>
                                    <a:rPr lang="fr-FR" i="1">
                                      <a:latin typeface="Cambria Math" panose="02040503050406030204" pitchFamily="18" charset="0"/>
                                      <a:ea typeface="Cambria Math" panose="02040503050406030204" pitchFamily="18" charset="0"/>
                                    </a:rPr>
                                  </m:ctrlPr>
                                </m:dPr>
                                <m:e>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𝑡</m:t>
                                      </m:r>
                                    </m:e>
                                    <m:sup>
                                      <m:r>
                                        <a:rPr lang="fr-FR" i="1">
                                          <a:latin typeface="Cambria Math" panose="02040503050406030204" pitchFamily="18" charset="0"/>
                                          <a:ea typeface="Cambria Math" panose="02040503050406030204" pitchFamily="18" charset="0"/>
                                        </a:rPr>
                                        <m:t>2</m:t>
                                      </m:r>
                                    </m:sup>
                                  </m:sSup>
                                  <m:r>
                                    <a:rPr lang="fr-FR" i="1">
                                      <a:latin typeface="Cambria Math" panose="02040503050406030204" pitchFamily="18" charset="0"/>
                                      <a:ea typeface="Cambria Math" panose="02040503050406030204" pitchFamily="18" charset="0"/>
                                    </a:rPr>
                                    <m:t>−1</m:t>
                                  </m:r>
                                </m:e>
                              </m:d>
                              <m:func>
                                <m:funcPr>
                                  <m:ctrlPr>
                                    <a:rPr lang="fr-FR" i="1">
                                      <a:latin typeface="Cambria Math" panose="02040503050406030204" pitchFamily="18" charset="0"/>
                                      <a:ea typeface="Cambria Math" panose="02040503050406030204" pitchFamily="18" charset="0"/>
                                    </a:rPr>
                                  </m:ctrlPr>
                                </m:funcPr>
                                <m:fName>
                                  <m:r>
                                    <m:rPr>
                                      <m:sty m:val="p"/>
                                    </m:rPr>
                                    <a:rPr lang="fr-FR">
                                      <a:latin typeface="Cambria Math" panose="02040503050406030204" pitchFamily="18" charset="0"/>
                                      <a:ea typeface="Cambria Math" panose="02040503050406030204" pitchFamily="18" charset="0"/>
                                    </a:rPr>
                                    <m:t>ln</m:t>
                                  </m:r>
                                </m:fName>
                                <m:e>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𝑡</m:t>
                                      </m:r>
                                    </m:e>
                                  </m:d>
                                </m:e>
                              </m:func>
                            </m:den>
                          </m:f>
                        </m:e>
                      </m:nary>
                      <m:r>
                        <a:rPr lang="fr-FR" i="1">
                          <a:latin typeface="Cambria Math" panose="02040503050406030204" pitchFamily="18" charset="0"/>
                          <a:ea typeface="Cambria Math" panose="02040503050406030204" pitchFamily="18" charset="0"/>
                        </a:rPr>
                        <m:t>−</m:t>
                      </m:r>
                      <m:r>
                        <m:rPr>
                          <m:sty m:val="p"/>
                        </m:rPr>
                        <a:rPr lang="fr-FR">
                          <a:latin typeface="Cambria Math" panose="02040503050406030204" pitchFamily="18" charset="0"/>
                          <a:ea typeface="Cambria Math" panose="02040503050406030204" pitchFamily="18" charset="0"/>
                        </a:rPr>
                        <m:t>ln</m:t>
                      </m:r>
                      <m:r>
                        <a:rPr lang="fr-FR" i="1">
                          <a:latin typeface="Cambria Math" panose="02040503050406030204" pitchFamily="18" charset="0"/>
                          <a:ea typeface="Cambria Math" panose="02040503050406030204" pitchFamily="18" charset="0"/>
                        </a:rPr>
                        <m:t>⁡(2)</m:t>
                      </m:r>
                    </m:oMath>
                  </m:oMathPara>
                </a14:m>
                <a:endParaRPr lang="fr-FR" dirty="0"/>
              </a:p>
              <a:p>
                <a:pPr marL="0" indent="0">
                  <a:buFont typeface="Arial" pitchFamily="34" charset="0"/>
                  <a:buNone/>
                </a:pPr>
                <a:endParaRPr lang="fr-FR"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191344" y="260648"/>
                <a:ext cx="11776364" cy="6386945"/>
              </a:xfrm>
              <a:prstGeom prst="rect">
                <a:avLst/>
              </a:prstGeom>
              <a:blipFill>
                <a:blip r:embed="rId2"/>
                <a:stretch>
                  <a:fillRect l="-673" t="-133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07368" y="775855"/>
                <a:ext cx="6123710" cy="310341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2800" b="1" dirty="0" smtClean="0"/>
                  <a:t>Théorème </a:t>
                </a:r>
                <a:r>
                  <a:rPr lang="fr-FR" sz="2800" b="1" dirty="0"/>
                  <a:t>de factorisation de </a:t>
                </a:r>
                <a:r>
                  <a:rPr lang="fr-FR" sz="2800" b="1" dirty="0" smtClean="0"/>
                  <a:t>Weierstrass</a:t>
                </a:r>
              </a:p>
              <a:p>
                <a:pPr algn="ctr"/>
                <a:endParaRPr lang="fr-FR" sz="2800" b="1" dirty="0"/>
              </a:p>
              <a:p>
                <a:pPr algn="ctr"/>
                <a14:m>
                  <m:oMathPara xmlns:m="http://schemas.openxmlformats.org/officeDocument/2006/math">
                    <m:oMathParaPr>
                      <m:jc m:val="centerGroup"/>
                    </m:oMathParaPr>
                    <m:oMath xmlns:m="http://schemas.openxmlformats.org/officeDocument/2006/math">
                      <m:r>
                        <a:rPr lang="fr-FR" sz="2800" b="0" i="1" smtClean="0">
                          <a:latin typeface="Cambria Math" panose="02040503050406030204" pitchFamily="18" charset="0"/>
                          <a:ea typeface="Cambria Math" panose="02040503050406030204" pitchFamily="18" charset="0"/>
                        </a:rPr>
                        <m:t>𝜁</m:t>
                      </m:r>
                      <m:d>
                        <m:dPr>
                          <m:ctrlPr>
                            <a:rPr lang="fr-FR" sz="2800" b="0" i="1" smtClean="0">
                              <a:latin typeface="Cambria Math" panose="02040503050406030204" pitchFamily="18" charset="0"/>
                            </a:rPr>
                          </m:ctrlPr>
                        </m:dPr>
                        <m:e>
                          <m:r>
                            <a:rPr lang="fr-FR" sz="2800" b="0" i="1" smtClean="0">
                              <a:latin typeface="Cambria Math" panose="02040503050406030204" pitchFamily="18" charset="0"/>
                            </a:rPr>
                            <m:t>𝑧</m:t>
                          </m:r>
                        </m:e>
                      </m:d>
                      <m:r>
                        <a:rPr lang="fr-FR" sz="2800" b="0" i="1" smtClean="0">
                          <a:latin typeface="Cambria Math" panose="02040503050406030204" pitchFamily="18" charset="0"/>
                        </a:rPr>
                        <m:t>=</m:t>
                      </m:r>
                      <m:sSup>
                        <m:sSupPr>
                          <m:ctrlPr>
                            <a:rPr lang="fr-FR" sz="2800" b="0" i="1" smtClean="0">
                              <a:latin typeface="Cambria Math" panose="02040503050406030204" pitchFamily="18" charset="0"/>
                            </a:rPr>
                          </m:ctrlPr>
                        </m:sSupPr>
                        <m:e>
                          <m:r>
                            <a:rPr lang="fr-FR" sz="2800" b="0" i="1" smtClean="0">
                              <a:latin typeface="Cambria Math" panose="02040503050406030204" pitchFamily="18" charset="0"/>
                            </a:rPr>
                            <m:t>𝑧</m:t>
                          </m:r>
                        </m:e>
                        <m:sup>
                          <m:r>
                            <a:rPr lang="fr-FR" sz="2800" b="0" i="1" smtClean="0">
                              <a:latin typeface="Cambria Math" panose="02040503050406030204" pitchFamily="18" charset="0"/>
                            </a:rPr>
                            <m:t>𝑚</m:t>
                          </m:r>
                        </m:sup>
                      </m:sSup>
                      <m:sSup>
                        <m:sSupPr>
                          <m:ctrlPr>
                            <a:rPr lang="fr-FR" sz="2800" b="0" i="1" smtClean="0">
                              <a:latin typeface="Cambria Math" panose="02040503050406030204" pitchFamily="18" charset="0"/>
                            </a:rPr>
                          </m:ctrlPr>
                        </m:sSupPr>
                        <m:e>
                          <m:r>
                            <a:rPr lang="fr-FR" sz="2800" b="0" i="1" smtClean="0">
                              <a:latin typeface="Cambria Math" panose="02040503050406030204" pitchFamily="18" charset="0"/>
                            </a:rPr>
                            <m:t>𝑒</m:t>
                          </m:r>
                        </m:e>
                        <m:sup>
                          <m:r>
                            <a:rPr lang="fr-FR" sz="2800" b="0" i="1" smtClean="0">
                              <a:latin typeface="Cambria Math" panose="02040503050406030204" pitchFamily="18" charset="0"/>
                            </a:rPr>
                            <m:t>𝑃</m:t>
                          </m:r>
                          <m:r>
                            <a:rPr lang="fr-FR" sz="2800" b="0" i="1" smtClean="0">
                              <a:latin typeface="Cambria Math" panose="02040503050406030204" pitchFamily="18" charset="0"/>
                            </a:rPr>
                            <m:t>(</m:t>
                          </m:r>
                          <m:r>
                            <a:rPr lang="fr-FR" sz="2800" b="0" i="1" smtClean="0">
                              <a:latin typeface="Cambria Math" panose="02040503050406030204" pitchFamily="18" charset="0"/>
                            </a:rPr>
                            <m:t>𝑧</m:t>
                          </m:r>
                          <m:r>
                            <a:rPr lang="fr-FR" sz="2800" b="0" i="1" smtClean="0">
                              <a:latin typeface="Cambria Math" panose="02040503050406030204" pitchFamily="18" charset="0"/>
                            </a:rPr>
                            <m:t>)</m:t>
                          </m:r>
                        </m:sup>
                      </m:sSup>
                      <m:nary>
                        <m:naryPr>
                          <m:chr m:val="∏"/>
                          <m:supHide m:val="on"/>
                          <m:ctrlPr>
                            <a:rPr lang="fr-FR" sz="2800" b="0" i="1" smtClean="0">
                              <a:latin typeface="Cambria Math" panose="02040503050406030204" pitchFamily="18" charset="0"/>
                            </a:rPr>
                          </m:ctrlPr>
                        </m:naryPr>
                        <m:sub>
                          <m:r>
                            <m:rPr>
                              <m:brk m:alnAt="23"/>
                            </m:rPr>
                            <a:rPr lang="fr-FR" sz="2800" b="0" i="1" smtClean="0">
                              <a:latin typeface="Cambria Math" panose="02040503050406030204" pitchFamily="18" charset="0"/>
                              <a:ea typeface="Cambria Math" panose="02040503050406030204" pitchFamily="18" charset="0"/>
                            </a:rPr>
                            <m:t>𝜌</m:t>
                          </m:r>
                          <m:r>
                            <a:rPr lang="fr-FR" sz="2800" b="0" i="1" smtClean="0">
                              <a:latin typeface="Cambria Math" panose="02040503050406030204" pitchFamily="18" charset="0"/>
                              <a:ea typeface="Cambria Math" panose="02040503050406030204" pitchFamily="18" charset="0"/>
                            </a:rPr>
                            <m:t> </m:t>
                          </m:r>
                          <m:r>
                            <a:rPr lang="fr-FR" sz="2800" b="0" i="1" smtClean="0">
                              <a:latin typeface="Cambria Math" panose="02040503050406030204" pitchFamily="18" charset="0"/>
                              <a:ea typeface="Cambria Math" panose="02040503050406030204" pitchFamily="18" charset="0"/>
                            </a:rPr>
                            <m:t>𝑧</m:t>
                          </m:r>
                          <m:r>
                            <a:rPr lang="fr-FR" sz="2800" b="0" i="1" smtClean="0">
                              <a:latin typeface="Cambria Math" panose="02040503050406030204" pitchFamily="18" charset="0"/>
                              <a:ea typeface="Cambria Math" panose="02040503050406030204" pitchFamily="18" charset="0"/>
                            </a:rPr>
                            <m:t>é</m:t>
                          </m:r>
                          <m:r>
                            <a:rPr lang="fr-FR" sz="2800" b="0" i="1" smtClean="0">
                              <a:latin typeface="Cambria Math" panose="02040503050406030204" pitchFamily="18" charset="0"/>
                              <a:ea typeface="Cambria Math" panose="02040503050406030204" pitchFamily="18" charset="0"/>
                            </a:rPr>
                            <m:t>𝑟𝑜</m:t>
                          </m:r>
                          <m:r>
                            <a:rPr lang="fr-FR" sz="2800" b="0" i="1" smtClean="0">
                              <a:latin typeface="Cambria Math" panose="02040503050406030204" pitchFamily="18" charset="0"/>
                              <a:ea typeface="Cambria Math" panose="02040503050406030204" pitchFamily="18" charset="0"/>
                            </a:rPr>
                            <m:t> </m:t>
                          </m:r>
                          <m:r>
                            <a:rPr lang="fr-FR" sz="2800" b="0" i="1" smtClean="0">
                              <a:latin typeface="Cambria Math" panose="02040503050406030204" pitchFamily="18" charset="0"/>
                              <a:ea typeface="Cambria Math" panose="02040503050406030204" pitchFamily="18" charset="0"/>
                            </a:rPr>
                            <m:t>𝑑𝑒</m:t>
                          </m:r>
                          <m:r>
                            <a:rPr lang="fr-FR" sz="2800" b="0" i="1" smtClean="0">
                              <a:latin typeface="Cambria Math" panose="02040503050406030204" pitchFamily="18" charset="0"/>
                              <a:ea typeface="Cambria Math" panose="02040503050406030204" pitchFamily="18" charset="0"/>
                            </a:rPr>
                            <m:t> </m:t>
                          </m:r>
                          <m:r>
                            <a:rPr lang="fr-FR" sz="2800" b="0" i="1" smtClean="0">
                              <a:latin typeface="Cambria Math" panose="02040503050406030204" pitchFamily="18" charset="0"/>
                              <a:ea typeface="Cambria Math" panose="02040503050406030204" pitchFamily="18" charset="0"/>
                            </a:rPr>
                            <m:t>𝑓</m:t>
                          </m:r>
                        </m:sub>
                        <m:sup/>
                        <m:e>
                          <m:r>
                            <a:rPr lang="fr-FR" sz="2800" b="0" i="1" smtClean="0">
                              <a:latin typeface="Cambria Math" panose="02040503050406030204" pitchFamily="18" charset="0"/>
                            </a:rPr>
                            <m:t>(1−</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𝑧</m:t>
                              </m:r>
                            </m:num>
                            <m:den>
                              <m:r>
                                <a:rPr lang="fr-FR" sz="2800" b="0" i="1" smtClean="0">
                                  <a:latin typeface="Cambria Math" panose="02040503050406030204" pitchFamily="18" charset="0"/>
                                  <a:ea typeface="Cambria Math" panose="02040503050406030204" pitchFamily="18" charset="0"/>
                                </a:rPr>
                                <m:t>𝜌</m:t>
                              </m:r>
                            </m:den>
                          </m:f>
                          <m:r>
                            <a:rPr lang="fr-FR" sz="2800" b="0" i="1" smtClean="0">
                              <a:latin typeface="Cambria Math" panose="02040503050406030204" pitchFamily="18" charset="0"/>
                            </a:rPr>
                            <m:t>)</m:t>
                          </m:r>
                          <m:sSup>
                            <m:sSupPr>
                              <m:ctrlPr>
                                <a:rPr lang="fr-FR" sz="2800" b="0" i="1" smtClean="0">
                                  <a:latin typeface="Cambria Math" panose="02040503050406030204" pitchFamily="18" charset="0"/>
                                </a:rPr>
                              </m:ctrlPr>
                            </m:sSupPr>
                            <m:e>
                              <m:r>
                                <a:rPr lang="fr-FR" sz="2800" b="0" i="1" smtClean="0">
                                  <a:latin typeface="Cambria Math" panose="02040503050406030204" pitchFamily="18" charset="0"/>
                                </a:rPr>
                                <m:t>𝑒</m:t>
                              </m:r>
                            </m:e>
                            <m:sup>
                              <m:r>
                                <a:rPr lang="fr-FR" sz="2800" b="0" i="1" smtClean="0">
                                  <a:latin typeface="Cambria Math" panose="02040503050406030204" pitchFamily="18" charset="0"/>
                                </a:rPr>
                                <m:t>𝑄</m:t>
                              </m:r>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𝑧</m:t>
                                  </m:r>
                                </m:num>
                                <m:den>
                                  <m:r>
                                    <a:rPr lang="fr-FR" sz="2800" b="0" i="1" smtClean="0">
                                      <a:latin typeface="Cambria Math" panose="02040503050406030204" pitchFamily="18" charset="0"/>
                                      <a:ea typeface="Cambria Math" panose="02040503050406030204" pitchFamily="18" charset="0"/>
                                    </a:rPr>
                                    <m:t>𝜌</m:t>
                                  </m:r>
                                </m:den>
                              </m:f>
                              <m:r>
                                <a:rPr lang="fr-FR" sz="2800" b="0" i="1" smtClean="0">
                                  <a:latin typeface="Cambria Math" panose="02040503050406030204" pitchFamily="18" charset="0"/>
                                </a:rPr>
                                <m:t>)</m:t>
                              </m:r>
                            </m:sup>
                          </m:sSup>
                        </m:e>
                      </m:nary>
                    </m:oMath>
                  </m:oMathPara>
                </a14:m>
                <a:endParaRPr lang="fr-FR" sz="2800" dirty="0"/>
              </a:p>
            </p:txBody>
          </p:sp>
        </mc:Choice>
        <mc:Fallback xmlns="">
          <p:sp>
            <p:nvSpPr>
              <p:cNvPr id="7" name="Rectangle 6"/>
              <p:cNvSpPr>
                <a:spLocks noRot="1" noChangeAspect="1" noMove="1" noResize="1" noEditPoints="1" noAdjustHandles="1" noChangeArrowheads="1" noChangeShapeType="1" noTextEdit="1"/>
              </p:cNvSpPr>
              <p:nvPr/>
            </p:nvSpPr>
            <p:spPr>
              <a:xfrm>
                <a:off x="407368" y="775855"/>
                <a:ext cx="6123710" cy="3103418"/>
              </a:xfrm>
              <a:prstGeom prst="rect">
                <a:avLst/>
              </a:prstGeom>
              <a:blipFill>
                <a:blip r:embed="rId3"/>
                <a:stretch>
                  <a:fillRect/>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941127" y="775855"/>
                <a:ext cx="4876800" cy="310341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uClr>
                    <a:schemeClr val="accent4"/>
                  </a:buClr>
                </a:pPr>
                <a14:m>
                  <m:oMath xmlns:m="http://schemas.openxmlformats.org/officeDocument/2006/math">
                    <m:r>
                      <a:rPr lang="fr-FR" sz="2800" i="1" smtClean="0">
                        <a:solidFill>
                          <a:schemeClr val="accent1"/>
                        </a:solidFill>
                        <a:latin typeface="Cambria Math" panose="02040503050406030204" pitchFamily="18" charset="0"/>
                      </a:rPr>
                      <m:t>𝑅𝑒</m:t>
                    </m:r>
                    <m:d>
                      <m:dPr>
                        <m:ctrlPr>
                          <a:rPr lang="fr-FR" sz="2800" i="1">
                            <a:solidFill>
                              <a:schemeClr val="accent1"/>
                            </a:solidFill>
                            <a:latin typeface="Cambria Math" panose="02040503050406030204" pitchFamily="18" charset="0"/>
                          </a:rPr>
                        </m:ctrlPr>
                      </m:dPr>
                      <m:e>
                        <m:r>
                          <a:rPr lang="fr-FR" sz="2800" i="1">
                            <a:solidFill>
                              <a:schemeClr val="accent1"/>
                            </a:solidFill>
                            <a:latin typeface="Cambria Math" panose="02040503050406030204" pitchFamily="18" charset="0"/>
                          </a:rPr>
                          <m:t>𝑧</m:t>
                        </m:r>
                      </m:e>
                    </m:d>
                    <m:r>
                      <a:rPr lang="fr-FR" sz="2800" i="1">
                        <a:solidFill>
                          <a:schemeClr val="accent1"/>
                        </a:solidFill>
                        <a:latin typeface="Cambria Math" panose="02040503050406030204" pitchFamily="18" charset="0"/>
                      </a:rPr>
                      <m:t>&gt;1</m:t>
                    </m:r>
                  </m:oMath>
                </a14:m>
                <a:r>
                  <a:rPr lang="fr-FR" sz="2800" b="1" dirty="0">
                    <a:solidFill>
                      <a:schemeClr val="accent1"/>
                    </a:solidFill>
                  </a:rPr>
                  <a:t>:</a:t>
                </a:r>
              </a:p>
              <a:p>
                <a:pPr algn="ctr">
                  <a:buClr>
                    <a:schemeClr val="accent4"/>
                  </a:buClr>
                </a:pPr>
                <a14:m>
                  <m:oMathPara xmlns:m="http://schemas.openxmlformats.org/officeDocument/2006/math">
                    <m:oMathParaPr>
                      <m:jc m:val="centerGroup"/>
                    </m:oMathParaPr>
                    <m:oMath xmlns:m="http://schemas.openxmlformats.org/officeDocument/2006/math">
                      <m:r>
                        <a:rPr lang="fr-FR" sz="2800" i="1">
                          <a:latin typeface="Cambria Math" panose="02040503050406030204" pitchFamily="18" charset="0"/>
                          <a:ea typeface="Cambria Math" panose="02040503050406030204" pitchFamily="18" charset="0"/>
                        </a:rPr>
                        <m:t>𝜁</m:t>
                      </m:r>
                      <m:d>
                        <m:dPr>
                          <m:ctrlPr>
                            <a:rPr lang="fr-FR" sz="2800" i="1">
                              <a:latin typeface="Cambria Math" panose="02040503050406030204" pitchFamily="18" charset="0"/>
                              <a:ea typeface="Cambria Math" panose="02040503050406030204" pitchFamily="18" charset="0"/>
                            </a:rPr>
                          </m:ctrlPr>
                        </m:dPr>
                        <m:e>
                          <m:r>
                            <a:rPr lang="fr-FR" sz="2800" i="1">
                              <a:latin typeface="Cambria Math" panose="02040503050406030204" pitchFamily="18" charset="0"/>
                              <a:ea typeface="Cambria Math" panose="02040503050406030204" pitchFamily="18" charset="0"/>
                            </a:rPr>
                            <m:t>𝑧</m:t>
                          </m:r>
                        </m:e>
                      </m:d>
                      <m:r>
                        <a:rPr lang="fr-FR" sz="2800" i="1">
                          <a:latin typeface="Cambria Math" panose="02040503050406030204" pitchFamily="18" charset="0"/>
                        </a:rPr>
                        <m:t>=</m:t>
                      </m:r>
                      <m:nary>
                        <m:naryPr>
                          <m:chr m:val="∏"/>
                          <m:supHide m:val="on"/>
                          <m:ctrlPr>
                            <a:rPr lang="fr-FR" sz="2800" i="1">
                              <a:latin typeface="Cambria Math" panose="02040503050406030204" pitchFamily="18" charset="0"/>
                            </a:rPr>
                          </m:ctrlPr>
                        </m:naryPr>
                        <m:sub>
                          <m:r>
                            <m:rPr>
                              <m:brk m:alnAt="7"/>
                            </m:rPr>
                            <a:rPr lang="fr-FR" sz="2800" i="1">
                              <a:latin typeface="Cambria Math" panose="02040503050406030204" pitchFamily="18" charset="0"/>
                            </a:rPr>
                            <m:t>𝑝</m:t>
                          </m:r>
                          <m:r>
                            <a:rPr lang="fr-FR" sz="2800" i="1">
                              <a:latin typeface="Cambria Math" panose="02040503050406030204" pitchFamily="18" charset="0"/>
                            </a:rPr>
                            <m:t> </m:t>
                          </m:r>
                          <m:r>
                            <a:rPr lang="fr-FR" sz="2800" i="1">
                              <a:latin typeface="Cambria Math" panose="02040503050406030204" pitchFamily="18" charset="0"/>
                            </a:rPr>
                            <m:t>𝑝𝑟𝑒𝑚𝑖𝑒𝑟</m:t>
                          </m:r>
                        </m:sub>
                        <m:sup/>
                        <m:e>
                          <m:f>
                            <m:fPr>
                              <m:ctrlPr>
                                <a:rPr lang="fr-FR" sz="2800" i="1">
                                  <a:latin typeface="Cambria Math" panose="02040503050406030204" pitchFamily="18" charset="0"/>
                                </a:rPr>
                              </m:ctrlPr>
                            </m:fPr>
                            <m:num>
                              <m:r>
                                <a:rPr lang="fr-FR" sz="2800" i="1">
                                  <a:latin typeface="Cambria Math" panose="02040503050406030204" pitchFamily="18" charset="0"/>
                                </a:rPr>
                                <m:t>1</m:t>
                              </m:r>
                            </m:num>
                            <m:den>
                              <m:r>
                                <a:rPr lang="fr-FR" sz="2800" i="1">
                                  <a:latin typeface="Cambria Math" panose="02040503050406030204" pitchFamily="18" charset="0"/>
                                </a:rPr>
                                <m:t>1−</m:t>
                              </m:r>
                              <m:sSup>
                                <m:sSupPr>
                                  <m:ctrlPr>
                                    <a:rPr lang="fr-FR" sz="2800" i="1">
                                      <a:latin typeface="Cambria Math" panose="02040503050406030204" pitchFamily="18" charset="0"/>
                                    </a:rPr>
                                  </m:ctrlPr>
                                </m:sSupPr>
                                <m:e>
                                  <m:r>
                                    <a:rPr lang="fr-FR" sz="2800" i="1">
                                      <a:latin typeface="Cambria Math" panose="02040503050406030204" pitchFamily="18" charset="0"/>
                                    </a:rPr>
                                    <m:t>𝑝</m:t>
                                  </m:r>
                                </m:e>
                                <m:sup>
                                  <m:r>
                                    <a:rPr lang="fr-FR" sz="2800" i="1">
                                      <a:latin typeface="Cambria Math" panose="02040503050406030204" pitchFamily="18" charset="0"/>
                                    </a:rPr>
                                    <m:t>−</m:t>
                                  </m:r>
                                  <m:r>
                                    <a:rPr lang="fr-FR" sz="2800" i="1">
                                      <a:latin typeface="Cambria Math" panose="02040503050406030204" pitchFamily="18" charset="0"/>
                                    </a:rPr>
                                    <m:t>𝑧</m:t>
                                  </m:r>
                                </m:sup>
                              </m:sSup>
                            </m:den>
                          </m:f>
                        </m:e>
                      </m:nary>
                    </m:oMath>
                  </m:oMathPara>
                </a14:m>
                <a:endParaRPr lang="fr-FR" sz="2800" dirty="0"/>
              </a:p>
            </p:txBody>
          </p:sp>
        </mc:Choice>
        <mc:Fallback xmlns="">
          <p:sp>
            <p:nvSpPr>
              <p:cNvPr id="8" name="Rectangle 7"/>
              <p:cNvSpPr>
                <a:spLocks noRot="1" noChangeAspect="1" noMove="1" noResize="1" noEditPoints="1" noAdjustHandles="1" noChangeArrowheads="1" noChangeShapeType="1" noTextEdit="1"/>
              </p:cNvSpPr>
              <p:nvPr/>
            </p:nvSpPr>
            <p:spPr>
              <a:xfrm>
                <a:off x="6941127" y="775855"/>
                <a:ext cx="4876800" cy="3103418"/>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p:spTree>
    <p:extLst>
      <p:ext uri="{BB962C8B-B14F-4D97-AF65-F5344CB8AC3E}">
        <p14:creationId xmlns:p14="http://schemas.microsoft.com/office/powerpoint/2010/main" val="142250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2879" y="156754"/>
                <a:ext cx="11874137" cy="6244045"/>
              </a:xfrm>
            </p:spPr>
            <p:txBody>
              <a:bodyPr/>
              <a:lstStyle/>
              <a:p>
                <a:pPr marL="0" indent="0">
                  <a:buNone/>
                </a:pPr>
                <a:r>
                  <a:rPr lang="fr-FR" b="1" u="sng" dirty="0" smtClean="0"/>
                  <a:t>Théorème </a:t>
                </a:r>
                <a:r>
                  <a:rPr lang="fr-FR" b="1" u="sng" dirty="0"/>
                  <a:t>de </a:t>
                </a:r>
                <a:r>
                  <a:rPr lang="fr-FR" b="1" u="sng" dirty="0" smtClean="0"/>
                  <a:t>Mills:</a:t>
                </a:r>
              </a:p>
              <a:p>
                <a:pPr marL="0" indent="0">
                  <a:buNone/>
                </a:pPr>
                <a:endParaRPr lang="fr-FR" b="1" u="sng" dirty="0" smtClean="0"/>
              </a:p>
              <a:p>
                <a:pPr marL="0" indent="0">
                  <a:buNone/>
                </a:pPr>
                <a:endParaRPr lang="fr-FR" b="1" u="sng" dirty="0"/>
              </a:p>
              <a:p>
                <a:pPr marL="0" indent="0">
                  <a:buNone/>
                </a:pPr>
                <a:endParaRPr lang="fr-FR" dirty="0" smtClean="0"/>
              </a:p>
              <a:p>
                <a:pPr marL="0" indent="0">
                  <a:buNone/>
                </a:pPr>
                <a:r>
                  <a:rPr lang="fr-FR" dirty="0"/>
                  <a:t>Ce théorème a été démontré en </a:t>
                </a:r>
                <a:r>
                  <a:rPr lang="fr-FR" dirty="0">
                    <a:solidFill>
                      <a:schemeClr val="accent3"/>
                    </a:solidFill>
                  </a:rPr>
                  <a:t>1947</a:t>
                </a:r>
                <a:r>
                  <a:rPr lang="fr-FR" dirty="0"/>
                  <a:t> par le mathématicien </a:t>
                </a:r>
                <a:r>
                  <a:rPr lang="fr-FR" dirty="0">
                    <a:solidFill>
                      <a:schemeClr val="accent3"/>
                    </a:solidFill>
                  </a:rPr>
                  <a:t>William H. Mills</a:t>
                </a:r>
                <a:r>
                  <a:rPr lang="fr-FR" dirty="0"/>
                  <a:t>, en supposant que </a:t>
                </a:r>
                <a:r>
                  <a:rPr lang="fr-FR" dirty="0">
                    <a:solidFill>
                      <a:schemeClr val="accent3"/>
                    </a:solidFill>
                  </a:rPr>
                  <a:t>l'hypothèse de Riemann </a:t>
                </a:r>
                <a:r>
                  <a:rPr lang="fr-FR" dirty="0" smtClean="0"/>
                  <a:t>est </a:t>
                </a:r>
                <a:r>
                  <a:rPr lang="fr-FR" dirty="0">
                    <a:solidFill>
                      <a:schemeClr val="accent6"/>
                    </a:solidFill>
                  </a:rPr>
                  <a:t>vraie</a:t>
                </a:r>
                <a:r>
                  <a:rPr lang="fr-FR" dirty="0" smtClean="0"/>
                  <a:t>.</a:t>
                </a:r>
              </a:p>
              <a:p>
                <a:pPr marL="0" indent="0">
                  <a:buNone/>
                </a:pPr>
                <a:endParaRPr lang="fr-F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ea typeface="Cambria Math" panose="02040503050406030204" pitchFamily="18" charset="0"/>
                        </a:rPr>
                        <m:t>𝜆</m:t>
                      </m:r>
                      <m:r>
                        <a:rPr lang="fr-FR" i="1">
                          <a:latin typeface="Cambria Math" panose="02040503050406030204" pitchFamily="18" charset="0"/>
                          <a:ea typeface="Cambria Math" panose="02040503050406030204" pitchFamily="18" charset="0"/>
                        </a:rPr>
                        <m:t>≅1.3063778838 6308069046 8614492602 6057129167 8458515671</m:t>
                      </m:r>
                    </m:oMath>
                  </m:oMathPara>
                </a14:m>
                <a:endParaRPr lang="fr-FR" dirty="0" smtClean="0"/>
              </a:p>
              <a:p>
                <a:pPr marL="0" indent="0">
                  <a:buNone/>
                </a:pPr>
                <a:r>
                  <a:rPr lang="fr-FR" dirty="0" smtClean="0">
                    <a:solidFill>
                      <a:srgbClr val="FF0000"/>
                    </a:solidFill>
                  </a:rPr>
                  <a:t>Contrainte:</a:t>
                </a:r>
              </a:p>
              <a:p>
                <a:pPr marL="0" indent="0">
                  <a:buNone/>
                </a:pPr>
                <a14:m>
                  <m:oMath xmlns:m="http://schemas.openxmlformats.org/officeDocument/2006/math">
                    <m:r>
                      <a:rPr lang="fr-FR" i="1" smtClean="0">
                        <a:latin typeface="Cambria Math" panose="02040503050406030204" pitchFamily="18" charset="0"/>
                        <a:ea typeface="Cambria Math" panose="02040503050406030204" pitchFamily="18" charset="0"/>
                      </a:rPr>
                      <m:t>𝜆</m:t>
                    </m:r>
                  </m:oMath>
                </a14:m>
                <a:r>
                  <a:rPr lang="fr-FR" dirty="0" smtClean="0"/>
                  <a:t> n’est pas connu rigoureusement et par suite la formule </a:t>
                </a:r>
                <a14:m>
                  <m:oMath xmlns:m="http://schemas.openxmlformats.org/officeDocument/2006/math">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𝜆</m:t>
                            </m:r>
                          </m:e>
                          <m:sup>
                            <m:sSup>
                              <m:sSupPr>
                                <m:ctrlPr>
                                  <a:rPr lang="fr-FR" i="1">
                                    <a:latin typeface="Cambria Math" panose="02040503050406030204" pitchFamily="18" charset="0"/>
                                  </a:rPr>
                                </m:ctrlPr>
                              </m:sSupPr>
                              <m:e>
                                <m:r>
                                  <a:rPr lang="fr-FR" i="1">
                                    <a:latin typeface="Cambria Math" panose="02040503050406030204" pitchFamily="18" charset="0"/>
                                  </a:rPr>
                                  <m:t>3</m:t>
                                </m:r>
                              </m:e>
                              <m:sup>
                                <m:r>
                                  <a:rPr lang="fr-FR" i="1">
                                    <a:latin typeface="Cambria Math" panose="02040503050406030204" pitchFamily="18" charset="0"/>
                                  </a:rPr>
                                  <m:t>𝑛</m:t>
                                </m:r>
                              </m:sup>
                            </m:sSup>
                          </m:sup>
                        </m:sSup>
                      </m:e>
                    </m:d>
                  </m:oMath>
                </a14:m>
                <a:r>
                  <a:rPr lang="fr-FR" dirty="0" smtClean="0"/>
                  <a:t> donne des nombres premiers pour </a:t>
                </a:r>
                <a14:m>
                  <m:oMath xmlns:m="http://schemas.openxmlformats.org/officeDocument/2006/math">
                    <m:r>
                      <a:rPr lang="fr-FR" b="0" i="1" smtClean="0">
                        <a:latin typeface="Cambria Math" panose="02040503050406030204" pitchFamily="18" charset="0"/>
                      </a:rPr>
                      <m:t>𝑛</m:t>
                    </m:r>
                    <m:r>
                      <a:rPr lang="fr-FR" b="0" i="1" smtClean="0">
                        <a:latin typeface="Cambria Math" panose="02040503050406030204" pitchFamily="18" charset="0"/>
                        <a:ea typeface="Cambria Math" panose="02040503050406030204" pitchFamily="18" charset="0"/>
                      </a:rPr>
                      <m:t>&lt;</m:t>
                    </m:r>
                    <m:r>
                      <a:rPr lang="fr-FR" b="0" i="1" smtClean="0">
                        <a:latin typeface="Cambria Math" panose="02040503050406030204" pitchFamily="18" charset="0"/>
                        <a:ea typeface="Cambria Math" panose="02040503050406030204" pitchFamily="18" charset="0"/>
                      </a:rPr>
                      <m:t>𝑁</m:t>
                    </m:r>
                  </m:oMath>
                </a14:m>
                <a:r>
                  <a:rPr lang="fr-FR" dirty="0" smtClean="0"/>
                  <a:t> pour un certain </a:t>
                </a:r>
                <a14:m>
                  <m:oMath xmlns:m="http://schemas.openxmlformats.org/officeDocument/2006/math">
                    <m:r>
                      <a:rPr lang="fr-FR" b="0" i="1" smtClean="0">
                        <a:latin typeface="Cambria Math" panose="02040503050406030204" pitchFamily="18" charset="0"/>
                      </a:rPr>
                      <m:t>𝑁</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ℕ</m:t>
                    </m:r>
                  </m:oMath>
                </a14:m>
                <a:r>
                  <a:rPr lang="fr-FR" dirty="0" smtClean="0"/>
                  <a:t> </a:t>
                </a:r>
              </a:p>
              <a:p>
                <a:pPr marL="0" indent="0">
                  <a:buNone/>
                </a:pPr>
                <a:r>
                  <a:rPr lang="fr-FR" dirty="0" smtClean="0"/>
                  <a:t>On peut déterminer des nombres premier </a:t>
                </a:r>
                <a:r>
                  <a:rPr lang="fr-FR" dirty="0"/>
                  <a:t>ayant jusqu’à </a:t>
                </a:r>
                <a:r>
                  <a:rPr lang="fr-FR" dirty="0" smtClean="0"/>
                  <a:t>61684 chiffres</a:t>
                </a:r>
              </a:p>
              <a:p>
                <a:pPr marL="0" indent="0">
                  <a:buNone/>
                </a:pPr>
                <a:endParaRPr lang="fr-F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2879" y="156754"/>
                <a:ext cx="11874137" cy="6244045"/>
              </a:xfrm>
              <a:blipFill>
                <a:blip r:embed="rId2"/>
                <a:stretch>
                  <a:fillRect l="-770" t="-1367"/>
                </a:stretch>
              </a:blipFill>
            </p:spPr>
            <p:txBody>
              <a:bodyPr/>
              <a:lstStyle/>
              <a:p>
                <a:r>
                  <a:rPr lang="fr-FR">
                    <a:noFill/>
                  </a:rPr>
                  <a:t> </a:t>
                </a:r>
              </a:p>
            </p:txBody>
          </p:sp>
        </mc:Fallback>
      </mc:AlternateContent>
      <p:sp>
        <p:nvSpPr>
          <p:cNvPr id="4" name="Slide Number Placeholder 3"/>
          <p:cNvSpPr>
            <a:spLocks noGrp="1"/>
          </p:cNvSpPr>
          <p:nvPr>
            <p:ph type="sldNum" sz="quarter" idx="12"/>
          </p:nvPr>
        </p:nvSpPr>
        <p:spPr/>
        <p:txBody>
          <a:bodyPr/>
          <a:lstStyle/>
          <a:p>
            <a:fld id="{A03665ED-F281-4F0B-B4E5-0D11C8F58E91}" type="slidenum">
              <a:rPr lang="fr-FR" smtClean="0"/>
              <a:t>69</a:t>
            </a:fld>
            <a:endParaRPr lang="fr-FR"/>
          </a:p>
        </p:txBody>
      </p:sp>
      <mc:AlternateContent xmlns:mc="http://schemas.openxmlformats.org/markup-compatibility/2006">
        <mc:Choice xmlns:a14="http://schemas.microsoft.com/office/drawing/2010/main" Requires="a14">
          <p:sp>
            <p:nvSpPr>
              <p:cNvPr id="5" name="Rounded Rectangle 4"/>
              <p:cNvSpPr/>
              <p:nvPr/>
            </p:nvSpPr>
            <p:spPr>
              <a:xfrm>
                <a:off x="182878" y="731519"/>
                <a:ext cx="11874137" cy="129322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2400" dirty="0" smtClean="0"/>
                  <a:t>Il existe une infinité de réels </a:t>
                </a:r>
                <a14:m>
                  <m:oMath xmlns:m="http://schemas.openxmlformats.org/officeDocument/2006/math">
                    <m:r>
                      <a:rPr lang="fr-FR" sz="2400" i="1" smtClean="0">
                        <a:latin typeface="Cambria Math" panose="02040503050406030204" pitchFamily="18" charset="0"/>
                        <a:ea typeface="Cambria Math" panose="02040503050406030204" pitchFamily="18" charset="0"/>
                      </a:rPr>
                      <m:t>𝜆</m:t>
                    </m:r>
                  </m:oMath>
                </a14:m>
                <a:r>
                  <a:rPr lang="fr-FR" sz="2400" dirty="0" smtClean="0"/>
                  <a:t>, tel </a:t>
                </a:r>
                <a:r>
                  <a:rPr lang="fr-FR" sz="2400" dirty="0"/>
                  <a:t>que, </a:t>
                </a:r>
                <a14:m>
                  <m:oMath xmlns:m="http://schemas.openxmlformats.org/officeDocument/2006/math">
                    <m:r>
                      <a:rPr lang="fr-FR" sz="2400" i="1" dirty="0" smtClean="0">
                        <a:latin typeface="Cambria Math" panose="02040503050406030204" pitchFamily="18" charset="0"/>
                        <a:ea typeface="Cambria Math" panose="02040503050406030204" pitchFamily="18" charset="0"/>
                      </a:rPr>
                      <m:t>∀</m:t>
                    </m:r>
                    <m:r>
                      <a:rPr lang="fr-FR" sz="2400" i="1" dirty="0" smtClean="0">
                        <a:latin typeface="Cambria Math" panose="02040503050406030204" pitchFamily="18" charset="0"/>
                      </a:rPr>
                      <m:t>𝑛</m:t>
                    </m:r>
                    <m:r>
                      <a:rPr lang="fr-FR" sz="2400" i="1" dirty="0" smtClean="0">
                        <a:latin typeface="Cambria Math" panose="02040503050406030204" pitchFamily="18" charset="0"/>
                        <a:ea typeface="Cambria Math" panose="02040503050406030204" pitchFamily="18" charset="0"/>
                      </a:rPr>
                      <m:t>∈</m:t>
                    </m:r>
                    <m:sSup>
                      <m:sSupPr>
                        <m:ctrlPr>
                          <a:rPr lang="fr-FR" sz="2400" i="1" dirty="0" smtClean="0">
                            <a:latin typeface="Cambria Math" panose="02040503050406030204" pitchFamily="18" charset="0"/>
                            <a:ea typeface="Cambria Math" panose="02040503050406030204" pitchFamily="18" charset="0"/>
                          </a:rPr>
                        </m:ctrlPr>
                      </m:sSupPr>
                      <m:e>
                        <m:r>
                          <a:rPr lang="fr-FR" sz="2400" i="1" dirty="0" smtClean="0">
                            <a:latin typeface="Cambria Math" panose="02040503050406030204" pitchFamily="18" charset="0"/>
                            <a:ea typeface="Cambria Math" panose="02040503050406030204" pitchFamily="18" charset="0"/>
                          </a:rPr>
                          <m:t>ℕ</m:t>
                        </m:r>
                      </m:e>
                      <m:sup>
                        <m:r>
                          <a:rPr lang="fr-FR" sz="2400" b="0" i="1" dirty="0" smtClean="0">
                            <a:latin typeface="Cambria Math" panose="02040503050406030204" pitchFamily="18" charset="0"/>
                            <a:ea typeface="Cambria Math" panose="02040503050406030204" pitchFamily="18" charset="0"/>
                          </a:rPr>
                          <m:t>∗</m:t>
                        </m:r>
                      </m:sup>
                    </m:sSup>
                  </m:oMath>
                </a14:m>
                <a:r>
                  <a:rPr lang="fr-FR" sz="2400" dirty="0" smtClean="0"/>
                  <a:t>, </a:t>
                </a:r>
                <a14:m>
                  <m:oMath xmlns:m="http://schemas.openxmlformats.org/officeDocument/2006/math">
                    <m:d>
                      <m:dPr>
                        <m:begChr m:val="⌊"/>
                        <m:endChr m:val="⌋"/>
                        <m:ctrlPr>
                          <a:rPr lang="fr-FR" sz="2400" i="1" smtClean="0">
                            <a:latin typeface="Cambria Math" panose="02040503050406030204" pitchFamily="18" charset="0"/>
                          </a:rPr>
                        </m:ctrlPr>
                      </m:dPr>
                      <m:e>
                        <m:sSup>
                          <m:sSupPr>
                            <m:ctrlPr>
                              <a:rPr lang="fr-FR" sz="2400" i="1">
                                <a:latin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𝜆</m:t>
                            </m:r>
                          </m:e>
                          <m:sup>
                            <m:sSup>
                              <m:sSupPr>
                                <m:ctrlPr>
                                  <a:rPr lang="fr-FR" sz="2400" i="1">
                                    <a:latin typeface="Cambria Math" panose="02040503050406030204" pitchFamily="18" charset="0"/>
                                  </a:rPr>
                                </m:ctrlPr>
                              </m:sSupPr>
                              <m:e>
                                <m:r>
                                  <a:rPr lang="fr-FR" sz="2400" i="1">
                                    <a:latin typeface="Cambria Math" panose="02040503050406030204" pitchFamily="18" charset="0"/>
                                  </a:rPr>
                                  <m:t>3</m:t>
                                </m:r>
                              </m:e>
                              <m:sup>
                                <m:r>
                                  <a:rPr lang="fr-FR" sz="2400" i="1">
                                    <a:latin typeface="Cambria Math" panose="02040503050406030204" pitchFamily="18" charset="0"/>
                                  </a:rPr>
                                  <m:t>𝑛</m:t>
                                </m:r>
                              </m:sup>
                            </m:sSup>
                          </m:sup>
                        </m:sSup>
                      </m:e>
                    </m:d>
                  </m:oMath>
                </a14:m>
                <a:r>
                  <a:rPr lang="fr-FR" sz="2400" dirty="0" smtClean="0"/>
                  <a:t> soit </a:t>
                </a:r>
                <a:r>
                  <a:rPr lang="fr-FR" sz="2400" dirty="0"/>
                  <a:t>un nombre </a:t>
                </a:r>
                <a:r>
                  <a:rPr lang="fr-FR" sz="2400" dirty="0" smtClean="0"/>
                  <a:t>premier</a:t>
                </a:r>
                <a:endParaRPr lang="fr-FR" sz="2400" dirty="0"/>
              </a:p>
            </p:txBody>
          </p:sp>
        </mc:Choice>
        <mc:Fallback>
          <p:sp>
            <p:nvSpPr>
              <p:cNvPr id="5" name="Rounded Rectangle 4"/>
              <p:cNvSpPr>
                <a:spLocks noRot="1" noChangeAspect="1" noMove="1" noResize="1" noEditPoints="1" noAdjustHandles="1" noChangeArrowheads="1" noChangeShapeType="1" noTextEdit="1"/>
              </p:cNvSpPr>
              <p:nvPr/>
            </p:nvSpPr>
            <p:spPr>
              <a:xfrm>
                <a:off x="182878" y="731519"/>
                <a:ext cx="11874137" cy="1293223"/>
              </a:xfrm>
              <a:prstGeom prst="roundRect">
                <a:avLst/>
              </a:prstGeom>
              <a:blipFill>
                <a:blip r:embed="rId3"/>
                <a:stretch>
                  <a:fillRect/>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p:spTree>
    <p:extLst>
      <p:ext uri="{BB962C8B-B14F-4D97-AF65-F5344CB8AC3E}">
        <p14:creationId xmlns:p14="http://schemas.microsoft.com/office/powerpoint/2010/main" val="340021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p:cNvSpPr>
                <a:spLocks noGrp="1"/>
              </p:cNvSpPr>
              <p:nvPr>
                <p:ph sz="half" idx="1"/>
              </p:nvPr>
            </p:nvSpPr>
            <p:spPr>
              <a:xfrm>
                <a:off x="191344" y="285728"/>
                <a:ext cx="11809312" cy="6286544"/>
              </a:xfrm>
            </p:spPr>
            <p:txBody>
              <a:bodyPr>
                <a:normAutofit fontScale="85000" lnSpcReduction="10000"/>
              </a:bodyPr>
              <a:lstStyle/>
              <a:p>
                <a:r>
                  <a:rPr lang="fr-FR" b="1" u="sng" dirty="0" smtClean="0"/>
                  <a:t>Pour </a:t>
                </a:r>
                <a:r>
                  <a:rPr lang="fr-FR" b="1" u="sng" dirty="0" err="1" smtClean="0"/>
                  <a:t>Re</a:t>
                </a:r>
                <a:r>
                  <a:rPr lang="fr-FR" b="1" u="sng" dirty="0" smtClean="0"/>
                  <a:t>(z)&gt;0 </a:t>
                </a:r>
                <a:r>
                  <a:rPr lang="fr-FR" dirty="0" smtClean="0"/>
                  <a:t>:</a:t>
                </a:r>
              </a:p>
              <a:p>
                <a:pPr>
                  <a:buNone/>
                </a:pPr>
                <a:r>
                  <a:rPr lang="fr-FR" dirty="0" smtClean="0"/>
                  <a:t>On a pour </a:t>
                </a:r>
                <a:r>
                  <a:rPr lang="fr-FR" dirty="0" err="1" smtClean="0"/>
                  <a:t>Re</a:t>
                </a:r>
                <a:r>
                  <a:rPr lang="fr-FR" dirty="0" smtClean="0"/>
                  <a:t>(z)&gt;1</a:t>
                </a:r>
              </a:p>
              <a:p>
                <a:pPr>
                  <a:buNone/>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𝜁</m:t>
                      </m:r>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𝑧</m:t>
                          </m:r>
                        </m:e>
                      </m:d>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𝑧</m:t>
                          </m:r>
                          <m:r>
                            <a:rPr lang="fr-FR" b="0" i="1" smtClean="0">
                              <a:latin typeface="Cambria Math" panose="02040503050406030204" pitchFamily="18" charset="0"/>
                              <a:ea typeface="Cambria Math" panose="02040503050406030204" pitchFamily="18" charset="0"/>
                            </a:rPr>
                            <m:t>−1</m:t>
                          </m:r>
                        </m:den>
                      </m:f>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𝑛</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m:t>
                          </m:r>
                        </m:sup>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𝑛</m:t>
                                  </m:r>
                                </m:e>
                                <m:sup>
                                  <m:r>
                                    <a:rPr lang="fr-FR" b="0" i="1" smtClean="0">
                                      <a:latin typeface="Cambria Math" panose="02040503050406030204" pitchFamily="18" charset="0"/>
                                      <a:ea typeface="Cambria Math" panose="02040503050406030204" pitchFamily="18" charset="0"/>
                                    </a:rPr>
                                    <m:t>𝑧</m:t>
                                  </m:r>
                                </m:sup>
                              </m:sSup>
                            </m:den>
                          </m:f>
                        </m:e>
                      </m:nary>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𝑧</m:t>
                          </m:r>
                          <m:r>
                            <a:rPr lang="fr-FR" b="0" i="1" smtClean="0">
                              <a:latin typeface="Cambria Math" panose="02040503050406030204" pitchFamily="18" charset="0"/>
                              <a:ea typeface="Cambria Math" panose="02040503050406030204" pitchFamily="18" charset="0"/>
                            </a:rPr>
                            <m:t>−1</m:t>
                          </m:r>
                        </m:den>
                      </m:f>
                    </m:oMath>
                  </m:oMathPara>
                </a14:m>
                <a:endParaRPr lang="fr-FR" dirty="0" smtClean="0"/>
              </a:p>
              <a:p>
                <a:pPr>
                  <a:buNone/>
                </a:pPr>
                <a:endParaRPr lang="fr-FR" b="0" i="1" dirty="0" smtClean="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𝑜𝑟</m:t>
                      </m:r>
                      <m:r>
                        <a:rPr lang="fr-FR" b="0" i="1" smtClean="0">
                          <a:latin typeface="Cambria Math" panose="02040503050406030204" pitchFamily="18" charset="0"/>
                        </a:rPr>
                        <m:t>, </m:t>
                      </m:r>
                      <m:f>
                        <m:fPr>
                          <m:ctrlPr>
                            <a:rPr lang="fr-FR" b="0"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𝑧</m:t>
                          </m:r>
                          <m:r>
                            <a:rPr lang="fr-FR" b="0" i="1" smtClean="0">
                              <a:latin typeface="Cambria Math" panose="02040503050406030204" pitchFamily="18" charset="0"/>
                            </a:rPr>
                            <m:t>−1</m:t>
                          </m:r>
                        </m:den>
                      </m:f>
                      <m:r>
                        <a:rPr lang="fr-FR" b="0" i="1" smtClean="0">
                          <a:latin typeface="Cambria Math" panose="02040503050406030204" pitchFamily="18" charset="0"/>
                        </a:rPr>
                        <m:t>=</m:t>
                      </m:r>
                      <m:nary>
                        <m:naryPr>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1</m:t>
                          </m:r>
                        </m:sub>
                        <m:sup>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m:t>
                          </m:r>
                        </m:sup>
                        <m:e>
                          <m:f>
                            <m:fPr>
                              <m:ctrlPr>
                                <a:rPr lang="fr-FR" b="0" i="1" smtClean="0">
                                  <a:latin typeface="Cambria Math" panose="02040503050406030204" pitchFamily="18" charset="0"/>
                                </a:rPr>
                              </m:ctrlPr>
                            </m:fPr>
                            <m:num>
                              <m:r>
                                <a:rPr lang="fr-FR" b="0" i="1" smtClean="0">
                                  <a:latin typeface="Cambria Math" panose="02040503050406030204" pitchFamily="18" charset="0"/>
                                </a:rPr>
                                <m:t>𝑑𝑡</m:t>
                              </m:r>
                            </m:num>
                            <m:den>
                              <m:sSup>
                                <m:sSupPr>
                                  <m:ctrlPr>
                                    <a:rPr lang="fr-FR" b="0" i="1" smtClean="0">
                                      <a:latin typeface="Cambria Math" panose="02040503050406030204" pitchFamily="18" charset="0"/>
                                    </a:rPr>
                                  </m:ctrlPr>
                                </m:sSupPr>
                                <m:e>
                                  <m:r>
                                    <a:rPr lang="fr-FR" b="0" i="1" smtClean="0">
                                      <a:latin typeface="Cambria Math" panose="02040503050406030204" pitchFamily="18" charset="0"/>
                                    </a:rPr>
                                    <m:t>𝑡</m:t>
                                  </m:r>
                                </m:e>
                                <m:sup>
                                  <m:r>
                                    <a:rPr lang="fr-FR" b="0" i="1" smtClean="0">
                                      <a:latin typeface="Cambria Math" panose="02040503050406030204" pitchFamily="18" charset="0"/>
                                    </a:rPr>
                                    <m:t>𝑧</m:t>
                                  </m:r>
                                </m:sup>
                              </m:sSup>
                            </m:den>
                          </m:f>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𝑛</m:t>
                              </m:r>
                              <m:r>
                                <a:rPr lang="fr-FR" b="0" i="1" smtClean="0">
                                  <a:latin typeface="Cambria Math" panose="02040503050406030204" pitchFamily="18" charset="0"/>
                                </a:rPr>
                                <m:t>=1</m:t>
                              </m:r>
                            </m:sub>
                            <m:sup>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m:t>
                              </m:r>
                            </m:sup>
                            <m:e>
                              <m:nary>
                                <m:naryPr>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𝑛</m:t>
                                  </m:r>
                                </m:sub>
                                <m:sup>
                                  <m:r>
                                    <a:rPr lang="fr-FR" b="0" i="1" smtClean="0">
                                      <a:latin typeface="Cambria Math" panose="02040503050406030204" pitchFamily="18" charset="0"/>
                                    </a:rPr>
                                    <m:t>𝑛</m:t>
                                  </m:r>
                                  <m:r>
                                    <a:rPr lang="fr-FR" b="0" i="1" smtClean="0">
                                      <a:latin typeface="Cambria Math" panose="02040503050406030204" pitchFamily="18" charset="0"/>
                                    </a:rPr>
                                    <m:t>+1</m:t>
                                  </m:r>
                                </m:sup>
                                <m:e>
                                  <m:f>
                                    <m:fPr>
                                      <m:ctrlPr>
                                        <a:rPr lang="fr-FR" b="0" i="1" smtClean="0">
                                          <a:latin typeface="Cambria Math" panose="02040503050406030204" pitchFamily="18" charset="0"/>
                                        </a:rPr>
                                      </m:ctrlPr>
                                    </m:fPr>
                                    <m:num>
                                      <m:r>
                                        <a:rPr lang="fr-FR" b="0" i="1" smtClean="0">
                                          <a:latin typeface="Cambria Math" panose="02040503050406030204" pitchFamily="18" charset="0"/>
                                        </a:rPr>
                                        <m:t>𝑑𝑡</m:t>
                                      </m:r>
                                    </m:num>
                                    <m:den>
                                      <m:sSup>
                                        <m:sSupPr>
                                          <m:ctrlPr>
                                            <a:rPr lang="fr-FR" b="0" i="1" smtClean="0">
                                              <a:latin typeface="Cambria Math" panose="02040503050406030204" pitchFamily="18" charset="0"/>
                                            </a:rPr>
                                          </m:ctrlPr>
                                        </m:sSupPr>
                                        <m:e>
                                          <m:r>
                                            <a:rPr lang="fr-FR" b="0" i="1" smtClean="0">
                                              <a:latin typeface="Cambria Math" panose="02040503050406030204" pitchFamily="18" charset="0"/>
                                            </a:rPr>
                                            <m:t>𝑡</m:t>
                                          </m:r>
                                        </m:e>
                                        <m:sup>
                                          <m:r>
                                            <a:rPr lang="fr-FR" b="0" i="1" smtClean="0">
                                              <a:latin typeface="Cambria Math" panose="02040503050406030204" pitchFamily="18" charset="0"/>
                                            </a:rPr>
                                            <m:t>𝑧</m:t>
                                          </m:r>
                                        </m:sup>
                                      </m:sSup>
                                    </m:den>
                                  </m:f>
                                </m:e>
                              </m:nary>
                            </m:e>
                          </m:nary>
                        </m:e>
                      </m:nary>
                    </m:oMath>
                  </m:oMathPara>
                </a14:m>
                <a:endParaRPr lang="fr-FR" dirty="0" smtClean="0"/>
              </a:p>
              <a:p>
                <a:pPr>
                  <a:buNone/>
                </a:pPr>
                <a:endParaRPr lang="fr-FR" dirty="0" smtClean="0"/>
              </a:p>
              <a:p>
                <a:pPr>
                  <a:buNone/>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b="0" i="1" smtClean="0">
                              <a:latin typeface="Cambria Math" panose="02040503050406030204" pitchFamily="18" charset="0"/>
                            </a:rPr>
                            <m:t>𝑑</m:t>
                          </m:r>
                        </m:e>
                        <m:sup>
                          <m:r>
                            <a:rPr lang="fr-FR" b="0" i="1" smtClean="0">
                              <a:latin typeface="Cambria Math" panose="02040503050406030204" pitchFamily="18" charset="0"/>
                            </a:rPr>
                            <m:t>′</m:t>
                          </m:r>
                        </m:sup>
                      </m:sSup>
                      <m:r>
                        <a:rPr lang="fr-FR" b="0" i="1" smtClean="0">
                          <a:latin typeface="Cambria Math" panose="02040503050406030204" pitchFamily="18" charset="0"/>
                        </a:rPr>
                        <m:t>𝑜</m:t>
                      </m:r>
                      <m:r>
                        <a:rPr lang="fr-FR" b="0" i="1" smtClean="0">
                          <a:latin typeface="Cambria Math" panose="02040503050406030204" pitchFamily="18" charset="0"/>
                        </a:rPr>
                        <m:t>ù, </m:t>
                      </m:r>
                      <m:r>
                        <a:rPr lang="fr-FR" i="1">
                          <a:latin typeface="Cambria Math" panose="02040503050406030204" pitchFamily="18" charset="0"/>
                          <a:ea typeface="Cambria Math" panose="02040503050406030204" pitchFamily="18" charset="0"/>
                        </a:rPr>
                        <m:t>𝜁</m:t>
                      </m:r>
                      <m:d>
                        <m:dPr>
                          <m:ctrlPr>
                            <a:rPr lang="fr-FR" i="1" smtClean="0">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𝑧</m:t>
                          </m:r>
                        </m:e>
                      </m:d>
                      <m:r>
                        <a:rPr lang="fr-FR" i="1">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rPr>
                            <m:t>𝑧</m:t>
                          </m:r>
                          <m:r>
                            <a:rPr lang="fr-FR" i="1">
                              <a:latin typeface="Cambria Math" panose="02040503050406030204" pitchFamily="18" charset="0"/>
                              <a:ea typeface="Cambria Math" panose="02040503050406030204" pitchFamily="18" charset="0"/>
                            </a:rPr>
                            <m:t>−1</m:t>
                          </m:r>
                        </m:den>
                      </m:f>
                      <m:r>
                        <a:rPr lang="fr-FR" b="0" i="0"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𝑛</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m:t>
                          </m:r>
                        </m:sup>
                        <m:e>
                          <m:nary>
                            <m:naryPr>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𝑛</m:t>
                              </m:r>
                            </m:sub>
                            <m:sup>
                              <m:r>
                                <a:rPr lang="fr-FR" b="0" i="1" smtClean="0">
                                  <a:latin typeface="Cambria Math" panose="02040503050406030204" pitchFamily="18" charset="0"/>
                                  <a:ea typeface="Cambria Math" panose="02040503050406030204" pitchFamily="18" charset="0"/>
                                </a:rPr>
                                <m:t>𝑛</m:t>
                              </m:r>
                              <m:r>
                                <a:rPr lang="fr-FR" b="0" i="1" smtClean="0">
                                  <a:latin typeface="Cambria Math" panose="02040503050406030204" pitchFamily="18" charset="0"/>
                                  <a:ea typeface="Cambria Math" panose="02040503050406030204" pitchFamily="18" charset="0"/>
                                </a:rPr>
                                <m:t>+1</m:t>
                              </m:r>
                            </m:sup>
                            <m:e>
                              <m:d>
                                <m:dPr>
                                  <m:ctrlPr>
                                    <a:rPr lang="fr-FR" b="0" i="1" smtClean="0">
                                      <a:latin typeface="Cambria Math" panose="02040503050406030204" pitchFamily="18" charset="0"/>
                                      <a:ea typeface="Cambria Math" panose="02040503050406030204" pitchFamily="18" charset="0"/>
                                    </a:rPr>
                                  </m:ctrlPr>
                                </m:dPr>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𝑛</m:t>
                                          </m:r>
                                        </m:e>
                                        <m:sup>
                                          <m:r>
                                            <a:rPr lang="fr-FR" b="0" i="1" smtClean="0">
                                              <a:latin typeface="Cambria Math" panose="02040503050406030204" pitchFamily="18" charset="0"/>
                                              <a:ea typeface="Cambria Math" panose="02040503050406030204" pitchFamily="18" charset="0"/>
                                            </a:rPr>
                                            <m:t>𝑧</m:t>
                                          </m:r>
                                        </m:sup>
                                      </m:sSup>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𝑡</m:t>
                                          </m:r>
                                        </m:e>
                                        <m:sup>
                                          <m:r>
                                            <a:rPr lang="fr-FR" b="0" i="1" smtClean="0">
                                              <a:latin typeface="Cambria Math" panose="02040503050406030204" pitchFamily="18" charset="0"/>
                                              <a:ea typeface="Cambria Math" panose="02040503050406030204" pitchFamily="18" charset="0"/>
                                            </a:rPr>
                                            <m:t>𝑧</m:t>
                                          </m:r>
                                        </m:sup>
                                      </m:sSup>
                                    </m:den>
                                  </m:f>
                                </m:e>
                              </m:d>
                            </m:e>
                          </m:nary>
                          <m:r>
                            <a:rPr lang="fr-FR" b="0" i="1" smtClean="0">
                              <a:latin typeface="Cambria Math" panose="02040503050406030204" pitchFamily="18" charset="0"/>
                              <a:ea typeface="Cambria Math" panose="02040503050406030204" pitchFamily="18" charset="0"/>
                            </a:rPr>
                            <m:t>𝑑𝑡</m:t>
                          </m:r>
                        </m:e>
                      </m:nary>
                    </m:oMath>
                  </m:oMathPara>
                </a14:m>
                <a:endParaRPr lang="fr-FR" dirty="0" smtClean="0"/>
              </a:p>
              <a:p>
                <a:pPr>
                  <a:buNone/>
                </a:pPr>
                <a:endParaRPr lang="fr-FR" dirty="0" smtClean="0"/>
              </a:p>
              <a:p>
                <a:pPr>
                  <a:buNone/>
                </a:pPr>
                <a:r>
                  <a:rPr lang="fr-FR" dirty="0" smtClean="0"/>
                  <a:t>Comme cette nouvelle expression défini une fonction méromorphe sur le demi-plan </a:t>
                </a:r>
                <a:r>
                  <a:rPr lang="fr-FR" dirty="0" err="1" smtClean="0"/>
                  <a:t>Re</a:t>
                </a:r>
                <a:r>
                  <a:rPr lang="fr-FR" dirty="0" smtClean="0"/>
                  <a:t>(z)&gt;0 admettant seulement un pole en 1 </a:t>
                </a:r>
              </a:p>
              <a:p>
                <a:pPr>
                  <a:buNone/>
                </a:pPr>
                <a:r>
                  <a:rPr lang="fr-FR" dirty="0" smtClean="0"/>
                  <a:t> </a:t>
                </a:r>
                <a:r>
                  <a:rPr lang="fr-FR" dirty="0" smtClean="0">
                    <a:solidFill>
                      <a:srgbClr val="FF0000"/>
                    </a:solidFill>
                  </a:rPr>
                  <a:t>(série de fonctions qui converge uniformément)</a:t>
                </a:r>
              </a:p>
              <a:p>
                <a:pPr>
                  <a:buNone/>
                </a:pPr>
                <a:r>
                  <a:rPr lang="fr-FR" b="1" dirty="0" smtClean="0">
                    <a:solidFill>
                      <a:schemeClr val="accent2"/>
                    </a:solidFill>
                  </a:rPr>
                  <a:t>On a donc trouver le prolongement de </a:t>
                </a:r>
                <a:r>
                  <a:rPr lang="el-GR" b="1" dirty="0" smtClean="0">
                    <a:solidFill>
                      <a:schemeClr val="accent2"/>
                    </a:solidFill>
                  </a:rPr>
                  <a:t>(ζ ) </a:t>
                </a:r>
                <a:r>
                  <a:rPr lang="fr-FR" b="1" dirty="0" smtClean="0">
                    <a:solidFill>
                      <a:schemeClr val="accent2"/>
                    </a:solidFill>
                  </a:rPr>
                  <a:t>sur le demi-plan </a:t>
                </a:r>
                <a:r>
                  <a:rPr lang="fr-FR" b="1" dirty="0" err="1" smtClean="0">
                    <a:solidFill>
                      <a:schemeClr val="accent2"/>
                    </a:solidFill>
                  </a:rPr>
                  <a:t>Re</a:t>
                </a:r>
                <a:r>
                  <a:rPr lang="fr-FR" b="1" dirty="0" smtClean="0">
                    <a:solidFill>
                      <a:schemeClr val="accent2"/>
                    </a:solidFill>
                  </a:rPr>
                  <a:t>(z)&gt;0</a:t>
                </a:r>
              </a:p>
              <a:p>
                <a:pPr>
                  <a:buNone/>
                </a:pPr>
                <a:endParaRPr lang="fr-FR" dirty="0" smtClean="0">
                  <a:solidFill>
                    <a:srgbClr val="FF0000"/>
                  </a:solidFill>
                </a:endParaRPr>
              </a:p>
            </p:txBody>
          </p:sp>
        </mc:Choice>
        <mc:Fallback xmlns="">
          <p:sp>
            <p:nvSpPr>
              <p:cNvPr id="3" name="Espace réservé du contenu 2"/>
              <p:cNvSpPr>
                <a:spLocks noGrp="1" noRot="1" noChangeAspect="1" noMove="1" noResize="1" noEditPoints="1" noAdjustHandles="1" noChangeArrowheads="1" noChangeShapeType="1" noTextEdit="1"/>
              </p:cNvSpPr>
              <p:nvPr>
                <p:ph sz="half" idx="1"/>
              </p:nvPr>
            </p:nvSpPr>
            <p:spPr>
              <a:xfrm>
                <a:off x="191344" y="285728"/>
                <a:ext cx="11809312" cy="6286544"/>
              </a:xfrm>
              <a:blipFill>
                <a:blip r:embed="rId4"/>
                <a:stretch>
                  <a:fillRect l="-516" t="-1455" b="-97"/>
                </a:stretch>
              </a:blipFill>
            </p:spPr>
            <p:txBody>
              <a:bodyPr/>
              <a:lstStyle/>
              <a:p>
                <a:r>
                  <a:rPr lang="fr-FR">
                    <a:noFill/>
                  </a:rPr>
                  <a:t> </a:t>
                </a:r>
              </a:p>
            </p:txBody>
          </p:sp>
        </mc:Fallback>
      </mc:AlternateContent>
      <p:graphicFrame>
        <p:nvGraphicFramePr>
          <p:cNvPr id="11" name="Objet 10"/>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216" name="Équation" r:id="rId5" imgW="114120" imgH="215640" progId="Equation.3">
                  <p:embed/>
                </p:oleObj>
              </mc:Choice>
              <mc:Fallback>
                <p:oleObj name="Équation" r:id="rId5" imgW="114120" imgH="215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335360" y="332656"/>
                <a:ext cx="11449272" cy="6264696"/>
              </a:xfrm>
            </p:spPr>
            <p:txBody>
              <a:bodyPr>
                <a:normAutofit/>
              </a:bodyPr>
              <a:lstStyle/>
              <a:p>
                <a:r>
                  <a:rPr lang="fr-FR" sz="2000" dirty="0"/>
                  <a:t>Pour </a:t>
                </a:r>
                <a:r>
                  <a:rPr lang="fr-FR" sz="2000" dirty="0" err="1"/>
                  <a:t>Re</a:t>
                </a:r>
                <a:r>
                  <a:rPr lang="fr-FR" sz="2000" dirty="0"/>
                  <a:t>(z)&lt;0:</a:t>
                </a:r>
              </a:p>
              <a:p>
                <a:pPr marL="0" indent="0">
                  <a:buNone/>
                  <a:defRPr/>
                </a:pPr>
                <a:r>
                  <a:rPr lang="fr-FR" sz="2000" dirty="0"/>
                  <a:t>On a l’équation fonctionnelle établie par Riemann pour 0&lt;</a:t>
                </a:r>
                <a:r>
                  <a:rPr lang="fr-FR" sz="2000" dirty="0" err="1"/>
                  <a:t>Re</a:t>
                </a:r>
                <a:r>
                  <a:rPr lang="fr-FR" sz="2000" dirty="0"/>
                  <a:t>(z)&lt;1:</a:t>
                </a:r>
              </a:p>
              <a:p>
                <a:pPr lvl="0">
                  <a:defRPr/>
                </a:pPr>
                <a:endParaRPr lang="fr-FR" sz="2000" dirty="0"/>
              </a:p>
              <a:p>
                <a:pPr marL="0" indent="0" algn="r">
                  <a:buNone/>
                  <a:defRPr/>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(2</m:t>
                          </m:r>
                          <m:r>
                            <a:rPr lang="fr-FR" sz="2000" i="1">
                              <a:latin typeface="Cambria Math" panose="02040503050406030204" pitchFamily="18" charset="0"/>
                              <a:ea typeface="Cambria Math" panose="02040503050406030204" pitchFamily="18" charset="0"/>
                            </a:rPr>
                            <m:t>𝜋</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m:t>
                              </m:r>
                            </m:e>
                            <m:sup>
                              <m:r>
                                <a:rPr lang="fr-FR" sz="2000" i="1">
                                  <a:latin typeface="Cambria Math" panose="02040503050406030204" pitchFamily="18" charset="0"/>
                                  <a:ea typeface="Cambria Math" panose="02040503050406030204" pitchFamily="18" charset="0"/>
                                </a:rPr>
                                <m:t>𝑧</m:t>
                              </m:r>
                            </m:sup>
                          </m:sSup>
                        </m:num>
                        <m:den>
                          <m:r>
                            <a:rPr lang="fr-FR" sz="2000" i="1">
                              <a:latin typeface="Cambria Math" panose="02040503050406030204" pitchFamily="18" charset="0"/>
                              <a:ea typeface="Cambria Math" panose="02040503050406030204" pitchFamily="18" charset="0"/>
                            </a:rPr>
                            <m:t>𝜋</m:t>
                          </m:r>
                        </m:den>
                      </m:f>
                      <m:r>
                        <a:rPr lang="fr-FR" sz="2000" i="1">
                          <a:latin typeface="Cambria Math" panose="02040503050406030204" pitchFamily="18" charset="0"/>
                          <a:ea typeface="Cambria Math" panose="02040503050406030204" pitchFamily="18" charset="0"/>
                        </a:rPr>
                        <m:t>⋅</m:t>
                      </m:r>
                      <m:r>
                        <m:rPr>
                          <m:sty m:val="p"/>
                        </m:rPr>
                        <a:rPr lang="fr-FR" sz="2000">
                          <a:latin typeface="Cambria Math" panose="02040503050406030204" pitchFamily="18" charset="0"/>
                          <a:ea typeface="Cambria Math" panose="02040503050406030204" pitchFamily="18" charset="0"/>
                        </a:rPr>
                        <m:t>sin</m:t>
                      </m:r>
                      <m:r>
                        <a:rPr lang="fr-FR" sz="2000" i="1">
                          <a:latin typeface="Cambria Math" panose="02040503050406030204" pitchFamily="18" charset="0"/>
                          <a:ea typeface="Cambria Math" panose="02040503050406030204" pitchFamily="18" charset="0"/>
                        </a:rPr>
                        <m:t>⁡</m:t>
                      </m:r>
                      <m:d>
                        <m:dPr>
                          <m:ctrlPr>
                            <a:rPr lang="fr-FR" sz="2000" i="1">
                              <a:latin typeface="Cambria Math" panose="02040503050406030204" pitchFamily="18" charset="0"/>
                              <a:ea typeface="Cambria Math" panose="02040503050406030204" pitchFamily="18" charset="0"/>
                            </a:rPr>
                          </m:ctrlPr>
                        </m:dPr>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𝜋</m:t>
                              </m:r>
                              <m:r>
                                <a:rPr lang="fr-FR" sz="2000" i="1">
                                  <a:latin typeface="Cambria Math" panose="02040503050406030204" pitchFamily="18" charset="0"/>
                                  <a:ea typeface="Cambria Math" panose="02040503050406030204" pitchFamily="18" charset="0"/>
                                </a:rPr>
                                <m:t>𝑧</m:t>
                              </m:r>
                            </m:num>
                            <m:den>
                              <m:r>
                                <a:rPr lang="fr-FR" sz="2000" i="1">
                                  <a:latin typeface="Cambria Math" panose="02040503050406030204" pitchFamily="18" charset="0"/>
                                  <a:ea typeface="Cambria Math" panose="02040503050406030204" pitchFamily="18" charset="0"/>
                                </a:rPr>
                                <m:t>2</m:t>
                              </m:r>
                            </m:den>
                          </m:f>
                        </m:e>
                      </m:d>
                      <m:r>
                        <a:rPr lang="fr-FR" sz="2000" i="1">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𝜁</m:t>
                      </m:r>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oMath>
                  </m:oMathPara>
                </a14:m>
                <a:endParaRPr lang="fr-FR" sz="2000" dirty="0"/>
              </a:p>
              <a:p>
                <a:pPr marL="0" indent="0">
                  <a:buNone/>
                  <a:defRPr/>
                </a:pPr>
                <a:r>
                  <a:rPr lang="fr-FR" sz="2000" dirty="0"/>
                  <a:t>Avec pour </a:t>
                </a:r>
                <a:r>
                  <a:rPr lang="fr-FR" sz="2000" dirty="0" err="1"/>
                  <a:t>Re</a:t>
                </a:r>
                <a:r>
                  <a:rPr lang="fr-FR" sz="2000" dirty="0"/>
                  <a:t>(z) &gt;0:</a:t>
                </a:r>
              </a:p>
              <a:p>
                <a:pPr marL="0" indent="0">
                  <a:buNone/>
                  <a:defRPr/>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nary>
                        <m:naryPr>
                          <m:ctrlPr>
                            <a:rPr lang="fr-FR" sz="2000" i="1">
                              <a:latin typeface="Cambria Math" panose="02040503050406030204" pitchFamily="18" charset="0"/>
                              <a:ea typeface="Cambria Math" panose="02040503050406030204" pitchFamily="18" charset="0"/>
                            </a:rPr>
                          </m:ctrlPr>
                        </m:naryPr>
                        <m:sub>
                          <m:r>
                            <m:rPr>
                              <m:brk m:alnAt="23"/>
                            </m:rPr>
                            <a:rPr lang="fr-FR" sz="2000" i="1">
                              <a:latin typeface="Cambria Math" panose="02040503050406030204" pitchFamily="18" charset="0"/>
                              <a:ea typeface="Cambria Math" panose="02040503050406030204" pitchFamily="18" charset="0"/>
                            </a:rPr>
                            <m:t>0</m:t>
                          </m:r>
                        </m:sub>
                        <m:sup>
                          <m:r>
                            <a:rPr lang="fr-FR" sz="2000" i="1">
                              <a:latin typeface="Cambria Math" panose="02040503050406030204" pitchFamily="18" charset="0"/>
                              <a:ea typeface="Cambria Math" panose="02040503050406030204" pitchFamily="18" charset="0"/>
                            </a:rPr>
                            <m:t>+∞</m:t>
                          </m:r>
                        </m:sup>
                        <m:e>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𝑡</m:t>
                              </m:r>
                            </m:e>
                            <m:sup>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−1</m:t>
                              </m:r>
                            </m:sup>
                          </m:sSup>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𝑒</m:t>
                              </m:r>
                            </m:e>
                            <m: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𝑡</m:t>
                              </m:r>
                            </m:sup>
                          </m:sSup>
                          <m:r>
                            <a:rPr lang="fr-FR" sz="2000" i="1">
                              <a:latin typeface="Cambria Math" panose="02040503050406030204" pitchFamily="18" charset="0"/>
                              <a:ea typeface="Cambria Math" panose="02040503050406030204" pitchFamily="18" charset="0"/>
                            </a:rPr>
                            <m:t>𝑑𝑡</m:t>
                          </m:r>
                        </m:e>
                      </m:nary>
                    </m:oMath>
                  </m:oMathPara>
                </a14:m>
                <a:endParaRPr lang="fr-FR" sz="2000" dirty="0"/>
              </a:p>
              <a:p>
                <a:pPr marL="0" indent="0">
                  <a:buNone/>
                  <a:defRPr/>
                </a:pPr>
                <a:r>
                  <a:rPr lang="fr-FR" sz="2000" dirty="0"/>
                  <a:t>Le 2éme membre de l'équation fonctionnelle est méromorphe sur la partie </a:t>
                </a:r>
                <a:r>
                  <a:rPr lang="fr-FR" sz="2000" dirty="0" err="1"/>
                  <a:t>Re</a:t>
                </a:r>
                <a:r>
                  <a:rPr lang="fr-FR" sz="2000" dirty="0"/>
                  <a:t>(z)&lt;1 (pole en 0)</a:t>
                </a:r>
              </a:p>
              <a:p>
                <a:pPr>
                  <a:defRPr/>
                </a:pPr>
                <a:r>
                  <a:rPr lang="fr-FR" sz="2000" dirty="0"/>
                  <a:t>Pour z=0</a:t>
                </a:r>
              </a:p>
              <a:p>
                <a:pPr marL="0" indent="0">
                  <a:buNone/>
                  <a:defRPr/>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𝑜𝑛</m:t>
                      </m:r>
                      <m:r>
                        <a:rPr lang="fr-FR" sz="2000" i="1">
                          <a:latin typeface="Cambria Math" panose="02040503050406030204" pitchFamily="18" charset="0"/>
                        </a:rPr>
                        <m:t> </m:t>
                      </m:r>
                      <m:r>
                        <a:rPr lang="fr-FR" sz="2000" i="1">
                          <a:latin typeface="Cambria Math" panose="02040503050406030204" pitchFamily="18" charset="0"/>
                        </a:rPr>
                        <m:t>𝑎</m:t>
                      </m:r>
                      <m:r>
                        <a:rPr lang="fr-FR" sz="2000" i="1">
                          <a:latin typeface="Cambria Math" panose="02040503050406030204" pitchFamily="18" charset="0"/>
                        </a:rPr>
                        <m:t>:</m:t>
                      </m:r>
                      <m:func>
                        <m:funcPr>
                          <m:ctrlPr>
                            <a:rPr lang="fr-FR" sz="2000" i="1">
                              <a:latin typeface="Cambria Math" panose="02040503050406030204" pitchFamily="18" charset="0"/>
                            </a:rPr>
                          </m:ctrlPr>
                        </m:funcPr>
                        <m:fName>
                          <m:limLow>
                            <m:limLowPr>
                              <m:ctrlPr>
                                <a:rPr lang="fr-FR" sz="2000" i="1">
                                  <a:latin typeface="Cambria Math" panose="02040503050406030204" pitchFamily="18" charset="0"/>
                                </a:rPr>
                              </m:ctrlPr>
                            </m:limLowPr>
                            <m:e>
                              <m:r>
                                <m:rPr>
                                  <m:sty m:val="p"/>
                                </m:rPr>
                                <a:rPr lang="fr-FR" sz="2000">
                                  <a:latin typeface="Cambria Math" panose="02040503050406030204" pitchFamily="18" charset="0"/>
                                </a:rPr>
                                <m:t>lim</m:t>
                              </m:r>
                            </m:e>
                            <m:lim>
                              <m:r>
                                <a:rPr lang="fr-FR" sz="2000" i="1">
                                  <a:latin typeface="Cambria Math" panose="02040503050406030204" pitchFamily="18" charset="0"/>
                                </a:rPr>
                                <m:t>𝑧</m:t>
                              </m:r>
                              <m:r>
                                <a:rPr lang="fr-FR" sz="2000" i="1">
                                  <a:latin typeface="Cambria Math" panose="02040503050406030204" pitchFamily="18" charset="0"/>
                                  <a:ea typeface="Cambria Math" panose="02040503050406030204" pitchFamily="18" charset="0"/>
                                </a:rPr>
                                <m:t>→1</m:t>
                              </m:r>
                            </m:lim>
                          </m:limLow>
                        </m:fName>
                        <m:e>
                          <m:d>
                            <m:dPr>
                              <m:ctrlPr>
                                <a:rPr lang="fr-FR" sz="2000" i="1">
                                  <a:latin typeface="Cambria Math" panose="02040503050406030204" pitchFamily="18" charset="0"/>
                                </a:rPr>
                              </m:ctrlPr>
                            </m:dPr>
                            <m:e>
                              <m:r>
                                <a:rPr lang="fr-FR" sz="2000" i="1">
                                  <a:latin typeface="Cambria Math" panose="02040503050406030204" pitchFamily="18" charset="0"/>
                                </a:rPr>
                                <m:t>𝑧</m:t>
                              </m:r>
                              <m:r>
                                <a:rPr lang="fr-FR" sz="2000" i="1">
                                  <a:latin typeface="Cambria Math" panose="02040503050406030204" pitchFamily="18" charset="0"/>
                                </a:rPr>
                                <m:t>−1</m:t>
                              </m:r>
                            </m:e>
                          </m:d>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=1</m:t>
                          </m:r>
                        </m:e>
                      </m:func>
                      <m:r>
                        <a:rPr lang="fr-FR" sz="2000">
                          <a:latin typeface="Cambria Math" panose="02040503050406030204" pitchFamily="18" charset="0"/>
                        </a:rPr>
                        <m:t>, (1−</m:t>
                      </m:r>
                      <m:r>
                        <m:rPr>
                          <m:sty m:val="p"/>
                        </m:rPr>
                        <a:rPr lang="fr-FR" sz="2000">
                          <a:latin typeface="Cambria Math" panose="02040503050406030204" pitchFamily="18" charset="0"/>
                        </a:rPr>
                        <m:t>z</m:t>
                      </m:r>
                      <m:r>
                        <a:rPr lang="fr-FR"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fr-FR" sz="2000" i="1">
                          <a:latin typeface="Cambria Math" panose="02040503050406030204" pitchFamily="18" charset="0"/>
                          <a:ea typeface="Cambria Math" panose="02040503050406030204" pitchFamily="18" charset="0"/>
                        </a:rPr>
                        <m:t>(2−</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oMath>
                  </m:oMathPara>
                </a14:m>
                <a:endParaRPr lang="fr-FR" sz="2000" dirty="0"/>
              </a:p>
              <a:p>
                <a:pPr marL="0" indent="0">
                  <a:buNone/>
                  <a:defRPr/>
                </a:pPr>
                <a14:m>
                  <m:oMathPara xmlns:m="http://schemas.openxmlformats.org/officeDocument/2006/math">
                    <m:oMathParaPr>
                      <m:jc m:val="centerGroup"/>
                    </m:oMathParaPr>
                    <m:oMath xmlns:m="http://schemas.openxmlformats.org/officeDocument/2006/math">
                      <m:d>
                        <m:dPr>
                          <m:ctrlPr>
                            <a:rPr lang="fr-FR" sz="2000" i="1">
                              <a:latin typeface="Cambria Math" panose="02040503050406030204" pitchFamily="18" charset="0"/>
                            </a:rPr>
                          </m:ctrlPr>
                        </m:dPr>
                        <m:e>
                          <m:r>
                            <a:rPr lang="fr-FR" sz="2000" i="1">
                              <a:latin typeface="Cambria Math" panose="02040503050406030204" pitchFamily="18" charset="0"/>
                            </a:rPr>
                            <m:t>1−</m:t>
                          </m:r>
                          <m:r>
                            <a:rPr lang="fr-FR" sz="2000" i="1">
                              <a:latin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𝑧</m:t>
                          </m:r>
                        </m:e>
                      </m:d>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(2</m:t>
                          </m:r>
                          <m:r>
                            <a:rPr lang="fr-FR" sz="2000" i="1">
                              <a:latin typeface="Cambria Math" panose="02040503050406030204" pitchFamily="18" charset="0"/>
                              <a:ea typeface="Cambria Math" panose="02040503050406030204" pitchFamily="18" charset="0"/>
                            </a:rPr>
                            <m:t>𝜋</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m:t>
                              </m:r>
                            </m:e>
                            <m:sup>
                              <m:r>
                                <a:rPr lang="fr-FR" sz="2000" i="1">
                                  <a:latin typeface="Cambria Math" panose="02040503050406030204" pitchFamily="18" charset="0"/>
                                  <a:ea typeface="Cambria Math" panose="02040503050406030204" pitchFamily="18" charset="0"/>
                                </a:rPr>
                                <m:t>𝑧</m:t>
                              </m:r>
                            </m:sup>
                          </m:sSup>
                        </m:num>
                        <m:den>
                          <m:r>
                            <a:rPr lang="fr-FR" sz="2000" i="1">
                              <a:latin typeface="Cambria Math" panose="02040503050406030204" pitchFamily="18" charset="0"/>
                              <a:ea typeface="Cambria Math" panose="02040503050406030204" pitchFamily="18" charset="0"/>
                            </a:rPr>
                            <m:t>𝜋</m:t>
                          </m:r>
                        </m:den>
                      </m:f>
                      <m:r>
                        <a:rPr lang="fr-FR" sz="2000" i="1">
                          <a:latin typeface="Cambria Math" panose="02040503050406030204" pitchFamily="18" charset="0"/>
                          <a:ea typeface="Cambria Math" panose="02040503050406030204" pitchFamily="18" charset="0"/>
                        </a:rPr>
                        <m:t>⋅</m:t>
                      </m:r>
                      <m:r>
                        <m:rPr>
                          <m:sty m:val="p"/>
                        </m:rPr>
                        <a:rPr lang="fr-FR" sz="2000">
                          <a:latin typeface="Cambria Math" panose="02040503050406030204" pitchFamily="18" charset="0"/>
                          <a:ea typeface="Cambria Math" panose="02040503050406030204" pitchFamily="18" charset="0"/>
                        </a:rPr>
                        <m:t>sin</m:t>
                      </m:r>
                      <m:r>
                        <a:rPr lang="fr-FR" sz="2000" i="1">
                          <a:latin typeface="Cambria Math" panose="02040503050406030204" pitchFamily="18" charset="0"/>
                          <a:ea typeface="Cambria Math" panose="02040503050406030204" pitchFamily="18" charset="0"/>
                        </a:rPr>
                        <m:t>⁡</m:t>
                      </m:r>
                      <m:d>
                        <m:dPr>
                          <m:ctrlPr>
                            <a:rPr lang="fr-FR" sz="2000" i="1">
                              <a:latin typeface="Cambria Math" panose="02040503050406030204" pitchFamily="18" charset="0"/>
                              <a:ea typeface="Cambria Math" panose="02040503050406030204" pitchFamily="18" charset="0"/>
                            </a:rPr>
                          </m:ctrlPr>
                        </m:dPr>
                        <m:e>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𝜋</m:t>
                              </m:r>
                              <m:r>
                                <a:rPr lang="fr-FR" sz="2000" i="1">
                                  <a:latin typeface="Cambria Math" panose="02040503050406030204" pitchFamily="18" charset="0"/>
                                  <a:ea typeface="Cambria Math" panose="02040503050406030204" pitchFamily="18" charset="0"/>
                                </a:rPr>
                                <m:t>𝑧</m:t>
                              </m:r>
                            </m:num>
                            <m:den>
                              <m:r>
                                <a:rPr lang="fr-FR" sz="2000" i="1">
                                  <a:latin typeface="Cambria Math" panose="02040503050406030204" pitchFamily="18" charset="0"/>
                                  <a:ea typeface="Cambria Math" panose="02040503050406030204" pitchFamily="18" charset="0"/>
                                </a:rPr>
                                <m:t>2</m:t>
                              </m:r>
                            </m:den>
                          </m:f>
                        </m:e>
                      </m:d>
                      <m:r>
                        <a:rPr lang="fr-FR" sz="2000" i="1">
                          <a:latin typeface="Cambria Math" panose="02040503050406030204" pitchFamily="18" charset="0"/>
                          <a:ea typeface="Cambria Math" panose="02040503050406030204" pitchFamily="18" charset="0"/>
                        </a:rPr>
                        <m:t>⋅</m:t>
                      </m:r>
                      <m:d>
                        <m:dPr>
                          <m:ctrlPr>
                            <a:rPr lang="fr-FR" sz="2000" i="1">
                              <a:solidFill>
                                <a:schemeClr val="accent6">
                                  <a:lumMod val="60000"/>
                                  <a:lumOff val="40000"/>
                                </a:schemeClr>
                              </a:solidFill>
                              <a:latin typeface="Cambria Math" panose="02040503050406030204" pitchFamily="18" charset="0"/>
                            </a:rPr>
                          </m:ctrlPr>
                        </m:dPr>
                        <m:e>
                          <m:r>
                            <a:rPr lang="fr-FR" sz="2000" i="1">
                              <a:solidFill>
                                <a:schemeClr val="accent6">
                                  <a:lumMod val="60000"/>
                                  <a:lumOff val="40000"/>
                                </a:schemeClr>
                              </a:solidFill>
                              <a:latin typeface="Cambria Math" panose="02040503050406030204" pitchFamily="18" charset="0"/>
                            </a:rPr>
                            <m:t>1−</m:t>
                          </m:r>
                          <m:r>
                            <a:rPr lang="fr-FR" sz="2000" i="1">
                              <a:solidFill>
                                <a:schemeClr val="accent6">
                                  <a:lumMod val="60000"/>
                                  <a:lumOff val="40000"/>
                                </a:schemeClr>
                              </a:solidFill>
                              <a:latin typeface="Cambria Math" panose="02040503050406030204" pitchFamily="18" charset="0"/>
                            </a:rPr>
                            <m:t>𝑧</m:t>
                          </m:r>
                        </m:e>
                      </m:d>
                      <m:r>
                        <m:rPr>
                          <m:sty m:val="p"/>
                        </m:rPr>
                        <a:rPr lang="el-GR" sz="2000" i="1">
                          <a:solidFill>
                            <a:schemeClr val="accent6">
                              <a:lumMod val="60000"/>
                              <a:lumOff val="40000"/>
                            </a:schemeClr>
                          </a:solidFill>
                          <a:latin typeface="Cambria Math" panose="02040503050406030204" pitchFamily="18" charset="0"/>
                          <a:ea typeface="Cambria Math" panose="02040503050406030204" pitchFamily="18" charset="0"/>
                        </a:rPr>
                        <m:t>Γ</m:t>
                      </m:r>
                      <m:r>
                        <a:rPr lang="fr-FR" sz="2000" i="1">
                          <a:solidFill>
                            <a:schemeClr val="accent6">
                              <a:lumMod val="60000"/>
                              <a:lumOff val="40000"/>
                            </a:schemeClr>
                          </a:solidFill>
                          <a:latin typeface="Cambria Math" panose="02040503050406030204" pitchFamily="18" charset="0"/>
                          <a:ea typeface="Cambria Math" panose="02040503050406030204" pitchFamily="18" charset="0"/>
                        </a:rPr>
                        <m:t>(1−</m:t>
                      </m:r>
                      <m:r>
                        <a:rPr lang="fr-FR" sz="2000" i="1">
                          <a:solidFill>
                            <a:schemeClr val="accent6">
                              <a:lumMod val="60000"/>
                              <a:lumOff val="40000"/>
                            </a:schemeClr>
                          </a:solidFill>
                          <a:latin typeface="Cambria Math" panose="02040503050406030204" pitchFamily="18" charset="0"/>
                          <a:ea typeface="Cambria Math" panose="02040503050406030204" pitchFamily="18" charset="0"/>
                        </a:rPr>
                        <m:t>𝑧</m:t>
                      </m:r>
                      <m:r>
                        <a:rPr lang="fr-FR" sz="2000" i="1">
                          <a:solidFill>
                            <a:schemeClr val="accent6">
                              <a:lumMod val="60000"/>
                              <a:lumOff val="40000"/>
                            </a:schemeClr>
                          </a:solidFill>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𝜁</m:t>
                      </m:r>
                      <m:r>
                        <a:rPr lang="fr-FR" sz="2000" i="1">
                          <a:latin typeface="Cambria Math" panose="02040503050406030204" pitchFamily="18" charset="0"/>
                          <a:ea typeface="Cambria Math" panose="02040503050406030204" pitchFamily="18" charset="0"/>
                        </a:rPr>
                        <m:t>(1−</m:t>
                      </m:r>
                      <m:r>
                        <a:rPr lang="fr-FR" sz="2000" i="1">
                          <a:latin typeface="Cambria Math" panose="02040503050406030204" pitchFamily="18" charset="0"/>
                          <a:ea typeface="Cambria Math" panose="02040503050406030204" pitchFamily="18" charset="0"/>
                        </a:rPr>
                        <m:t>𝑧</m:t>
                      </m:r>
                      <m:r>
                        <a:rPr lang="fr-FR" sz="2000" i="1">
                          <a:latin typeface="Cambria Math" panose="02040503050406030204" pitchFamily="18" charset="0"/>
                          <a:ea typeface="Cambria Math" panose="02040503050406030204" pitchFamily="18" charset="0"/>
                        </a:rPr>
                        <m:t>)</m:t>
                      </m:r>
                    </m:oMath>
                  </m:oMathPara>
                </a14:m>
                <a:endParaRPr lang="fr-FR" sz="2000" dirty="0"/>
              </a:p>
              <a:p>
                <a:pPr marL="0" indent="0">
                  <a:buNone/>
                  <a:defRPr/>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𝑝𝑎𝑠𝑠𝑎𝑔𝑒</m:t>
                      </m:r>
                      <m:r>
                        <a:rPr lang="fr-FR" sz="2000" i="1">
                          <a:latin typeface="Cambria Math" panose="02040503050406030204" pitchFamily="18" charset="0"/>
                        </a:rPr>
                        <m:t> à </m:t>
                      </m:r>
                      <m:r>
                        <a:rPr lang="fr-FR" sz="2000" i="1">
                          <a:latin typeface="Cambria Math" panose="02040503050406030204" pitchFamily="18" charset="0"/>
                        </a:rPr>
                        <m:t>𝑙𝑎</m:t>
                      </m:r>
                      <m:r>
                        <a:rPr lang="fr-FR" sz="2000" i="1">
                          <a:latin typeface="Cambria Math" panose="02040503050406030204" pitchFamily="18" charset="0"/>
                        </a:rPr>
                        <m:t> </m:t>
                      </m:r>
                      <m:r>
                        <a:rPr lang="fr-FR" sz="2000" i="1">
                          <a:latin typeface="Cambria Math" panose="02040503050406030204" pitchFamily="18" charset="0"/>
                        </a:rPr>
                        <m:t>𝑙𝑖𝑚𝑖𝑡𝑒</m:t>
                      </m:r>
                      <m:r>
                        <a:rPr lang="fr-FR" sz="2000" i="1">
                          <a:latin typeface="Cambria Math" panose="02040503050406030204" pitchFamily="18" charset="0"/>
                        </a:rPr>
                        <m:t> </m:t>
                      </m:r>
                      <m:r>
                        <a:rPr lang="fr-FR" sz="2000" i="1">
                          <a:latin typeface="Cambria Math" panose="02040503050406030204" pitchFamily="18" charset="0"/>
                        </a:rPr>
                        <m:t>𝑒𝑛</m:t>
                      </m:r>
                      <m:r>
                        <a:rPr lang="fr-FR" sz="2000" i="1">
                          <a:latin typeface="Cambria Math" panose="02040503050406030204" pitchFamily="18" charset="0"/>
                        </a:rPr>
                        <m:t> 1:−1=2</m:t>
                      </m:r>
                      <m:r>
                        <m:rPr>
                          <m:sty m:val="p"/>
                        </m:rPr>
                        <a:rPr lang="el-GR" sz="2000" i="1">
                          <a:latin typeface="Cambria Math" panose="02040503050406030204" pitchFamily="18" charset="0"/>
                          <a:ea typeface="Cambria Math" panose="02040503050406030204" pitchFamily="18" charset="0"/>
                        </a:rPr>
                        <m:t>Γ</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1</m:t>
                          </m:r>
                        </m:e>
                      </m:d>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m:t>
                          </m:r>
                        </m:e>
                      </m:d>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𝜁</m:t>
                      </m:r>
                      <m:d>
                        <m:dPr>
                          <m:ctrlPr>
                            <a:rPr lang="fr-FR" sz="2000" i="1">
                              <a:latin typeface="Cambria Math" panose="02040503050406030204" pitchFamily="18" charset="0"/>
                              <a:ea typeface="Cambria Math" panose="02040503050406030204" pitchFamily="18" charset="0"/>
                            </a:rPr>
                          </m:ctrlPr>
                        </m:dPr>
                        <m:e>
                          <m:r>
                            <a:rPr lang="fr-FR" sz="2000" i="1">
                              <a:latin typeface="Cambria Math" panose="02040503050406030204" pitchFamily="18" charset="0"/>
                              <a:ea typeface="Cambria Math" panose="02040503050406030204" pitchFamily="18" charset="0"/>
                            </a:rPr>
                            <m:t>0</m:t>
                          </m:r>
                        </m:e>
                      </m:d>
                      <m:r>
                        <a:rPr lang="fr-FR" sz="2000" i="1">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rPr>
                            <m:t>1</m:t>
                          </m:r>
                        </m:num>
                        <m:den>
                          <m:r>
                            <a:rPr lang="fr-FR" sz="2000" i="1">
                              <a:latin typeface="Cambria Math" panose="02040503050406030204" pitchFamily="18" charset="0"/>
                              <a:ea typeface="Cambria Math" panose="02040503050406030204" pitchFamily="18" charset="0"/>
                            </a:rPr>
                            <m:t>2</m:t>
                          </m:r>
                        </m:den>
                      </m:f>
                    </m:oMath>
                  </m:oMathPara>
                </a14:m>
                <a:endParaRPr lang="fr-FR" sz="2000" dirty="0"/>
              </a:p>
              <a:p>
                <a:pPr marL="0" indent="0">
                  <a:buNone/>
                </a:pPr>
                <a:r>
                  <a:rPr lang="fr-FR" sz="2000" b="1" dirty="0">
                    <a:solidFill>
                      <a:schemeClr val="accent2"/>
                    </a:solidFill>
                  </a:rPr>
                  <a:t>On a trouver une fonction qui coïncide avec </a:t>
                </a:r>
                <a:r>
                  <a:rPr lang="el-GR" sz="2000" b="1" dirty="0">
                    <a:solidFill>
                      <a:schemeClr val="accent2"/>
                    </a:solidFill>
                  </a:rPr>
                  <a:t>(ζ ) </a:t>
                </a:r>
                <a:r>
                  <a:rPr lang="fr-FR" sz="2000" b="1" dirty="0">
                    <a:solidFill>
                      <a:schemeClr val="accent2"/>
                    </a:solidFill>
                  </a:rPr>
                  <a:t>sur la partie 0&lt;</a:t>
                </a:r>
                <a:r>
                  <a:rPr lang="fr-FR" sz="2000" b="1" dirty="0" err="1">
                    <a:solidFill>
                      <a:schemeClr val="accent2"/>
                    </a:solidFill>
                  </a:rPr>
                  <a:t>Re</a:t>
                </a:r>
                <a:r>
                  <a:rPr lang="fr-FR" sz="2000" b="1" dirty="0">
                    <a:solidFill>
                      <a:schemeClr val="accent2"/>
                    </a:solidFill>
                  </a:rPr>
                  <a:t>(z)&lt;1 de plus méromorphe sur </a:t>
                </a:r>
                <a:r>
                  <a:rPr lang="fr-FR" sz="2000" b="1" dirty="0" err="1">
                    <a:solidFill>
                      <a:schemeClr val="accent2"/>
                    </a:solidFill>
                  </a:rPr>
                  <a:t>Re</a:t>
                </a:r>
                <a:r>
                  <a:rPr lang="fr-FR" sz="2000" b="1" dirty="0">
                    <a:solidFill>
                      <a:schemeClr val="accent2"/>
                    </a:solidFill>
                  </a:rPr>
                  <a:t>(z)&lt;1 on peut donc prolonger </a:t>
                </a:r>
                <a:r>
                  <a:rPr lang="el-GR" sz="2000" b="1" dirty="0">
                    <a:solidFill>
                      <a:schemeClr val="accent2"/>
                    </a:solidFill>
                  </a:rPr>
                  <a:t>(ζ )</a:t>
                </a:r>
                <a:r>
                  <a:rPr lang="fr-FR" sz="2000" b="1" dirty="0">
                    <a:solidFill>
                      <a:schemeClr val="accent2"/>
                    </a:solidFill>
                  </a:rPr>
                  <a:t> sur le demi plan </a:t>
                </a:r>
                <a:r>
                  <a:rPr lang="fr-FR" sz="2000" b="1" dirty="0" err="1">
                    <a:solidFill>
                      <a:schemeClr val="accent2"/>
                    </a:solidFill>
                  </a:rPr>
                  <a:t>Re</a:t>
                </a:r>
                <a:r>
                  <a:rPr lang="fr-FR" sz="2000" b="1" dirty="0">
                    <a:solidFill>
                      <a:schemeClr val="accent2"/>
                    </a:solidFill>
                  </a:rPr>
                  <a:t>(z)=&lt;0</a:t>
                </a:r>
              </a:p>
              <a:p>
                <a:pPr marL="0" indent="0">
                  <a:buNone/>
                </a:pPr>
                <a:endParaRPr lang="fr-FR" sz="2000" dirty="0"/>
              </a:p>
              <a:p>
                <a:pPr marL="0" indent="0">
                  <a:buNone/>
                </a:pPr>
                <a:endParaRPr lang="fr-FR"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335360" y="332656"/>
                <a:ext cx="11449272" cy="6264696"/>
              </a:xfrm>
              <a:blipFill>
                <a:blip r:embed="rId2"/>
                <a:stretch>
                  <a:fillRect l="-532" t="-1071" b="-584"/>
                </a:stretch>
              </a:blipFill>
            </p:spPr>
            <p:txBody>
              <a:bodyPr/>
              <a:lstStyle/>
              <a:p>
                <a:r>
                  <a:rPr lang="fr-FR">
                    <a:noFill/>
                  </a:rPr>
                  <a:t> </a:t>
                </a:r>
              </a:p>
            </p:txBody>
          </p:sp>
        </mc:Fallback>
      </mc:AlternateContent>
    </p:spTree>
    <p:extLst>
      <p:ext uri="{BB962C8B-B14F-4D97-AF65-F5344CB8AC3E}">
        <p14:creationId xmlns:p14="http://schemas.microsoft.com/office/powerpoint/2010/main" val="158807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91344" y="142853"/>
                <a:ext cx="11809312" cy="6500857"/>
              </a:xfrm>
            </p:spPr>
            <p:txBody>
              <a:bodyPr>
                <a:normAutofit/>
              </a:bodyPr>
              <a:lstStyle/>
              <a:p>
                <a:pPr marL="457200" indent="-457200">
                  <a:buAutoNum type="arabicPeriod" startAt="2"/>
                </a:pPr>
                <a:r>
                  <a:rPr lang="fr-FR" sz="2000" b="1" dirty="0">
                    <a:solidFill>
                      <a:schemeClr val="accent1"/>
                    </a:solidFill>
                  </a:rPr>
                  <a:t>Etude et Visualisation</a:t>
                </a:r>
              </a:p>
              <a:p>
                <a:pPr marL="457200" indent="-457200">
                  <a:buNone/>
                </a:pPr>
                <a:r>
                  <a:rPr lang="fr-FR" sz="2000" b="1" dirty="0">
                    <a:solidFill>
                      <a:schemeClr val="accent1"/>
                    </a:solidFill>
                  </a:rPr>
                  <a:t>     </a:t>
                </a:r>
                <a:r>
                  <a:rPr lang="fr-FR" sz="2000" b="1" dirty="0">
                    <a:solidFill>
                      <a:schemeClr val="accent4"/>
                    </a:solidFill>
                  </a:rPr>
                  <a:t>(a) Sur ]1, +∞[ :</a:t>
                </a:r>
              </a:p>
              <a:p>
                <a:pPr marL="457200" indent="-457200">
                  <a:buNone/>
                </a:pPr>
                <a:r>
                  <a:rPr lang="fr-FR" sz="1800" dirty="0"/>
                  <a:t>Comme la série de fonctions:</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𝑔</m:t>
                        </m:r>
                      </m:e>
                      <m:sub>
                        <m:r>
                          <a:rPr lang="fr-FR" sz="1800" i="1">
                            <a:latin typeface="Cambria Math" panose="02040503050406030204" pitchFamily="18" charset="0"/>
                          </a:rPr>
                          <m:t>𝑛</m:t>
                        </m:r>
                      </m:sub>
                    </m:sSub>
                    <m:r>
                      <a:rPr lang="fr-FR" sz="1800" i="1">
                        <a:latin typeface="Cambria Math" panose="02040503050406030204" pitchFamily="18" charset="0"/>
                      </a:rPr>
                      <m:t>: </m:t>
                    </m:r>
                    <m:d>
                      <m:dPr>
                        <m:begChr m:val="]"/>
                        <m:endChr m:val="["/>
                        <m:ctrlPr>
                          <a:rPr lang="fr-FR" sz="1800" i="1">
                            <a:latin typeface="Cambria Math" panose="02040503050406030204" pitchFamily="18" charset="0"/>
                          </a:rPr>
                        </m:ctrlPr>
                      </m:dPr>
                      <m:e>
                        <m:r>
                          <a:rPr lang="fr-FR" sz="1800" i="1">
                            <a:latin typeface="Cambria Math" panose="02040503050406030204" pitchFamily="18" charset="0"/>
                          </a:rPr>
                          <m:t>1,+</m:t>
                        </m:r>
                        <m:r>
                          <a:rPr lang="fr-FR" sz="1800" i="1">
                            <a:latin typeface="Cambria Math" panose="02040503050406030204" pitchFamily="18" charset="0"/>
                            <a:ea typeface="Cambria Math" panose="02040503050406030204" pitchFamily="18" charset="0"/>
                          </a:rPr>
                          <m:t>∞</m:t>
                        </m:r>
                      </m:e>
                    </m:d>
                    <m:r>
                      <a:rPr lang="fr-FR" sz="1800" i="1">
                        <a:latin typeface="Cambria Math" panose="02040503050406030204" pitchFamily="18" charset="0"/>
                        <a:ea typeface="Cambria Math" panose="02040503050406030204" pitchFamily="18" charset="0"/>
                      </a:rPr>
                      <m:t>→</m:t>
                    </m:r>
                    <m:r>
                      <a:rPr lang="fr-FR" sz="1800" i="1">
                        <a:latin typeface="Cambria Math" panose="02040503050406030204" pitchFamily="18" charset="0"/>
                        <a:ea typeface="Cambria Math" panose="02040503050406030204" pitchFamily="18" charset="0"/>
                      </a:rPr>
                      <m:t>ℝ</m:t>
                    </m:r>
                  </m:oMath>
                </a14:m>
                <a:r>
                  <a:rPr lang="fr-FR" sz="1800" dirty="0"/>
                  <a:t>  ,  </a:t>
                </a:r>
                <a14:m>
                  <m:oMath xmlns:m="http://schemas.openxmlformats.org/officeDocument/2006/math">
                    <m:r>
                      <a:rPr lang="fr-FR" sz="1800" i="1">
                        <a:latin typeface="Cambria Math" panose="02040503050406030204" pitchFamily="18" charset="0"/>
                      </a:rPr>
                      <m:t>𝑥</m:t>
                    </m:r>
                    <m:r>
                      <a:rPr lang="fr-FR" sz="1800" i="1">
                        <a:latin typeface="Cambria Math" panose="02040503050406030204" pitchFamily="18" charset="0"/>
                        <a:ea typeface="Cambria Math" panose="02040503050406030204" pitchFamily="18" charset="0"/>
                      </a:rPr>
                      <m:t>⟼ </m:t>
                    </m:r>
                    <m:f>
                      <m:fPr>
                        <m:ctrlPr>
                          <a:rPr lang="fr-FR" sz="1800" i="1">
                            <a:latin typeface="Cambria Math" panose="02040503050406030204" pitchFamily="18" charset="0"/>
                            <a:ea typeface="Cambria Math" panose="02040503050406030204" pitchFamily="18" charset="0"/>
                          </a:rPr>
                        </m:ctrlPr>
                      </m:fPr>
                      <m:num>
                        <m:r>
                          <a:rPr lang="fr-FR" sz="1800" i="1">
                            <a:latin typeface="Cambria Math" panose="02040503050406030204" pitchFamily="18" charset="0"/>
                            <a:ea typeface="Cambria Math" panose="02040503050406030204" pitchFamily="18" charset="0"/>
                          </a:rPr>
                          <m:t>1</m:t>
                        </m:r>
                      </m:num>
                      <m:den>
                        <m:sSup>
                          <m:sSupPr>
                            <m:ctrlPr>
                              <a:rPr lang="fr-FR" sz="1800" i="1">
                                <a:latin typeface="Cambria Math" panose="02040503050406030204" pitchFamily="18" charset="0"/>
                                <a:ea typeface="Cambria Math" panose="02040503050406030204" pitchFamily="18" charset="0"/>
                              </a:rPr>
                            </m:ctrlPr>
                          </m:sSupPr>
                          <m:e>
                            <m:r>
                              <a:rPr lang="fr-FR" sz="1800" i="1">
                                <a:latin typeface="Cambria Math" panose="02040503050406030204" pitchFamily="18" charset="0"/>
                                <a:ea typeface="Cambria Math" panose="02040503050406030204" pitchFamily="18" charset="0"/>
                              </a:rPr>
                              <m:t>𝑛</m:t>
                            </m:r>
                          </m:e>
                          <m:sup>
                            <m:r>
                              <a:rPr lang="fr-FR" sz="1800" i="1">
                                <a:latin typeface="Cambria Math" panose="02040503050406030204" pitchFamily="18" charset="0"/>
                                <a:ea typeface="Cambria Math" panose="02040503050406030204" pitchFamily="18" charset="0"/>
                              </a:rPr>
                              <m:t>𝑥</m:t>
                            </m:r>
                          </m:sup>
                        </m:sSup>
                      </m:den>
                    </m:f>
                  </m:oMath>
                </a14:m>
                <a:endParaRPr lang="fr-FR" sz="1800" dirty="0"/>
              </a:p>
              <a:p>
                <a:pPr marL="457200" indent="-457200">
                  <a:buNone/>
                </a:pPr>
                <a:r>
                  <a:rPr lang="fr-FR" sz="1800" dirty="0"/>
                  <a:t>vérifient les conditions suivantes:</a:t>
                </a:r>
              </a:p>
              <a:p>
                <a:pPr marL="457200" indent="-457200">
                  <a:buNone/>
                </a:pPr>
                <a14:m>
                  <m:oMath xmlns:m="http://schemas.openxmlformats.org/officeDocument/2006/math">
                    <m:d>
                      <m:dPr>
                        <m:begChr m:val="{"/>
                        <m:endChr m:val=""/>
                        <m:ctrlPr>
                          <a:rPr lang="fr-FR" sz="1800" i="1">
                            <a:latin typeface="Cambria Math" panose="02040503050406030204" pitchFamily="18" charset="0"/>
                          </a:rPr>
                        </m:ctrlPr>
                      </m:dPr>
                      <m:e>
                        <m:eqArr>
                          <m:eqArrPr>
                            <m:ctrlPr>
                              <a:rPr lang="fr-FR" sz="1800" i="1">
                                <a:latin typeface="Cambria Math" panose="02040503050406030204" pitchFamily="18" charset="0"/>
                              </a:rPr>
                            </m:ctrlPr>
                          </m:eqArrPr>
                          <m:e>
                            <m:r>
                              <a:rPr lang="fr-FR" sz="1800" i="1">
                                <a:latin typeface="Cambria Math" panose="02040503050406030204" pitchFamily="18" charset="0"/>
                                <a:ea typeface="Cambria Math" panose="02040503050406030204" pitchFamily="18" charset="0"/>
                              </a:rPr>
                              <m:t>∀</m:t>
                            </m:r>
                            <m:r>
                              <a:rPr lang="fr-FR" sz="1800" i="1">
                                <a:latin typeface="Cambria Math" panose="02040503050406030204" pitchFamily="18" charset="0"/>
                                <a:ea typeface="Cambria Math" panose="02040503050406030204" pitchFamily="18" charset="0"/>
                              </a:rPr>
                              <m:t>𝑛</m:t>
                            </m:r>
                            <m:r>
                              <a:rPr lang="fr-FR" sz="1800" i="1">
                                <a:latin typeface="Cambria Math" panose="02040503050406030204" pitchFamily="18" charset="0"/>
                                <a:ea typeface="Cambria Math" panose="02040503050406030204" pitchFamily="18" charset="0"/>
                              </a:rPr>
                              <m:t>∈</m:t>
                            </m:r>
                            <m:sSup>
                              <m:sSupPr>
                                <m:ctrlPr>
                                  <a:rPr lang="fr-FR" sz="1800" i="1">
                                    <a:latin typeface="Cambria Math" panose="02040503050406030204" pitchFamily="18" charset="0"/>
                                    <a:ea typeface="Cambria Math" panose="02040503050406030204" pitchFamily="18" charset="0"/>
                                  </a:rPr>
                                </m:ctrlPr>
                              </m:sSupPr>
                              <m:e>
                                <m:r>
                                  <a:rPr lang="fr-FR" sz="1800" i="1">
                                    <a:latin typeface="Cambria Math" panose="02040503050406030204" pitchFamily="18" charset="0"/>
                                    <a:ea typeface="Cambria Math" panose="02040503050406030204" pitchFamily="18" charset="0"/>
                                  </a:rPr>
                                  <m:t>ℕ</m:t>
                                </m:r>
                              </m:e>
                              <m:sup>
                                <m:r>
                                  <a:rPr lang="fr-FR" sz="1800" i="1">
                                    <a:latin typeface="Cambria Math" panose="02040503050406030204" pitchFamily="18" charset="0"/>
                                    <a:ea typeface="Cambria Math" panose="02040503050406030204" pitchFamily="18" charset="0"/>
                                  </a:rPr>
                                  <m:t>∗</m:t>
                                </m:r>
                              </m:sup>
                            </m:sSup>
                            <m:r>
                              <a:rPr lang="fr-FR" sz="1800" i="1">
                                <a:latin typeface="Cambria Math" panose="02040503050406030204" pitchFamily="18" charset="0"/>
                                <a:ea typeface="Cambria Math" panose="02040503050406030204" pitchFamily="18" charset="0"/>
                              </a:rPr>
                              <m:t> </m:t>
                            </m:r>
                            <m:sSub>
                              <m:sSubPr>
                                <m:ctrlPr>
                                  <a:rPr lang="fr-FR" sz="1800" i="1">
                                    <a:latin typeface="Cambria Math" panose="02040503050406030204" pitchFamily="18" charset="0"/>
                                    <a:ea typeface="Cambria Math" panose="02040503050406030204" pitchFamily="18" charset="0"/>
                                  </a:rPr>
                                </m:ctrlPr>
                              </m:sSubPr>
                              <m:e>
                                <m:r>
                                  <a:rPr lang="fr-FR" sz="1800" i="1">
                                    <a:latin typeface="Cambria Math" panose="02040503050406030204" pitchFamily="18" charset="0"/>
                                    <a:ea typeface="Cambria Math" panose="02040503050406030204" pitchFamily="18" charset="0"/>
                                  </a:rPr>
                                  <m:t>𝑔</m:t>
                                </m:r>
                              </m:e>
                              <m:sub>
                                <m:r>
                                  <a:rPr lang="fr-FR" sz="1800" i="1">
                                    <a:latin typeface="Cambria Math" panose="02040503050406030204" pitchFamily="18" charset="0"/>
                                    <a:ea typeface="Cambria Math" panose="02040503050406030204" pitchFamily="18" charset="0"/>
                                  </a:rPr>
                                  <m:t>𝑛</m:t>
                                </m:r>
                              </m:sub>
                            </m:sSub>
                            <m:r>
                              <a:rPr lang="fr-FR" sz="1800" i="1">
                                <a:latin typeface="Cambria Math" panose="02040503050406030204" pitchFamily="18" charset="0"/>
                                <a:ea typeface="Cambria Math" panose="02040503050406030204" pitchFamily="18" charset="0"/>
                              </a:rPr>
                              <m:t> </m:t>
                            </m:r>
                            <m:r>
                              <a:rPr lang="fr-FR" sz="1800" i="1">
                                <a:latin typeface="Cambria Math" panose="02040503050406030204" pitchFamily="18" charset="0"/>
                                <a:ea typeface="Cambria Math" panose="02040503050406030204" pitchFamily="18" charset="0"/>
                              </a:rPr>
                              <m:t>𝑒𝑠𝑡</m:t>
                            </m:r>
                            <m:r>
                              <a:rPr lang="fr-FR" sz="1800" i="1">
                                <a:latin typeface="Cambria Math" panose="02040503050406030204" pitchFamily="18" charset="0"/>
                                <a:ea typeface="Cambria Math" panose="02040503050406030204" pitchFamily="18" charset="0"/>
                              </a:rPr>
                              <m:t> </m:t>
                            </m:r>
                            <m:sSup>
                              <m:sSupPr>
                                <m:ctrlPr>
                                  <a:rPr lang="fr-FR" sz="1800" i="1">
                                    <a:latin typeface="Cambria Math" panose="02040503050406030204" pitchFamily="18" charset="0"/>
                                    <a:ea typeface="Cambria Math" panose="02040503050406030204" pitchFamily="18" charset="0"/>
                                  </a:rPr>
                                </m:ctrlPr>
                              </m:sSupPr>
                              <m:e>
                                <m:r>
                                  <a:rPr lang="fr-FR" sz="1800" i="1">
                                    <a:latin typeface="Cambria Math" panose="02040503050406030204" pitchFamily="18" charset="0"/>
                                    <a:ea typeface="Cambria Math" panose="02040503050406030204" pitchFamily="18" charset="0"/>
                                  </a:rPr>
                                  <m:t>𝒞</m:t>
                                </m:r>
                              </m:e>
                              <m:sup>
                                <m:r>
                                  <a:rPr lang="fr-FR" sz="1800" i="1">
                                    <a:latin typeface="Cambria Math" panose="02040503050406030204" pitchFamily="18" charset="0"/>
                                    <a:ea typeface="Cambria Math" panose="02040503050406030204" pitchFamily="18" charset="0"/>
                                  </a:rPr>
                                  <m:t>1</m:t>
                                </m:r>
                              </m:sup>
                            </m:sSup>
                            <m:r>
                              <a:rPr lang="fr-FR" sz="1800" i="1">
                                <a:latin typeface="Cambria Math" panose="02040503050406030204" pitchFamily="18" charset="0"/>
                                <a:ea typeface="Cambria Math" panose="02040503050406030204" pitchFamily="18" charset="0"/>
                              </a:rPr>
                              <m:t> </m:t>
                            </m:r>
                            <m:r>
                              <a:rPr lang="fr-FR" sz="1800" i="1">
                                <a:latin typeface="Cambria Math" panose="02040503050406030204" pitchFamily="18" charset="0"/>
                                <a:ea typeface="Cambria Math" panose="02040503050406030204" pitchFamily="18" charset="0"/>
                              </a:rPr>
                              <m:t>𝑠𝑢𝑟</m:t>
                            </m:r>
                            <m:r>
                              <a:rPr lang="fr-FR" sz="1800" i="1">
                                <a:latin typeface="Cambria Math" panose="02040503050406030204" pitchFamily="18" charset="0"/>
                                <a:ea typeface="Cambria Math" panose="02040503050406030204" pitchFamily="18" charset="0"/>
                              </a:rPr>
                              <m:t> </m:t>
                            </m:r>
                            <m:d>
                              <m:dPr>
                                <m:begChr m:val="]"/>
                                <m:endChr m:val="["/>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1,+∞</m:t>
                                </m:r>
                              </m:e>
                            </m:d>
                            <m:r>
                              <a:rPr lang="fr-FR" sz="1800" i="1">
                                <a:latin typeface="Cambria Math" panose="02040503050406030204" pitchFamily="18" charset="0"/>
                                <a:ea typeface="Cambria Math" panose="02040503050406030204" pitchFamily="18" charset="0"/>
                              </a:rPr>
                              <m:t> </m:t>
                            </m:r>
                          </m:e>
                          <m:e>
                            <m:r>
                              <a:rPr lang="fr-FR" sz="1800" i="1">
                                <a:latin typeface="Cambria Math" panose="02040503050406030204" pitchFamily="18" charset="0"/>
                                <a:ea typeface="Cambria Math" panose="02040503050406030204" pitchFamily="18" charset="0"/>
                              </a:rPr>
                              <m:t>∑</m:t>
                            </m:r>
                            <m:sSub>
                              <m:sSubPr>
                                <m:ctrlPr>
                                  <a:rPr lang="fr-FR" sz="1800" i="1">
                                    <a:latin typeface="Cambria Math" panose="02040503050406030204" pitchFamily="18" charset="0"/>
                                    <a:ea typeface="Cambria Math" panose="02040503050406030204" pitchFamily="18" charset="0"/>
                                  </a:rPr>
                                </m:ctrlPr>
                              </m:sSubPr>
                              <m:e>
                                <m:r>
                                  <a:rPr lang="fr-FR" sz="1800" i="1">
                                    <a:latin typeface="Cambria Math" panose="02040503050406030204" pitchFamily="18" charset="0"/>
                                    <a:ea typeface="Cambria Math" panose="02040503050406030204" pitchFamily="18" charset="0"/>
                                  </a:rPr>
                                  <m:t>𝑔</m:t>
                                </m:r>
                              </m:e>
                              <m:sub>
                                <m:r>
                                  <a:rPr lang="fr-FR" sz="1800" i="1">
                                    <a:latin typeface="Cambria Math" panose="02040503050406030204" pitchFamily="18" charset="0"/>
                                    <a:ea typeface="Cambria Math" panose="02040503050406030204" pitchFamily="18" charset="0"/>
                                  </a:rPr>
                                  <m:t>𝑛</m:t>
                                </m:r>
                              </m:sub>
                            </m:sSub>
                            <m:r>
                              <a:rPr lang="fr-FR" sz="1800" i="1">
                                <a:latin typeface="Cambria Math" panose="02040503050406030204" pitchFamily="18" charset="0"/>
                                <a:ea typeface="Cambria Math" panose="02040503050406030204" pitchFamily="18" charset="0"/>
                              </a:rPr>
                              <m:t> </m:t>
                            </m:r>
                            <m:r>
                              <a:rPr lang="fr-FR" sz="1800" i="1">
                                <a:latin typeface="Cambria Math" panose="02040503050406030204" pitchFamily="18" charset="0"/>
                              </a:rPr>
                              <m:t>𝐶𝑆</m:t>
                            </m:r>
                            <m:r>
                              <a:rPr lang="fr-FR" sz="1800" i="1">
                                <a:latin typeface="Cambria Math" panose="02040503050406030204" pitchFamily="18" charset="0"/>
                              </a:rPr>
                              <m:t> </m:t>
                            </m:r>
                            <m:r>
                              <a:rPr lang="fr-FR" sz="1800" i="1">
                                <a:latin typeface="Cambria Math" panose="02040503050406030204" pitchFamily="18" charset="0"/>
                              </a:rPr>
                              <m:t>𝑠𝑢𝑟</m:t>
                            </m:r>
                            <m:d>
                              <m:dPr>
                                <m:begChr m:val="]"/>
                                <m:endChr m:val="["/>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1,+∞</m:t>
                                </m:r>
                              </m:e>
                            </m:d>
                          </m:e>
                          <m:e>
                            <m:r>
                              <a:rPr lang="fr-FR" sz="1800" i="1">
                                <a:latin typeface="Cambria Math" panose="02040503050406030204" pitchFamily="18" charset="0"/>
                              </a:rPr>
                              <m:t>∑</m:t>
                            </m:r>
                            <m:sSub>
                              <m:sSubPr>
                                <m:ctrlPr>
                                  <a:rPr lang="fr-FR" sz="1800" i="1">
                                    <a:latin typeface="Cambria Math" panose="02040503050406030204" pitchFamily="18" charset="0"/>
                                  </a:rPr>
                                </m:ctrlPr>
                              </m:sSubPr>
                              <m:e>
                                <m:sSup>
                                  <m:sSupPr>
                                    <m:ctrlPr>
                                      <a:rPr lang="fr-FR" sz="1800" i="1">
                                        <a:latin typeface="Cambria Math" panose="02040503050406030204" pitchFamily="18" charset="0"/>
                                      </a:rPr>
                                    </m:ctrlPr>
                                  </m:sSupPr>
                                  <m:e>
                                    <m:r>
                                      <a:rPr lang="fr-FR" sz="1800" i="1">
                                        <a:latin typeface="Cambria Math" panose="02040503050406030204" pitchFamily="18" charset="0"/>
                                      </a:rPr>
                                      <m:t>𝑔</m:t>
                                    </m:r>
                                  </m:e>
                                  <m:sup>
                                    <m:r>
                                      <a:rPr lang="fr-FR" sz="1800" i="1">
                                        <a:latin typeface="Cambria Math" panose="02040503050406030204" pitchFamily="18" charset="0"/>
                                      </a:rPr>
                                      <m:t>′</m:t>
                                    </m:r>
                                  </m:sup>
                                </m:sSup>
                              </m:e>
                              <m:sub>
                                <m:r>
                                  <a:rPr lang="fr-FR" sz="1800" i="1">
                                    <a:latin typeface="Cambria Math" panose="02040503050406030204" pitchFamily="18" charset="0"/>
                                  </a:rPr>
                                  <m:t>𝑛</m:t>
                                </m:r>
                              </m:sub>
                            </m:sSub>
                            <m:r>
                              <a:rPr lang="fr-FR" sz="1800" i="1">
                                <a:latin typeface="Cambria Math" panose="02040503050406030204" pitchFamily="18" charset="0"/>
                              </a:rPr>
                              <m:t>  </m:t>
                            </m:r>
                            <m:r>
                              <a:rPr lang="fr-FR" sz="1800" i="1">
                                <a:latin typeface="Cambria Math" panose="02040503050406030204" pitchFamily="18" charset="0"/>
                              </a:rPr>
                              <m:t>𝐶𝑈</m:t>
                            </m:r>
                            <m:r>
                              <a:rPr lang="fr-FR" sz="1800" i="1">
                                <a:latin typeface="Cambria Math" panose="02040503050406030204" pitchFamily="18" charset="0"/>
                              </a:rPr>
                              <m:t> </m:t>
                            </m:r>
                            <m:r>
                              <a:rPr lang="fr-FR" sz="1800" i="1">
                                <a:latin typeface="Cambria Math" panose="02040503050406030204" pitchFamily="18" charset="0"/>
                              </a:rPr>
                              <m:t>𝑠𝑢𝑟</m:t>
                            </m:r>
                            <m:r>
                              <a:rPr lang="fr-FR" sz="1800" i="1">
                                <a:latin typeface="Cambria Math" panose="02040503050406030204" pitchFamily="18" charset="0"/>
                              </a:rPr>
                              <m:t> </m:t>
                            </m:r>
                            <m:r>
                              <a:rPr lang="fr-FR" sz="1800" i="1">
                                <a:latin typeface="Cambria Math" panose="02040503050406030204" pitchFamily="18" charset="0"/>
                              </a:rPr>
                              <m:t>𝑐h𝑎𝑞𝑢𝑒</m:t>
                            </m:r>
                            <m:r>
                              <a:rPr lang="fr-FR" sz="1800" i="1">
                                <a:latin typeface="Cambria Math" panose="02040503050406030204" pitchFamily="18" charset="0"/>
                              </a:rPr>
                              <m:t> </m:t>
                            </m:r>
                            <m:r>
                              <a:rPr lang="fr-FR" sz="1800" i="1">
                                <a:latin typeface="Cambria Math" panose="02040503050406030204" pitchFamily="18" charset="0"/>
                              </a:rPr>
                              <m:t>𝑠𝑒𝑔𝑚𝑒𝑛𝑡</m:t>
                            </m:r>
                            <m:r>
                              <a:rPr lang="fr-FR" sz="1800" i="1">
                                <a:latin typeface="Cambria Math" panose="02040503050406030204" pitchFamily="18" charset="0"/>
                              </a:rPr>
                              <m:t> </m:t>
                            </m:r>
                            <m:r>
                              <a:rPr lang="fr-FR" sz="1800" i="1">
                                <a:latin typeface="Cambria Math" panose="02040503050406030204" pitchFamily="18" charset="0"/>
                              </a:rPr>
                              <m:t>𝑑𝑒</m:t>
                            </m:r>
                            <m:d>
                              <m:dPr>
                                <m:begChr m:val="]"/>
                                <m:endChr m:val="["/>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1,+∞</m:t>
                                </m:r>
                              </m:e>
                            </m:d>
                          </m:e>
                        </m:eqArr>
                      </m:e>
                    </m:d>
                  </m:oMath>
                </a14:m>
                <a:r>
                  <a:rPr lang="fr-FR" sz="1800" dirty="0"/>
                  <a:t>Donc</a:t>
                </a:r>
                <a14:m>
                  <m:oMath xmlns:m="http://schemas.openxmlformats.org/officeDocument/2006/math">
                    <m:d>
                      <m:dPr>
                        <m:begChr m:val="{"/>
                        <m:endChr m:val=""/>
                        <m:ctrlPr>
                          <a:rPr lang="fr-FR" sz="1800" i="1" dirty="0">
                            <a:latin typeface="Cambria Math" panose="02040503050406030204" pitchFamily="18" charset="0"/>
                          </a:rPr>
                        </m:ctrlPr>
                      </m:dPr>
                      <m:e>
                        <m:eqArr>
                          <m:eqArrPr>
                            <m:ctrlPr>
                              <a:rPr lang="fr-FR" sz="1800" i="1" dirty="0">
                                <a:latin typeface="Cambria Math" panose="02040503050406030204" pitchFamily="18" charset="0"/>
                              </a:rPr>
                            </m:ctrlPr>
                          </m:eqArrPr>
                          <m:e>
                            <m:r>
                              <a:rPr lang="fr-FR" sz="1800" i="1" dirty="0">
                                <a:latin typeface="Cambria Math" panose="02040503050406030204" pitchFamily="18" charset="0"/>
                              </a:rPr>
                              <m:t>𝜁</m:t>
                            </m:r>
                            <m:r>
                              <a:rPr lang="fr-FR" sz="1800" i="1" dirty="0">
                                <a:latin typeface="Cambria Math" panose="02040503050406030204" pitchFamily="18" charset="0"/>
                              </a:rPr>
                              <m:t> </m:t>
                            </m:r>
                            <m:r>
                              <a:rPr lang="fr-FR" sz="1800" i="1" dirty="0">
                                <a:latin typeface="Cambria Math" panose="02040503050406030204" pitchFamily="18" charset="0"/>
                              </a:rPr>
                              <m:t>𝑒𝑠𝑡</m:t>
                            </m:r>
                            <m:r>
                              <a:rPr lang="fr-FR" sz="1800" i="1" dirty="0">
                                <a:latin typeface="Cambria Math" panose="02040503050406030204" pitchFamily="18" charset="0"/>
                              </a:rPr>
                              <m:t> </m:t>
                            </m:r>
                            <m:sSup>
                              <m:sSupPr>
                                <m:ctrlPr>
                                  <a:rPr lang="fr-FR" sz="1800" i="1" dirty="0">
                                    <a:latin typeface="Cambria Math" panose="02040503050406030204" pitchFamily="18" charset="0"/>
                                  </a:rPr>
                                </m:ctrlPr>
                              </m:sSupPr>
                              <m:e>
                                <m:r>
                                  <a:rPr lang="fr-FR" sz="1800" i="1" dirty="0">
                                    <a:solidFill>
                                      <a:prstClr val="white"/>
                                    </a:solidFill>
                                    <a:latin typeface="Cambria Math" panose="02040503050406030204" pitchFamily="18" charset="0"/>
                                  </a:rPr>
                                  <m:t>𝒞</m:t>
                                </m:r>
                              </m:e>
                              <m:sup>
                                <m:r>
                                  <a:rPr lang="fr-FR" sz="1800" i="1" dirty="0">
                                    <a:latin typeface="Cambria Math" panose="02040503050406030204" pitchFamily="18" charset="0"/>
                                  </a:rPr>
                                  <m:t>1</m:t>
                                </m:r>
                              </m:sup>
                            </m:sSup>
                            <m:r>
                              <a:rPr lang="fr-FR" sz="1800" i="1" dirty="0">
                                <a:latin typeface="Cambria Math" panose="02040503050406030204" pitchFamily="18" charset="0"/>
                              </a:rPr>
                              <m:t>𝑠𝑢𝑟</m:t>
                            </m:r>
                            <m:r>
                              <a:rPr lang="fr-FR" sz="1800" i="1" dirty="0">
                                <a:latin typeface="Cambria Math" panose="02040503050406030204" pitchFamily="18" charset="0"/>
                              </a:rPr>
                              <m:t>]1,+∞[</m:t>
                            </m:r>
                          </m:e>
                          <m:e>
                            <m:sSup>
                              <m:sSupPr>
                                <m:ctrlPr>
                                  <a:rPr lang="fr-FR" sz="1800" i="1">
                                    <a:solidFill>
                                      <a:srgbClr val="FFC000"/>
                                    </a:solidFill>
                                    <a:latin typeface="Cambria Math" panose="02040503050406030204" pitchFamily="18" charset="0"/>
                                    <a:ea typeface="Cambria Math" panose="02040503050406030204" pitchFamily="18" charset="0"/>
                                  </a:rPr>
                                </m:ctrlPr>
                              </m:sSupPr>
                              <m:e>
                                <m:r>
                                  <a:rPr lang="fr-FR" sz="1800" i="1">
                                    <a:solidFill>
                                      <a:srgbClr val="FFC000"/>
                                    </a:solidFill>
                                    <a:latin typeface="Cambria Math" panose="02040503050406030204" pitchFamily="18" charset="0"/>
                                    <a:ea typeface="Cambria Math" panose="02040503050406030204" pitchFamily="18" charset="0"/>
                                  </a:rPr>
                                  <m:t>𝜁</m:t>
                                </m:r>
                              </m:e>
                              <m:sup>
                                <m:r>
                                  <a:rPr lang="fr-FR" sz="1800" i="1">
                                    <a:solidFill>
                                      <a:srgbClr val="FFC000"/>
                                    </a:solidFill>
                                    <a:latin typeface="Cambria Math" panose="02040503050406030204" pitchFamily="18" charset="0"/>
                                    <a:ea typeface="Cambria Math" panose="02040503050406030204" pitchFamily="18" charset="0"/>
                                  </a:rPr>
                                  <m:t>′</m:t>
                                </m:r>
                              </m:sup>
                            </m:sSup>
                            <m:d>
                              <m:dPr>
                                <m:ctrlPr>
                                  <a:rPr lang="fr-FR" sz="1800" i="1">
                                    <a:solidFill>
                                      <a:srgbClr val="FFC000"/>
                                    </a:solidFill>
                                    <a:latin typeface="Cambria Math" panose="02040503050406030204" pitchFamily="18" charset="0"/>
                                    <a:ea typeface="Cambria Math" panose="02040503050406030204" pitchFamily="18" charset="0"/>
                                  </a:rPr>
                                </m:ctrlPr>
                              </m:dPr>
                              <m:e>
                                <m:r>
                                  <a:rPr lang="fr-FR" sz="1800" i="1">
                                    <a:solidFill>
                                      <a:srgbClr val="FFC000"/>
                                    </a:solidFill>
                                    <a:latin typeface="Cambria Math" panose="02040503050406030204" pitchFamily="18" charset="0"/>
                                    <a:ea typeface="Cambria Math" panose="02040503050406030204" pitchFamily="18" charset="0"/>
                                  </a:rPr>
                                  <m:t>𝑥</m:t>
                                </m:r>
                              </m:e>
                            </m:d>
                            <m:r>
                              <a:rPr lang="fr-FR" sz="1800" i="1">
                                <a:solidFill>
                                  <a:srgbClr val="FFC000"/>
                                </a:solidFill>
                                <a:latin typeface="Cambria Math" panose="02040503050406030204" pitchFamily="18" charset="0"/>
                                <a:ea typeface="Cambria Math" panose="02040503050406030204" pitchFamily="18" charset="0"/>
                              </a:rPr>
                              <m:t>=−</m:t>
                            </m:r>
                            <m:nary>
                              <m:naryPr>
                                <m:chr m:val="∑"/>
                                <m:ctrlPr>
                                  <a:rPr lang="fr-FR" sz="1800" i="1">
                                    <a:solidFill>
                                      <a:srgbClr val="FFC000"/>
                                    </a:solidFill>
                                    <a:latin typeface="Cambria Math" panose="02040503050406030204" pitchFamily="18" charset="0"/>
                                    <a:ea typeface="Cambria Math" panose="02040503050406030204" pitchFamily="18" charset="0"/>
                                  </a:rPr>
                                </m:ctrlPr>
                              </m:naryPr>
                              <m:sub>
                                <m:r>
                                  <m:rPr>
                                    <m:brk m:alnAt="23"/>
                                  </m:rPr>
                                  <a:rPr lang="fr-FR" sz="1800" i="1">
                                    <a:solidFill>
                                      <a:srgbClr val="FFC000"/>
                                    </a:solidFill>
                                    <a:latin typeface="Cambria Math" panose="02040503050406030204" pitchFamily="18" charset="0"/>
                                    <a:ea typeface="Cambria Math" panose="02040503050406030204" pitchFamily="18" charset="0"/>
                                  </a:rPr>
                                  <m:t>𝑛</m:t>
                                </m:r>
                                <m:r>
                                  <a:rPr lang="fr-FR" sz="1800" i="1">
                                    <a:solidFill>
                                      <a:srgbClr val="FFC000"/>
                                    </a:solidFill>
                                    <a:latin typeface="Cambria Math" panose="02040503050406030204" pitchFamily="18" charset="0"/>
                                    <a:ea typeface="Cambria Math" panose="02040503050406030204" pitchFamily="18" charset="0"/>
                                  </a:rPr>
                                  <m:t>=1</m:t>
                                </m:r>
                              </m:sub>
                              <m:sup>
                                <m:r>
                                  <a:rPr lang="fr-FR" sz="1800" i="1">
                                    <a:solidFill>
                                      <a:srgbClr val="FFC000"/>
                                    </a:solidFill>
                                    <a:latin typeface="Cambria Math" panose="02040503050406030204" pitchFamily="18" charset="0"/>
                                    <a:ea typeface="Cambria Math" panose="02040503050406030204" pitchFamily="18" charset="0"/>
                                  </a:rPr>
                                  <m:t>+∞</m:t>
                                </m:r>
                              </m:sup>
                              <m:e>
                                <m:f>
                                  <m:fPr>
                                    <m:ctrlPr>
                                      <a:rPr lang="fr-FR" sz="1800" i="1">
                                        <a:solidFill>
                                          <a:srgbClr val="FFC000"/>
                                        </a:solidFill>
                                        <a:latin typeface="Cambria Math" panose="02040503050406030204" pitchFamily="18" charset="0"/>
                                        <a:ea typeface="Cambria Math" panose="02040503050406030204" pitchFamily="18" charset="0"/>
                                      </a:rPr>
                                    </m:ctrlPr>
                                  </m:fPr>
                                  <m:num>
                                    <m:r>
                                      <m:rPr>
                                        <m:sty m:val="p"/>
                                      </m:rPr>
                                      <a:rPr lang="fr-FR" sz="1800">
                                        <a:solidFill>
                                          <a:srgbClr val="FFC000"/>
                                        </a:solidFill>
                                        <a:latin typeface="Cambria Math" panose="02040503050406030204" pitchFamily="18" charset="0"/>
                                        <a:ea typeface="Cambria Math" panose="02040503050406030204" pitchFamily="18" charset="0"/>
                                      </a:rPr>
                                      <m:t>ln</m:t>
                                    </m:r>
                                    <m:r>
                                      <a:rPr lang="fr-FR" sz="1800" i="1">
                                        <a:solidFill>
                                          <a:srgbClr val="FFC000"/>
                                        </a:solidFill>
                                        <a:latin typeface="Cambria Math" panose="02040503050406030204" pitchFamily="18" charset="0"/>
                                        <a:ea typeface="Cambria Math" panose="02040503050406030204" pitchFamily="18" charset="0"/>
                                      </a:rPr>
                                      <m:t>⁡(</m:t>
                                    </m:r>
                                    <m:r>
                                      <a:rPr lang="fr-FR" sz="1800" i="1">
                                        <a:solidFill>
                                          <a:srgbClr val="FFC000"/>
                                        </a:solidFill>
                                        <a:latin typeface="Cambria Math" panose="02040503050406030204" pitchFamily="18" charset="0"/>
                                        <a:ea typeface="Cambria Math" panose="02040503050406030204" pitchFamily="18" charset="0"/>
                                      </a:rPr>
                                      <m:t>𝑛</m:t>
                                    </m:r>
                                    <m:r>
                                      <a:rPr lang="fr-FR" sz="1800" i="1">
                                        <a:solidFill>
                                          <a:srgbClr val="FFC000"/>
                                        </a:solidFill>
                                        <a:latin typeface="Cambria Math" panose="02040503050406030204" pitchFamily="18" charset="0"/>
                                        <a:ea typeface="Cambria Math" panose="02040503050406030204" pitchFamily="18" charset="0"/>
                                      </a:rPr>
                                      <m:t>)</m:t>
                                    </m:r>
                                  </m:num>
                                  <m:den>
                                    <m:sSup>
                                      <m:sSupPr>
                                        <m:ctrlPr>
                                          <a:rPr lang="fr-FR" sz="1800" i="1">
                                            <a:solidFill>
                                              <a:srgbClr val="FFC000"/>
                                            </a:solidFill>
                                            <a:latin typeface="Cambria Math" panose="02040503050406030204" pitchFamily="18" charset="0"/>
                                            <a:ea typeface="Cambria Math" panose="02040503050406030204" pitchFamily="18" charset="0"/>
                                          </a:rPr>
                                        </m:ctrlPr>
                                      </m:sSupPr>
                                      <m:e>
                                        <m:r>
                                          <a:rPr lang="fr-FR" sz="1800" i="1">
                                            <a:solidFill>
                                              <a:srgbClr val="FFC000"/>
                                            </a:solidFill>
                                            <a:latin typeface="Cambria Math" panose="02040503050406030204" pitchFamily="18" charset="0"/>
                                            <a:ea typeface="Cambria Math" panose="02040503050406030204" pitchFamily="18" charset="0"/>
                                          </a:rPr>
                                          <m:t>𝑛</m:t>
                                        </m:r>
                                      </m:e>
                                      <m:sup>
                                        <m:r>
                                          <a:rPr lang="fr-FR" sz="1800" i="1">
                                            <a:solidFill>
                                              <a:srgbClr val="FFC000"/>
                                            </a:solidFill>
                                            <a:latin typeface="Cambria Math" panose="02040503050406030204" pitchFamily="18" charset="0"/>
                                            <a:ea typeface="Cambria Math" panose="02040503050406030204" pitchFamily="18" charset="0"/>
                                          </a:rPr>
                                          <m:t>𝑥</m:t>
                                        </m:r>
                                      </m:sup>
                                    </m:sSup>
                                  </m:den>
                                </m:f>
                              </m:e>
                            </m:nary>
                          </m:e>
                        </m:eqArr>
                      </m:e>
                    </m:d>
                  </m:oMath>
                </a14:m>
                <a:endParaRPr lang="fr-FR" sz="1800" i="1" dirty="0">
                  <a:latin typeface="Cambria Math" panose="02040503050406030204" pitchFamily="18" charset="0"/>
                </a:endParaRPr>
              </a:p>
              <a:p>
                <a:pPr marL="457200" indent="-457200">
                  <a:buNone/>
                </a:pPr>
                <a:r>
                  <a:rPr lang="fr-FR" sz="1800" dirty="0"/>
                  <a:t>Par une comparaison série-intégrale on obtient :</a:t>
                </a:r>
                <a14:m>
                  <m:oMath xmlns:m="http://schemas.openxmlformats.org/officeDocument/2006/math">
                    <a:fld id="{F8E4E9F8-4EDA-4D58-B8F4-600E0D0CADD8}" type="mathplaceholder">
                      <a:rPr lang="fr-FR" sz="1800" i="1">
                        <a:latin typeface="Cambria Math" panose="02040503050406030204" pitchFamily="18" charset="0"/>
                      </a:rPr>
                      <a:t>Type equation here.</a:t>
                    </a:fld>
                  </m:oMath>
                </a14:m>
                <a:endParaRPr lang="fr-FR" sz="1800" dirty="0"/>
              </a:p>
              <a:p>
                <a:pPr marL="457200" indent="-457200" algn="ctr">
                  <a:buNone/>
                </a:pPr>
                <a14:m>
                  <m:oMathPara xmlns:m="http://schemas.openxmlformats.org/officeDocument/2006/math">
                    <m:oMathParaPr>
                      <m:jc m:val="centerGroup"/>
                    </m:oMathParaPr>
                    <m:oMath xmlns:m="http://schemas.openxmlformats.org/officeDocument/2006/math">
                      <m:nary>
                        <m:naryPr>
                          <m:ctrlPr>
                            <a:rPr lang="fr-FR" sz="1800" i="1">
                              <a:latin typeface="Cambria Math" panose="02040503050406030204" pitchFamily="18" charset="0"/>
                            </a:rPr>
                          </m:ctrlPr>
                        </m:naryPr>
                        <m:sub>
                          <m:r>
                            <m:rPr>
                              <m:brk m:alnAt="23"/>
                            </m:rPr>
                            <a:rPr lang="fr-FR" sz="1800" i="1">
                              <a:latin typeface="Cambria Math" panose="02040503050406030204" pitchFamily="18" charset="0"/>
                            </a:rPr>
                            <m:t>1</m:t>
                          </m:r>
                        </m:sub>
                        <m:sup>
                          <m:r>
                            <a:rPr lang="fr-FR" sz="1800" i="1">
                              <a:latin typeface="Cambria Math" panose="02040503050406030204" pitchFamily="18" charset="0"/>
                            </a:rPr>
                            <m:t>+</m:t>
                          </m:r>
                          <m:r>
                            <a:rPr lang="fr-FR" sz="1800" i="1">
                              <a:latin typeface="Cambria Math" panose="02040503050406030204" pitchFamily="18" charset="0"/>
                              <a:ea typeface="Cambria Math" panose="02040503050406030204" pitchFamily="18" charset="0"/>
                            </a:rPr>
                            <m:t>∞</m:t>
                          </m:r>
                        </m:sup>
                        <m:e>
                          <m:f>
                            <m:fPr>
                              <m:ctrlPr>
                                <a:rPr lang="fr-FR" sz="1800" i="1">
                                  <a:latin typeface="Cambria Math" panose="02040503050406030204" pitchFamily="18" charset="0"/>
                                </a:rPr>
                              </m:ctrlPr>
                            </m:fPr>
                            <m:num>
                              <m:r>
                                <a:rPr lang="fr-FR" sz="1800" i="1">
                                  <a:latin typeface="Cambria Math" panose="02040503050406030204" pitchFamily="18" charset="0"/>
                                </a:rPr>
                                <m:t>𝑑𝑡</m:t>
                              </m:r>
                            </m:num>
                            <m:den>
                              <m:sSup>
                                <m:sSupPr>
                                  <m:ctrlPr>
                                    <a:rPr lang="fr-FR" sz="1800" i="1">
                                      <a:latin typeface="Cambria Math" panose="02040503050406030204" pitchFamily="18" charset="0"/>
                                    </a:rPr>
                                  </m:ctrlPr>
                                </m:sSupPr>
                                <m:e>
                                  <m:r>
                                    <a:rPr lang="fr-FR" sz="1800" i="1">
                                      <a:latin typeface="Cambria Math" panose="02040503050406030204" pitchFamily="18" charset="0"/>
                                    </a:rPr>
                                    <m:t>𝑡</m:t>
                                  </m:r>
                                </m:e>
                                <m:sup>
                                  <m:r>
                                    <a:rPr lang="fr-FR" sz="1800" i="1">
                                      <a:latin typeface="Cambria Math" panose="02040503050406030204" pitchFamily="18" charset="0"/>
                                    </a:rPr>
                                    <m:t>𝑥</m:t>
                                  </m:r>
                                </m:sup>
                              </m:sSup>
                            </m:den>
                          </m:f>
                        </m:e>
                      </m:nary>
                      <m:r>
                        <a:rPr lang="fr-FR" sz="1800" i="1">
                          <a:latin typeface="Cambria Math" panose="02040503050406030204" pitchFamily="18" charset="0"/>
                          <a:ea typeface="Cambria Math" panose="02040503050406030204" pitchFamily="18" charset="0"/>
                        </a:rPr>
                        <m:t>≤</m:t>
                      </m:r>
                      <m:nary>
                        <m:naryPr>
                          <m:chr m:val="∑"/>
                          <m:ctrlPr>
                            <a:rPr lang="fr-FR" sz="1800" i="1">
                              <a:latin typeface="Cambria Math" panose="02040503050406030204" pitchFamily="18" charset="0"/>
                              <a:ea typeface="Cambria Math" panose="02040503050406030204" pitchFamily="18" charset="0"/>
                            </a:rPr>
                          </m:ctrlPr>
                        </m:naryPr>
                        <m:sub>
                          <m:r>
                            <m:rPr>
                              <m:brk m:alnAt="23"/>
                            </m:rPr>
                            <a:rPr lang="fr-FR" sz="1800" i="1">
                              <a:latin typeface="Cambria Math" panose="02040503050406030204" pitchFamily="18" charset="0"/>
                              <a:ea typeface="Cambria Math" panose="02040503050406030204" pitchFamily="18" charset="0"/>
                            </a:rPr>
                            <m:t>𝑛</m:t>
                          </m:r>
                          <m:r>
                            <a:rPr lang="fr-FR" sz="1800" i="1">
                              <a:latin typeface="Cambria Math" panose="02040503050406030204" pitchFamily="18" charset="0"/>
                              <a:ea typeface="Cambria Math" panose="02040503050406030204" pitchFamily="18" charset="0"/>
                            </a:rPr>
                            <m:t>=1</m:t>
                          </m:r>
                        </m:sub>
                        <m:sup>
                          <m:r>
                            <a:rPr lang="fr-FR" sz="1800" i="1">
                              <a:latin typeface="Cambria Math" panose="02040503050406030204" pitchFamily="18" charset="0"/>
                              <a:ea typeface="Cambria Math" panose="02040503050406030204" pitchFamily="18" charset="0"/>
                            </a:rPr>
                            <m:t>+∞</m:t>
                          </m:r>
                        </m:sup>
                        <m:e>
                          <m:f>
                            <m:fPr>
                              <m:ctrlPr>
                                <a:rPr lang="fr-FR" sz="1800" i="1">
                                  <a:latin typeface="Cambria Math" panose="02040503050406030204" pitchFamily="18" charset="0"/>
                                  <a:ea typeface="Cambria Math" panose="02040503050406030204" pitchFamily="18" charset="0"/>
                                </a:rPr>
                              </m:ctrlPr>
                            </m:fPr>
                            <m:num>
                              <m:r>
                                <a:rPr lang="fr-FR" sz="1800" i="1">
                                  <a:latin typeface="Cambria Math" panose="02040503050406030204" pitchFamily="18" charset="0"/>
                                  <a:ea typeface="Cambria Math" panose="02040503050406030204" pitchFamily="18" charset="0"/>
                                </a:rPr>
                                <m:t>1</m:t>
                              </m:r>
                            </m:num>
                            <m:den>
                              <m:sSup>
                                <m:sSupPr>
                                  <m:ctrlPr>
                                    <a:rPr lang="fr-FR" sz="1800" i="1">
                                      <a:latin typeface="Cambria Math" panose="02040503050406030204" pitchFamily="18" charset="0"/>
                                      <a:ea typeface="Cambria Math" panose="02040503050406030204" pitchFamily="18" charset="0"/>
                                    </a:rPr>
                                  </m:ctrlPr>
                                </m:sSupPr>
                                <m:e>
                                  <m:r>
                                    <a:rPr lang="fr-FR" sz="1800" i="1">
                                      <a:latin typeface="Cambria Math" panose="02040503050406030204" pitchFamily="18" charset="0"/>
                                      <a:ea typeface="Cambria Math" panose="02040503050406030204" pitchFamily="18" charset="0"/>
                                    </a:rPr>
                                    <m:t>𝑛</m:t>
                                  </m:r>
                                </m:e>
                                <m:sup>
                                  <m:r>
                                    <a:rPr lang="fr-FR" sz="1800" i="1">
                                      <a:latin typeface="Cambria Math" panose="02040503050406030204" pitchFamily="18" charset="0"/>
                                      <a:ea typeface="Cambria Math" panose="02040503050406030204" pitchFamily="18" charset="0"/>
                                    </a:rPr>
                                    <m:t>𝑥</m:t>
                                  </m:r>
                                </m:sup>
                              </m:sSup>
                            </m:den>
                          </m:f>
                        </m:e>
                      </m:nary>
                      <m:r>
                        <a:rPr lang="fr-FR" sz="1800" i="1">
                          <a:latin typeface="Cambria Math" panose="02040503050406030204" pitchFamily="18" charset="0"/>
                          <a:ea typeface="Cambria Math" panose="02040503050406030204" pitchFamily="18" charset="0"/>
                        </a:rPr>
                        <m:t>≤1+</m:t>
                      </m:r>
                      <m:nary>
                        <m:naryPr>
                          <m:ctrlPr>
                            <a:rPr lang="fr-FR" sz="1800" i="1">
                              <a:latin typeface="Cambria Math" panose="02040503050406030204" pitchFamily="18" charset="0"/>
                            </a:rPr>
                          </m:ctrlPr>
                        </m:naryPr>
                        <m:sub>
                          <m:r>
                            <m:rPr>
                              <m:brk m:alnAt="23"/>
                            </m:rPr>
                            <a:rPr lang="fr-FR" sz="1800" i="1">
                              <a:latin typeface="Cambria Math" panose="02040503050406030204" pitchFamily="18" charset="0"/>
                            </a:rPr>
                            <m:t>1</m:t>
                          </m:r>
                        </m:sub>
                        <m:sup>
                          <m:r>
                            <a:rPr lang="fr-FR" sz="1800" i="1">
                              <a:latin typeface="Cambria Math" panose="02040503050406030204" pitchFamily="18" charset="0"/>
                            </a:rPr>
                            <m:t>+</m:t>
                          </m:r>
                          <m:r>
                            <a:rPr lang="fr-FR" sz="1800" i="1">
                              <a:latin typeface="Cambria Math" panose="02040503050406030204" pitchFamily="18" charset="0"/>
                              <a:ea typeface="Cambria Math" panose="02040503050406030204" pitchFamily="18" charset="0"/>
                            </a:rPr>
                            <m:t>∞</m:t>
                          </m:r>
                        </m:sup>
                        <m:e>
                          <m:f>
                            <m:fPr>
                              <m:ctrlPr>
                                <a:rPr lang="fr-FR" sz="1800" i="1">
                                  <a:latin typeface="Cambria Math" panose="02040503050406030204" pitchFamily="18" charset="0"/>
                                </a:rPr>
                              </m:ctrlPr>
                            </m:fPr>
                            <m:num>
                              <m:r>
                                <a:rPr lang="fr-FR" sz="1800" i="1">
                                  <a:latin typeface="Cambria Math" panose="02040503050406030204" pitchFamily="18" charset="0"/>
                                </a:rPr>
                                <m:t>𝑑𝑡</m:t>
                              </m:r>
                            </m:num>
                            <m:den>
                              <m:sSup>
                                <m:sSupPr>
                                  <m:ctrlPr>
                                    <a:rPr lang="fr-FR" sz="1800" i="1">
                                      <a:latin typeface="Cambria Math" panose="02040503050406030204" pitchFamily="18" charset="0"/>
                                    </a:rPr>
                                  </m:ctrlPr>
                                </m:sSupPr>
                                <m:e>
                                  <m:r>
                                    <a:rPr lang="fr-FR" sz="1800" i="1">
                                      <a:latin typeface="Cambria Math" panose="02040503050406030204" pitchFamily="18" charset="0"/>
                                    </a:rPr>
                                    <m:t>𝑡</m:t>
                                  </m:r>
                                </m:e>
                                <m:sup>
                                  <m:r>
                                    <a:rPr lang="fr-FR" sz="1800" i="1">
                                      <a:latin typeface="Cambria Math" panose="02040503050406030204" pitchFamily="18" charset="0"/>
                                    </a:rPr>
                                    <m:t>𝑥</m:t>
                                  </m:r>
                                </m:sup>
                              </m:sSup>
                            </m:den>
                          </m:f>
                        </m:e>
                      </m:nary>
                    </m:oMath>
                  </m:oMathPara>
                </a14:m>
                <a:endParaRPr lang="fr-FR" sz="1800" dirty="0"/>
              </a:p>
              <a:p>
                <a:pPr marL="457200" indent="-457200" algn="ctr">
                  <a:buNone/>
                </a:pPr>
                <a:endParaRPr lang="fr-FR" sz="1800" dirty="0"/>
              </a:p>
              <a:p>
                <a:pPr marL="457200" indent="-457200" algn="ctr">
                  <a:buNone/>
                </a:pPr>
                <a14:m>
                  <m:oMathPara xmlns:m="http://schemas.openxmlformats.org/officeDocument/2006/math">
                    <m:oMathParaPr>
                      <m:jc m:val="centerGroup"/>
                    </m:oMathParaPr>
                    <m:oMath xmlns:m="http://schemas.openxmlformats.org/officeDocument/2006/math">
                      <m:f>
                        <m:fPr>
                          <m:ctrlPr>
                            <a:rPr lang="fr-FR" sz="1800" i="1">
                              <a:solidFill>
                                <a:srgbClr val="FFC000"/>
                              </a:solidFill>
                              <a:latin typeface="Cambria Math" panose="02040503050406030204" pitchFamily="18" charset="0"/>
                            </a:rPr>
                          </m:ctrlPr>
                        </m:fPr>
                        <m:num>
                          <m:r>
                            <a:rPr lang="fr-FR" sz="1800" i="1">
                              <a:solidFill>
                                <a:srgbClr val="FFC000"/>
                              </a:solidFill>
                              <a:latin typeface="Cambria Math" panose="02040503050406030204" pitchFamily="18" charset="0"/>
                            </a:rPr>
                            <m:t>1</m:t>
                          </m:r>
                        </m:num>
                        <m:den>
                          <m:r>
                            <a:rPr lang="fr-FR" sz="1800" i="1">
                              <a:solidFill>
                                <a:srgbClr val="FFC000"/>
                              </a:solidFill>
                              <a:latin typeface="Cambria Math" panose="02040503050406030204" pitchFamily="18" charset="0"/>
                            </a:rPr>
                            <m:t>𝑥</m:t>
                          </m:r>
                          <m:r>
                            <a:rPr lang="fr-FR" sz="1800" i="1">
                              <a:solidFill>
                                <a:srgbClr val="FFC000"/>
                              </a:solidFill>
                              <a:latin typeface="Cambria Math" panose="02040503050406030204" pitchFamily="18" charset="0"/>
                            </a:rPr>
                            <m:t>−1</m:t>
                          </m:r>
                        </m:den>
                      </m:f>
                      <m:r>
                        <a:rPr lang="fr-FR" sz="1800" i="1">
                          <a:solidFill>
                            <a:srgbClr val="FFC000"/>
                          </a:solidFill>
                          <a:latin typeface="Cambria Math" panose="02040503050406030204" pitchFamily="18" charset="0"/>
                          <a:ea typeface="Cambria Math" panose="02040503050406030204" pitchFamily="18" charset="0"/>
                        </a:rPr>
                        <m:t>≤</m:t>
                      </m:r>
                      <m:r>
                        <a:rPr lang="fr-FR" sz="1800" i="1">
                          <a:solidFill>
                            <a:srgbClr val="FFC000"/>
                          </a:solidFill>
                          <a:latin typeface="Cambria Math" panose="02040503050406030204" pitchFamily="18" charset="0"/>
                          <a:ea typeface="Cambria Math" panose="02040503050406030204" pitchFamily="18" charset="0"/>
                        </a:rPr>
                        <m:t>𝜁</m:t>
                      </m:r>
                      <m:d>
                        <m:dPr>
                          <m:ctrlPr>
                            <a:rPr lang="fr-FR" sz="1800" i="1">
                              <a:solidFill>
                                <a:srgbClr val="FFC000"/>
                              </a:solidFill>
                              <a:latin typeface="Cambria Math" panose="02040503050406030204" pitchFamily="18" charset="0"/>
                              <a:ea typeface="Cambria Math" panose="02040503050406030204" pitchFamily="18" charset="0"/>
                            </a:rPr>
                          </m:ctrlPr>
                        </m:dPr>
                        <m:e>
                          <m:r>
                            <a:rPr lang="fr-FR" sz="1800" i="1">
                              <a:solidFill>
                                <a:srgbClr val="FFC000"/>
                              </a:solidFill>
                              <a:latin typeface="Cambria Math" panose="02040503050406030204" pitchFamily="18" charset="0"/>
                              <a:ea typeface="Cambria Math" panose="02040503050406030204" pitchFamily="18" charset="0"/>
                            </a:rPr>
                            <m:t>𝑥</m:t>
                          </m:r>
                        </m:e>
                      </m:d>
                      <m:r>
                        <a:rPr lang="fr-FR" sz="1800" i="1">
                          <a:solidFill>
                            <a:srgbClr val="FFC000"/>
                          </a:solidFill>
                          <a:latin typeface="Cambria Math" panose="02040503050406030204" pitchFamily="18" charset="0"/>
                          <a:ea typeface="Cambria Math" panose="02040503050406030204" pitchFamily="18" charset="0"/>
                        </a:rPr>
                        <m:t>≤1+</m:t>
                      </m:r>
                      <m:f>
                        <m:fPr>
                          <m:ctrlPr>
                            <a:rPr lang="fr-FR" sz="1800" i="1">
                              <a:solidFill>
                                <a:srgbClr val="FFC000"/>
                              </a:solidFill>
                              <a:latin typeface="Cambria Math" panose="02040503050406030204" pitchFamily="18" charset="0"/>
                              <a:ea typeface="Cambria Math" panose="02040503050406030204" pitchFamily="18" charset="0"/>
                            </a:rPr>
                          </m:ctrlPr>
                        </m:fPr>
                        <m:num>
                          <m:r>
                            <a:rPr lang="fr-FR" sz="1800" i="1">
                              <a:solidFill>
                                <a:srgbClr val="FFC000"/>
                              </a:solidFill>
                              <a:latin typeface="Cambria Math" panose="02040503050406030204" pitchFamily="18" charset="0"/>
                              <a:ea typeface="Cambria Math" panose="02040503050406030204" pitchFamily="18" charset="0"/>
                            </a:rPr>
                            <m:t>1</m:t>
                          </m:r>
                        </m:num>
                        <m:den>
                          <m:r>
                            <a:rPr lang="fr-FR" sz="1800" i="1">
                              <a:solidFill>
                                <a:srgbClr val="FFC000"/>
                              </a:solidFill>
                              <a:latin typeface="Cambria Math" panose="02040503050406030204" pitchFamily="18" charset="0"/>
                              <a:ea typeface="Cambria Math" panose="02040503050406030204" pitchFamily="18" charset="0"/>
                            </a:rPr>
                            <m:t>𝑥</m:t>
                          </m:r>
                          <m:r>
                            <a:rPr lang="fr-FR" sz="1800" i="1">
                              <a:solidFill>
                                <a:srgbClr val="FFC000"/>
                              </a:solidFill>
                              <a:latin typeface="Cambria Math" panose="02040503050406030204" pitchFamily="18" charset="0"/>
                              <a:ea typeface="Cambria Math" panose="02040503050406030204" pitchFamily="18" charset="0"/>
                            </a:rPr>
                            <m:t>−1</m:t>
                          </m:r>
                        </m:den>
                      </m:f>
                      <m:r>
                        <a:rPr lang="fr-FR" sz="1800" i="1">
                          <a:solidFill>
                            <a:srgbClr val="FFC000"/>
                          </a:solidFill>
                          <a:latin typeface="Cambria Math" panose="02040503050406030204" pitchFamily="18" charset="0"/>
                          <a:ea typeface="Cambria Math" panose="02040503050406030204" pitchFamily="18" charset="0"/>
                        </a:rPr>
                        <m:t> </m:t>
                      </m:r>
                      <m:r>
                        <a:rPr lang="fr-FR" sz="1800" i="1">
                          <a:solidFill>
                            <a:srgbClr val="FFC000"/>
                          </a:solidFill>
                          <a:latin typeface="Cambria Math" panose="02040503050406030204" pitchFamily="18" charset="0"/>
                          <a:ea typeface="Cambria Math" panose="02040503050406030204" pitchFamily="18" charset="0"/>
                        </a:rPr>
                        <m:t>𝑒𝑡</m:t>
                      </m:r>
                      <m:r>
                        <a:rPr lang="fr-FR" sz="1800" i="1">
                          <a:solidFill>
                            <a:srgbClr val="FFC000"/>
                          </a:solidFill>
                          <a:latin typeface="Cambria Math" panose="02040503050406030204" pitchFamily="18" charset="0"/>
                          <a:ea typeface="Cambria Math" panose="02040503050406030204" pitchFamily="18" charset="0"/>
                        </a:rPr>
                        <m:t> 0≤</m:t>
                      </m:r>
                      <m:r>
                        <a:rPr lang="fr-FR" sz="1800" i="1">
                          <a:solidFill>
                            <a:srgbClr val="FFC000"/>
                          </a:solidFill>
                          <a:latin typeface="Cambria Math" panose="02040503050406030204" pitchFamily="18" charset="0"/>
                          <a:ea typeface="Cambria Math" panose="02040503050406030204" pitchFamily="18" charset="0"/>
                        </a:rPr>
                        <m:t>𝜁</m:t>
                      </m:r>
                      <m:d>
                        <m:dPr>
                          <m:ctrlPr>
                            <a:rPr lang="fr-FR" sz="1800" i="1">
                              <a:solidFill>
                                <a:srgbClr val="FFC000"/>
                              </a:solidFill>
                              <a:latin typeface="Cambria Math" panose="02040503050406030204" pitchFamily="18" charset="0"/>
                              <a:ea typeface="Cambria Math" panose="02040503050406030204" pitchFamily="18" charset="0"/>
                            </a:rPr>
                          </m:ctrlPr>
                        </m:dPr>
                        <m:e>
                          <m:r>
                            <a:rPr lang="fr-FR" sz="1800" i="1">
                              <a:solidFill>
                                <a:srgbClr val="FFC000"/>
                              </a:solidFill>
                              <a:latin typeface="Cambria Math" panose="02040503050406030204" pitchFamily="18" charset="0"/>
                              <a:ea typeface="Cambria Math" panose="02040503050406030204" pitchFamily="18" charset="0"/>
                            </a:rPr>
                            <m:t>𝑥</m:t>
                          </m:r>
                        </m:e>
                      </m:d>
                      <m:r>
                        <a:rPr lang="fr-FR" sz="1800" i="1">
                          <a:solidFill>
                            <a:srgbClr val="FFC000"/>
                          </a:solidFill>
                          <a:latin typeface="Cambria Math" panose="02040503050406030204" pitchFamily="18" charset="0"/>
                          <a:ea typeface="Cambria Math" panose="02040503050406030204" pitchFamily="18" charset="0"/>
                        </a:rPr>
                        <m:t>−1≤</m:t>
                      </m:r>
                      <m:f>
                        <m:fPr>
                          <m:ctrlPr>
                            <a:rPr lang="fr-FR" sz="1800" i="1">
                              <a:solidFill>
                                <a:srgbClr val="FFC000"/>
                              </a:solidFill>
                              <a:latin typeface="Cambria Math" panose="02040503050406030204" pitchFamily="18" charset="0"/>
                              <a:ea typeface="Cambria Math" panose="02040503050406030204" pitchFamily="18" charset="0"/>
                            </a:rPr>
                          </m:ctrlPr>
                        </m:fPr>
                        <m:num>
                          <m:r>
                            <a:rPr lang="fr-FR" sz="1800" i="1">
                              <a:solidFill>
                                <a:srgbClr val="FFC000"/>
                              </a:solidFill>
                              <a:latin typeface="Cambria Math" panose="02040503050406030204" pitchFamily="18" charset="0"/>
                              <a:ea typeface="Cambria Math" panose="02040503050406030204" pitchFamily="18" charset="0"/>
                            </a:rPr>
                            <m:t>1</m:t>
                          </m:r>
                        </m:num>
                        <m:den>
                          <m:r>
                            <a:rPr lang="fr-FR" sz="1800" i="1">
                              <a:solidFill>
                                <a:srgbClr val="FFC000"/>
                              </a:solidFill>
                              <a:latin typeface="Cambria Math" panose="02040503050406030204" pitchFamily="18" charset="0"/>
                              <a:ea typeface="Cambria Math" panose="02040503050406030204" pitchFamily="18" charset="0"/>
                            </a:rPr>
                            <m:t>𝑥</m:t>
                          </m:r>
                          <m:r>
                            <a:rPr lang="fr-FR" sz="1800" i="1">
                              <a:solidFill>
                                <a:srgbClr val="FFC000"/>
                              </a:solidFill>
                              <a:latin typeface="Cambria Math" panose="02040503050406030204" pitchFamily="18" charset="0"/>
                              <a:ea typeface="Cambria Math" panose="02040503050406030204" pitchFamily="18" charset="0"/>
                            </a:rPr>
                            <m:t>−1</m:t>
                          </m:r>
                        </m:den>
                      </m:f>
                    </m:oMath>
                  </m:oMathPara>
                </a14:m>
                <a:endParaRPr lang="fr-FR" sz="1800" dirty="0">
                  <a:solidFill>
                    <a:srgbClr val="FFC000"/>
                  </a:solidFill>
                  <a:ea typeface="Cambria Math" panose="02040503050406030204" pitchFamily="18" charset="0"/>
                </a:endParaRPr>
              </a:p>
              <a:p>
                <a:pPr marL="457200" indent="-457200">
                  <a:buNone/>
                </a:pPr>
                <a:endParaRPr lang="fr-FR" sz="1800" dirty="0">
                  <a:solidFill>
                    <a:schemeClr val="accent2"/>
                  </a:solidFill>
                </a:endParaRPr>
              </a:p>
              <a:p>
                <a:pPr marL="457200" indent="-457200">
                  <a:buNone/>
                </a:pPr>
                <a14:m>
                  <m:oMathPara xmlns:m="http://schemas.openxmlformats.org/officeDocument/2006/math">
                    <m:oMathParaPr>
                      <m:jc m:val="centerGroup"/>
                    </m:oMathParaPr>
                    <m:oMath xmlns:m="http://schemas.openxmlformats.org/officeDocument/2006/math">
                      <m:r>
                        <m:rPr>
                          <m:nor/>
                        </m:rPr>
                        <a:rPr lang="fr-FR" sz="2000" dirty="0">
                          <a:solidFill>
                            <a:schemeClr val="accent2"/>
                          </a:solidFill>
                        </a:rPr>
                        <m:t>D</m:t>
                      </m:r>
                      <m:r>
                        <m:rPr>
                          <m:nor/>
                        </m:rPr>
                        <a:rPr lang="fr-FR" sz="2000" dirty="0">
                          <a:solidFill>
                            <a:schemeClr val="accent2"/>
                          </a:solidFill>
                        </a:rPr>
                        <m:t>’</m:t>
                      </m:r>
                      <m:r>
                        <m:rPr>
                          <m:nor/>
                        </m:rPr>
                        <a:rPr lang="fr-FR" sz="2000" dirty="0">
                          <a:solidFill>
                            <a:schemeClr val="accent2"/>
                          </a:solidFill>
                        </a:rPr>
                        <m:t>o</m:t>
                      </m:r>
                      <m:r>
                        <m:rPr>
                          <m:nor/>
                        </m:rPr>
                        <a:rPr lang="fr-FR" sz="2000" dirty="0">
                          <a:solidFill>
                            <a:schemeClr val="accent2"/>
                          </a:solidFill>
                        </a:rPr>
                        <m:t>ù</m:t>
                      </m:r>
                      <m:r>
                        <a:rPr lang="fr-FR" sz="2000" i="1" dirty="0">
                          <a:solidFill>
                            <a:schemeClr val="accent2"/>
                          </a:solidFill>
                          <a:latin typeface="Cambria Math" panose="02040503050406030204" pitchFamily="18" charset="0"/>
                        </a:rPr>
                        <m:t> </m:t>
                      </m:r>
                      <m:r>
                        <m:rPr>
                          <m:sty m:val="p"/>
                        </m:rPr>
                        <a:rPr lang="el-GR" sz="2000" i="1">
                          <a:solidFill>
                            <a:schemeClr val="accent2"/>
                          </a:solidFill>
                          <a:latin typeface="Cambria Math" panose="02040503050406030204" pitchFamily="18" charset="0"/>
                          <a:ea typeface="Cambria Math" panose="02040503050406030204" pitchFamily="18" charset="0"/>
                        </a:rPr>
                        <m:t>ζ</m:t>
                      </m:r>
                      <m:r>
                        <a:rPr lang="fr-FR" sz="2000" i="1">
                          <a:solidFill>
                            <a:schemeClr val="accent2"/>
                          </a:solidFill>
                          <a:latin typeface="Cambria Math" panose="02040503050406030204" pitchFamily="18" charset="0"/>
                          <a:ea typeface="Cambria Math" panose="02040503050406030204" pitchFamily="18" charset="0"/>
                        </a:rPr>
                        <m:t>↘,</m:t>
                      </m:r>
                      <m:func>
                        <m:funcPr>
                          <m:ctrlPr>
                            <a:rPr lang="fr-FR" sz="2000" i="1">
                              <a:solidFill>
                                <a:schemeClr val="accent2"/>
                              </a:solidFill>
                              <a:latin typeface="Cambria Math" panose="02040503050406030204" pitchFamily="18" charset="0"/>
                              <a:ea typeface="Cambria Math" panose="02040503050406030204" pitchFamily="18" charset="0"/>
                            </a:rPr>
                          </m:ctrlPr>
                        </m:funcPr>
                        <m:fName>
                          <m:limLow>
                            <m:limLowPr>
                              <m:ctrlPr>
                                <a:rPr lang="fr-FR" sz="2000" i="1">
                                  <a:solidFill>
                                    <a:schemeClr val="accent2"/>
                                  </a:solidFill>
                                  <a:latin typeface="Cambria Math" panose="02040503050406030204" pitchFamily="18" charset="0"/>
                                  <a:ea typeface="Cambria Math" panose="02040503050406030204" pitchFamily="18" charset="0"/>
                                </a:rPr>
                              </m:ctrlPr>
                            </m:limLowPr>
                            <m:e>
                              <m:r>
                                <m:rPr>
                                  <m:sty m:val="p"/>
                                </m:rPr>
                                <a:rPr lang="fr-FR" sz="2000">
                                  <a:solidFill>
                                    <a:schemeClr val="accent2"/>
                                  </a:solidFill>
                                  <a:latin typeface="Cambria Math" panose="02040503050406030204" pitchFamily="18" charset="0"/>
                                  <a:ea typeface="Cambria Math" panose="02040503050406030204" pitchFamily="18" charset="0"/>
                                </a:rPr>
                                <m:t>lim</m:t>
                              </m:r>
                            </m:e>
                            <m:lim>
                              <m:r>
                                <a:rPr lang="fr-FR" sz="2000" i="1">
                                  <a:solidFill>
                                    <a:schemeClr val="accent2"/>
                                  </a:solidFill>
                                  <a:latin typeface="Cambria Math" panose="02040503050406030204" pitchFamily="18" charset="0"/>
                                  <a:ea typeface="Cambria Math" panose="02040503050406030204" pitchFamily="18" charset="0"/>
                                </a:rPr>
                                <m:t>𝑥</m:t>
                              </m:r>
                              <m:r>
                                <a:rPr lang="fr-FR" sz="2000" i="1">
                                  <a:solidFill>
                                    <a:schemeClr val="accent2"/>
                                  </a:solidFill>
                                  <a:latin typeface="Cambria Math" panose="02040503050406030204" pitchFamily="18" charset="0"/>
                                  <a:ea typeface="Cambria Math" panose="02040503050406030204" pitchFamily="18" charset="0"/>
                                </a:rPr>
                                <m:t>→</m:t>
                              </m:r>
                              <m:sSup>
                                <m:sSupPr>
                                  <m:ctrlPr>
                                    <a:rPr lang="fr-FR" sz="2000" i="1">
                                      <a:solidFill>
                                        <a:schemeClr val="accent2"/>
                                      </a:solidFill>
                                      <a:latin typeface="Cambria Math" panose="02040503050406030204" pitchFamily="18" charset="0"/>
                                      <a:ea typeface="Cambria Math" panose="02040503050406030204" pitchFamily="18" charset="0"/>
                                    </a:rPr>
                                  </m:ctrlPr>
                                </m:sSupPr>
                                <m:e>
                                  <m:r>
                                    <a:rPr lang="fr-FR" sz="2000" i="1">
                                      <a:solidFill>
                                        <a:schemeClr val="accent2"/>
                                      </a:solidFill>
                                      <a:latin typeface="Cambria Math" panose="02040503050406030204" pitchFamily="18" charset="0"/>
                                      <a:ea typeface="Cambria Math" panose="02040503050406030204" pitchFamily="18" charset="0"/>
                                    </a:rPr>
                                    <m:t>1</m:t>
                                  </m:r>
                                </m:e>
                                <m:sup>
                                  <m:r>
                                    <a:rPr lang="fr-FR" sz="2000" i="1">
                                      <a:solidFill>
                                        <a:schemeClr val="accent2"/>
                                      </a:solidFill>
                                      <a:latin typeface="Cambria Math" panose="02040503050406030204" pitchFamily="18" charset="0"/>
                                      <a:ea typeface="Cambria Math" panose="02040503050406030204" pitchFamily="18" charset="0"/>
                                    </a:rPr>
                                    <m:t>+</m:t>
                                  </m:r>
                                </m:sup>
                              </m:sSup>
                            </m:lim>
                          </m:limLow>
                        </m:fName>
                        <m:e>
                          <m:r>
                            <a:rPr lang="fr-FR" sz="2000" i="1">
                              <a:solidFill>
                                <a:schemeClr val="accent2"/>
                              </a:solidFill>
                              <a:latin typeface="Cambria Math" panose="02040503050406030204" pitchFamily="18" charset="0"/>
                              <a:ea typeface="Cambria Math" panose="02040503050406030204" pitchFamily="18" charset="0"/>
                            </a:rPr>
                            <m:t>𝜁</m:t>
                          </m:r>
                          <m:d>
                            <m:dPr>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𝑥</m:t>
                              </m:r>
                            </m:e>
                          </m:d>
                          <m:r>
                            <a:rPr lang="fr-FR" sz="2000" i="1">
                              <a:solidFill>
                                <a:schemeClr val="accent2"/>
                              </a:solidFill>
                              <a:latin typeface="Cambria Math" panose="02040503050406030204" pitchFamily="18" charset="0"/>
                              <a:ea typeface="Cambria Math" panose="02040503050406030204" pitchFamily="18" charset="0"/>
                            </a:rPr>
                            <m:t>=+∞, </m:t>
                          </m:r>
                          <m:func>
                            <m:funcPr>
                              <m:ctrlPr>
                                <a:rPr lang="fr-FR" sz="2000" i="1">
                                  <a:solidFill>
                                    <a:schemeClr val="accent2"/>
                                  </a:solidFill>
                                  <a:latin typeface="Cambria Math" panose="02040503050406030204" pitchFamily="18" charset="0"/>
                                  <a:ea typeface="Cambria Math" panose="02040503050406030204" pitchFamily="18" charset="0"/>
                                </a:rPr>
                              </m:ctrlPr>
                            </m:funcPr>
                            <m:fName>
                              <m:limLow>
                                <m:limLowPr>
                                  <m:ctrlPr>
                                    <a:rPr lang="fr-FR" sz="2000" i="1">
                                      <a:solidFill>
                                        <a:schemeClr val="accent2"/>
                                      </a:solidFill>
                                      <a:latin typeface="Cambria Math" panose="02040503050406030204" pitchFamily="18" charset="0"/>
                                      <a:ea typeface="Cambria Math" panose="02040503050406030204" pitchFamily="18" charset="0"/>
                                    </a:rPr>
                                  </m:ctrlPr>
                                </m:limLowPr>
                                <m:e>
                                  <m:r>
                                    <m:rPr>
                                      <m:sty m:val="p"/>
                                    </m:rPr>
                                    <a:rPr lang="fr-FR" sz="2000">
                                      <a:solidFill>
                                        <a:schemeClr val="accent2"/>
                                      </a:solidFill>
                                      <a:latin typeface="Cambria Math" panose="02040503050406030204" pitchFamily="18" charset="0"/>
                                      <a:ea typeface="Cambria Math" panose="02040503050406030204" pitchFamily="18" charset="0"/>
                                    </a:rPr>
                                    <m:t>lim</m:t>
                                  </m:r>
                                </m:e>
                                <m:lim>
                                  <m:r>
                                    <a:rPr lang="fr-FR" sz="2000" i="1">
                                      <a:solidFill>
                                        <a:schemeClr val="accent2"/>
                                      </a:solidFill>
                                      <a:latin typeface="Cambria Math" panose="02040503050406030204" pitchFamily="18" charset="0"/>
                                      <a:ea typeface="Cambria Math" panose="02040503050406030204" pitchFamily="18" charset="0"/>
                                    </a:rPr>
                                    <m:t>𝑥</m:t>
                                  </m:r>
                                  <m:r>
                                    <a:rPr lang="fr-FR" sz="2000" i="1">
                                      <a:solidFill>
                                        <a:schemeClr val="accent2"/>
                                      </a:solidFill>
                                      <a:latin typeface="Cambria Math" panose="02040503050406030204" pitchFamily="18" charset="0"/>
                                      <a:ea typeface="Cambria Math" panose="02040503050406030204" pitchFamily="18" charset="0"/>
                                    </a:rPr>
                                    <m:t>→+∞</m:t>
                                  </m:r>
                                </m:lim>
                              </m:limLow>
                            </m:fName>
                            <m:e>
                              <m:r>
                                <a:rPr lang="fr-FR" sz="2000" i="1">
                                  <a:solidFill>
                                    <a:schemeClr val="accent2"/>
                                  </a:solidFill>
                                  <a:latin typeface="Cambria Math" panose="02040503050406030204" pitchFamily="18" charset="0"/>
                                  <a:ea typeface="Cambria Math" panose="02040503050406030204" pitchFamily="18" charset="0"/>
                                </a:rPr>
                                <m:t>𝜁</m:t>
                              </m:r>
                              <m:d>
                                <m:dPr>
                                  <m:ctrlPr>
                                    <a:rPr lang="fr-FR" sz="2000" i="1">
                                      <a:solidFill>
                                        <a:schemeClr val="accent2"/>
                                      </a:solidFill>
                                      <a:latin typeface="Cambria Math" panose="02040503050406030204" pitchFamily="18" charset="0"/>
                                      <a:ea typeface="Cambria Math" panose="02040503050406030204" pitchFamily="18" charset="0"/>
                                    </a:rPr>
                                  </m:ctrlPr>
                                </m:dPr>
                                <m:e>
                                  <m:r>
                                    <a:rPr lang="fr-FR" sz="2000" i="1">
                                      <a:solidFill>
                                        <a:schemeClr val="accent2"/>
                                      </a:solidFill>
                                      <a:latin typeface="Cambria Math" panose="02040503050406030204" pitchFamily="18" charset="0"/>
                                      <a:ea typeface="Cambria Math" panose="02040503050406030204" pitchFamily="18" charset="0"/>
                                    </a:rPr>
                                    <m:t>𝑥</m:t>
                                  </m:r>
                                </m:e>
                              </m:d>
                              <m:r>
                                <a:rPr lang="fr-FR" sz="2000" i="1">
                                  <a:solidFill>
                                    <a:schemeClr val="accent2"/>
                                  </a:solidFill>
                                  <a:latin typeface="Cambria Math" panose="02040503050406030204" pitchFamily="18" charset="0"/>
                                  <a:ea typeface="Cambria Math" panose="02040503050406030204" pitchFamily="18" charset="0"/>
                                </a:rPr>
                                <m:t>=1</m:t>
                              </m:r>
                            </m:e>
                          </m:func>
                        </m:e>
                      </m:func>
                      <m:r>
                        <a:rPr lang="fr-FR" sz="2000" i="1">
                          <a:solidFill>
                            <a:schemeClr val="accent2"/>
                          </a:solidFill>
                          <a:latin typeface="Cambria Math" panose="02040503050406030204" pitchFamily="18" charset="0"/>
                          <a:ea typeface="Cambria Math" panose="02040503050406030204" pitchFamily="18" charset="0"/>
                        </a:rPr>
                        <m:t> </m:t>
                      </m:r>
                    </m:oMath>
                  </m:oMathPara>
                </a14:m>
                <a:endParaRPr lang="fr-FR" sz="2000" dirty="0">
                  <a:solidFill>
                    <a:schemeClr val="accent2"/>
                  </a:solidFill>
                </a:endParaRPr>
              </a:p>
              <a:p>
                <a:pPr marL="457200" indent="-457200">
                  <a:buNone/>
                </a:pPr>
                <a:endParaRPr lang="fr-FR" sz="2000" dirty="0"/>
              </a:p>
              <a:p>
                <a:pPr marL="457200" indent="-457200">
                  <a:buNone/>
                </a:pPr>
                <a:endParaRPr lang="fr-FR" sz="2000" b="1" dirty="0">
                  <a:solidFill>
                    <a:schemeClr val="accent1"/>
                  </a:solidFill>
                </a:endParaRPr>
              </a:p>
              <a:p>
                <a:pPr marL="457200" indent="-457200">
                  <a:buNone/>
                </a:pPr>
                <a:endParaRPr lang="fr-FR" sz="2000" b="1" dirty="0">
                  <a:solidFill>
                    <a:schemeClr val="accent1"/>
                  </a:solidFill>
                </a:endParaRPr>
              </a:p>
              <a:p>
                <a:pPr marL="457200" indent="-457200">
                  <a:buNone/>
                </a:pPr>
                <a:endParaRPr lang="fr-FR" sz="2000" b="1" dirty="0">
                  <a:solidFill>
                    <a:schemeClr val="accent1"/>
                  </a:solidFill>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91344" y="142853"/>
                <a:ext cx="11809312" cy="6500857"/>
              </a:xfrm>
              <a:blipFill>
                <a:blip r:embed="rId3"/>
                <a:stretch>
                  <a:fillRect l="-568" t="-1031"/>
                </a:stretch>
              </a:blipFill>
            </p:spPr>
            <p:txBody>
              <a:bodyPr/>
              <a:lstStyle/>
              <a:p>
                <a:r>
                  <a:rPr lang="fr-FR">
                    <a:noFill/>
                  </a:rPr>
                  <a:t> </a:t>
                </a:r>
              </a:p>
            </p:txBody>
          </p:sp>
        </mc:Fallback>
      </mc:AlternateContent>
      <p:sp>
        <p:nvSpPr>
          <p:cNvPr id="717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7169"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524001" y="0"/>
            <a:ext cx="428625" cy="685800"/>
          </a:xfrm>
          <a:prstGeom prst="rect">
            <a:avLst/>
          </a:prstGeom>
          <a:noFill/>
        </p:spPr>
      </p:pic>
      <p:sp>
        <p:nvSpPr>
          <p:cNvPr id="717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7171"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524001" y="0"/>
            <a:ext cx="428625" cy="6858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unnel bleu numérique 16: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5_TF02895261_TF02895261.potx" id="{D591E305-304E-4F08-83F3-B9147EDAAFB5}" vid="{F4994B82-D552-431A-8540-55AA87CE1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5427</TotalTime>
  <Words>1906</Words>
  <Application>Microsoft Office PowerPoint</Application>
  <PresentationFormat>Widescreen</PresentationFormat>
  <Paragraphs>681</Paragraphs>
  <Slides>69</Slides>
  <Notes>18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7" baseType="lpstr">
      <vt:lpstr>Algerian</vt:lpstr>
      <vt:lpstr>Arial</vt:lpstr>
      <vt:lpstr>Calibri</vt:lpstr>
      <vt:lpstr>Cambria Math</vt:lpstr>
      <vt:lpstr>Corbel</vt:lpstr>
      <vt:lpstr>Wingdings</vt:lpstr>
      <vt:lpstr>Tunnel bleu numérique 16:9</vt:lpstr>
      <vt:lpstr>Équation</vt:lpstr>
      <vt:lpstr>La conjecture de Riemann</vt:lpstr>
      <vt:lpstr>Plan:</vt:lpstr>
      <vt:lpstr>Introduction générale </vt:lpstr>
      <vt:lpstr>La Fonction Zêta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 conjecture de Riemann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Pages supplémentaires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conjecture de Riemann</dc:title>
  <dc:creator>Chiheb Najjar</dc:creator>
  <cp:lastModifiedBy>Chiheb Najjar</cp:lastModifiedBy>
  <cp:revision>413</cp:revision>
  <dcterms:created xsi:type="dcterms:W3CDTF">2017-01-27T16:43:35Z</dcterms:created>
  <dcterms:modified xsi:type="dcterms:W3CDTF">2017-06-10T14:38:29Z</dcterms:modified>
</cp:coreProperties>
</file>